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14">
  <p:sldMasterIdLst>
    <p:sldMasterId id="2147483648" r:id="rId4"/>
  </p:sldMasterIdLst>
  <p:notesMasterIdLst>
    <p:notesMasterId r:id="rId127"/>
  </p:notesMasterIdLst>
  <p:sldIdLst>
    <p:sldId id="270" r:id="rId5"/>
    <p:sldId id="577" r:id="rId6"/>
    <p:sldId id="364" r:id="rId7"/>
    <p:sldId id="431" r:id="rId8"/>
    <p:sldId id="437" r:id="rId9"/>
    <p:sldId id="438" r:id="rId10"/>
    <p:sldId id="440" r:id="rId11"/>
    <p:sldId id="441" r:id="rId12"/>
    <p:sldId id="442" r:id="rId13"/>
    <p:sldId id="443" r:id="rId14"/>
    <p:sldId id="444" r:id="rId15"/>
    <p:sldId id="446" r:id="rId16"/>
    <p:sldId id="453" r:id="rId17"/>
    <p:sldId id="447" r:id="rId18"/>
    <p:sldId id="448" r:id="rId19"/>
    <p:sldId id="449" r:id="rId20"/>
    <p:sldId id="454" r:id="rId21"/>
    <p:sldId id="450" r:id="rId22"/>
    <p:sldId id="574" r:id="rId23"/>
    <p:sldId id="575" r:id="rId24"/>
    <p:sldId id="455" r:id="rId25"/>
    <p:sldId id="456" r:id="rId26"/>
    <p:sldId id="457" r:id="rId27"/>
    <p:sldId id="458" r:id="rId28"/>
    <p:sldId id="459" r:id="rId29"/>
    <p:sldId id="451" r:id="rId30"/>
    <p:sldId id="460" r:id="rId31"/>
    <p:sldId id="576" r:id="rId32"/>
    <p:sldId id="461" r:id="rId33"/>
    <p:sldId id="462" r:id="rId34"/>
    <p:sldId id="463" r:id="rId35"/>
    <p:sldId id="464" r:id="rId36"/>
    <p:sldId id="465" r:id="rId37"/>
    <p:sldId id="467" r:id="rId38"/>
    <p:sldId id="466" r:id="rId39"/>
    <p:sldId id="468" r:id="rId40"/>
    <p:sldId id="473" r:id="rId41"/>
    <p:sldId id="474" r:id="rId42"/>
    <p:sldId id="478" r:id="rId43"/>
    <p:sldId id="479" r:id="rId44"/>
    <p:sldId id="480" r:id="rId45"/>
    <p:sldId id="481" r:id="rId46"/>
    <p:sldId id="482" r:id="rId47"/>
    <p:sldId id="483" r:id="rId48"/>
    <p:sldId id="484" r:id="rId49"/>
    <p:sldId id="485" r:id="rId50"/>
    <p:sldId id="486" r:id="rId51"/>
    <p:sldId id="488" r:id="rId52"/>
    <p:sldId id="487" r:id="rId53"/>
    <p:sldId id="489" r:id="rId54"/>
    <p:sldId id="490" r:id="rId55"/>
    <p:sldId id="491" r:id="rId56"/>
    <p:sldId id="493" r:id="rId57"/>
    <p:sldId id="492" r:id="rId58"/>
    <p:sldId id="495" r:id="rId59"/>
    <p:sldId id="520" r:id="rId60"/>
    <p:sldId id="521" r:id="rId61"/>
    <p:sldId id="523" r:id="rId62"/>
    <p:sldId id="522" r:id="rId63"/>
    <p:sldId id="524" r:id="rId64"/>
    <p:sldId id="525" r:id="rId65"/>
    <p:sldId id="526" r:id="rId66"/>
    <p:sldId id="527" r:id="rId67"/>
    <p:sldId id="528" r:id="rId68"/>
    <p:sldId id="496" r:id="rId69"/>
    <p:sldId id="497" r:id="rId70"/>
    <p:sldId id="498" r:id="rId71"/>
    <p:sldId id="499" r:id="rId72"/>
    <p:sldId id="500" r:id="rId73"/>
    <p:sldId id="571" r:id="rId74"/>
    <p:sldId id="445" r:id="rId75"/>
    <p:sldId id="572" r:id="rId76"/>
    <p:sldId id="573" r:id="rId77"/>
    <p:sldId id="502" r:id="rId78"/>
    <p:sldId id="501" r:id="rId79"/>
    <p:sldId id="503" r:id="rId80"/>
    <p:sldId id="504" r:id="rId81"/>
    <p:sldId id="505" r:id="rId82"/>
    <p:sldId id="506" r:id="rId83"/>
    <p:sldId id="507" r:id="rId84"/>
    <p:sldId id="508" r:id="rId85"/>
    <p:sldId id="509" r:id="rId86"/>
    <p:sldId id="510" r:id="rId87"/>
    <p:sldId id="513" r:id="rId88"/>
    <p:sldId id="514" r:id="rId89"/>
    <p:sldId id="515" r:id="rId90"/>
    <p:sldId id="516" r:id="rId91"/>
    <p:sldId id="518" r:id="rId92"/>
    <p:sldId id="519" r:id="rId93"/>
    <p:sldId id="529" r:id="rId94"/>
    <p:sldId id="530" r:id="rId95"/>
    <p:sldId id="531" r:id="rId96"/>
    <p:sldId id="532" r:id="rId97"/>
    <p:sldId id="533" r:id="rId98"/>
    <p:sldId id="534" r:id="rId99"/>
    <p:sldId id="535" r:id="rId100"/>
    <p:sldId id="536" r:id="rId101"/>
    <p:sldId id="537" r:id="rId102"/>
    <p:sldId id="554" r:id="rId103"/>
    <p:sldId id="539" r:id="rId104"/>
    <p:sldId id="540" r:id="rId105"/>
    <p:sldId id="541" r:id="rId106"/>
    <p:sldId id="542" r:id="rId107"/>
    <p:sldId id="543" r:id="rId108"/>
    <p:sldId id="544" r:id="rId109"/>
    <p:sldId id="545" r:id="rId110"/>
    <p:sldId id="546" r:id="rId111"/>
    <p:sldId id="547" r:id="rId112"/>
    <p:sldId id="548" r:id="rId113"/>
    <p:sldId id="549" r:id="rId114"/>
    <p:sldId id="551" r:id="rId115"/>
    <p:sldId id="552" r:id="rId116"/>
    <p:sldId id="558" r:id="rId117"/>
    <p:sldId id="559" r:id="rId118"/>
    <p:sldId id="560" r:id="rId119"/>
    <p:sldId id="568" r:id="rId120"/>
    <p:sldId id="369" r:id="rId121"/>
    <p:sldId id="570" r:id="rId122"/>
    <p:sldId id="569" r:id="rId123"/>
    <p:sldId id="368" r:id="rId124"/>
    <p:sldId id="436" r:id="rId125"/>
    <p:sldId id="363"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BC1E3E"/>
    <a:srgbClr val="7F7F7F"/>
    <a:srgbClr val="EAEFF7"/>
    <a:srgbClr val="FF2600"/>
    <a:srgbClr val="798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59BB9-8974-4AD4-B389-4CEB514B5E58}" v="503" dt="2018-06-27T12:21:31.8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77491" autoAdjust="0"/>
  </p:normalViewPr>
  <p:slideViewPr>
    <p:cSldViewPr snapToGrid="0" snapToObjects="1">
      <p:cViewPr varScale="1">
        <p:scale>
          <a:sx n="56" d="100"/>
          <a:sy n="56" d="100"/>
        </p:scale>
        <p:origin x="192" y="11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5/10/relationships/revisionInfo" Target="revisionInfo.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Eileen Nichol" userId="aba8f731-a8b4-4886-9887-ec97d3937fb5" providerId="ADAL" clId="{42159BB9-8974-4AD4-B389-4CEB514B5E58}"/>
    <pc:docChg chg="custSel addSld modSld">
      <pc:chgData name="Dana Eileen Nichol" userId="aba8f731-a8b4-4886-9887-ec97d3937fb5" providerId="ADAL" clId="{42159BB9-8974-4AD4-B389-4CEB514B5E58}" dt="2018-06-27T12:21:31.856" v="502" actId="6549"/>
      <pc:docMkLst>
        <pc:docMk/>
      </pc:docMkLst>
      <pc:sldChg chg="modSp">
        <pc:chgData name="Dana Eileen Nichol" userId="aba8f731-a8b4-4886-9887-ec97d3937fb5" providerId="ADAL" clId="{42159BB9-8974-4AD4-B389-4CEB514B5E58}" dt="2018-06-27T12:14:37.448" v="140" actId="20577"/>
        <pc:sldMkLst>
          <pc:docMk/>
          <pc:sldMk cId="1169522990" sldId="364"/>
        </pc:sldMkLst>
        <pc:spChg chg="mod">
          <ac:chgData name="Dana Eileen Nichol" userId="aba8f731-a8b4-4886-9887-ec97d3937fb5" providerId="ADAL" clId="{42159BB9-8974-4AD4-B389-4CEB514B5E58}" dt="2018-06-27T12:14:37.448" v="140" actId="20577"/>
          <ac:spMkLst>
            <pc:docMk/>
            <pc:sldMk cId="1169522990" sldId="364"/>
            <ac:spMk id="3" creationId="{C15C4CD5-E84F-434F-A781-2E6EC8416FDE}"/>
          </ac:spMkLst>
        </pc:spChg>
      </pc:sldChg>
      <pc:sldChg chg="modSp">
        <pc:chgData name="Dana Eileen Nichol" userId="aba8f731-a8b4-4886-9887-ec97d3937fb5" providerId="ADAL" clId="{42159BB9-8974-4AD4-B389-4CEB514B5E58}" dt="2018-06-27T12:21:31.856" v="502" actId="6549"/>
        <pc:sldMkLst>
          <pc:docMk/>
          <pc:sldMk cId="2812467933" sldId="368"/>
        </pc:sldMkLst>
        <pc:spChg chg="mod">
          <ac:chgData name="Dana Eileen Nichol" userId="aba8f731-a8b4-4886-9887-ec97d3937fb5" providerId="ADAL" clId="{42159BB9-8974-4AD4-B389-4CEB514B5E58}" dt="2018-06-27T12:21:31.856" v="502" actId="6549"/>
          <ac:spMkLst>
            <pc:docMk/>
            <pc:sldMk cId="2812467933" sldId="368"/>
            <ac:spMk id="3" creationId="{A99C0D6B-4FA7-40A9-9E32-8D719E9EB3BB}"/>
          </ac:spMkLst>
        </pc:spChg>
      </pc:sldChg>
      <pc:sldChg chg="modSp add">
        <pc:chgData name="Dana Eileen Nichol" userId="aba8f731-a8b4-4886-9887-ec97d3937fb5" providerId="ADAL" clId="{42159BB9-8974-4AD4-B389-4CEB514B5E58}" dt="2018-06-27T12:19:50.670" v="456" actId="20577"/>
        <pc:sldMkLst>
          <pc:docMk/>
          <pc:sldMk cId="2257516853" sldId="577"/>
        </pc:sldMkLst>
        <pc:spChg chg="mod">
          <ac:chgData name="Dana Eileen Nichol" userId="aba8f731-a8b4-4886-9887-ec97d3937fb5" providerId="ADAL" clId="{42159BB9-8974-4AD4-B389-4CEB514B5E58}" dt="2018-06-27T12:13:52.279" v="94" actId="20577"/>
          <ac:spMkLst>
            <pc:docMk/>
            <pc:sldMk cId="2257516853" sldId="577"/>
            <ac:spMk id="2" creationId="{ECA216C9-6F0E-43B9-B1F6-4C946393AAFB}"/>
          </ac:spMkLst>
        </pc:spChg>
        <pc:spChg chg="mod">
          <ac:chgData name="Dana Eileen Nichol" userId="aba8f731-a8b4-4886-9887-ec97d3937fb5" providerId="ADAL" clId="{42159BB9-8974-4AD4-B389-4CEB514B5E58}" dt="2018-06-27T12:19:50.670" v="456" actId="20577"/>
          <ac:spMkLst>
            <pc:docMk/>
            <pc:sldMk cId="2257516853" sldId="577"/>
            <ac:spMk id="3" creationId="{DA662F3F-80E3-47E4-9666-922DE50D7F6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86CAD-D03A-4AD3-94E7-6FDDCE9A57E1}" type="datetimeFigureOut">
              <a:rPr lang="en-US" smtClean="0"/>
              <a:t>6/27/2018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25E45-593D-448B-80C5-68B61B1946CE}" type="slidenum">
              <a:rPr lang="en-US" smtClean="0"/>
              <a:t>‹#›</a:t>
            </a:fld>
            <a:endParaRPr lang="en-US"/>
          </a:p>
        </p:txBody>
      </p:sp>
    </p:spTree>
    <p:extLst>
      <p:ext uri="{BB962C8B-B14F-4D97-AF65-F5344CB8AC3E}">
        <p14:creationId xmlns:p14="http://schemas.microsoft.com/office/powerpoint/2010/main" val="120160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25E45-593D-448B-80C5-68B61B1946CE}" type="slidenum">
              <a:rPr lang="en-US" smtClean="0"/>
              <a:t>1</a:t>
            </a:fld>
            <a:endParaRPr lang="en-US"/>
          </a:p>
        </p:txBody>
      </p:sp>
    </p:spTree>
    <p:extLst>
      <p:ext uri="{BB962C8B-B14F-4D97-AF65-F5344CB8AC3E}">
        <p14:creationId xmlns:p14="http://schemas.microsoft.com/office/powerpoint/2010/main" val="26103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slide includes links to the OneSource Training Library and the Resources page of the OneSource Website</a:t>
            </a:r>
            <a:endParaRPr lang="en-US" dirty="0"/>
          </a:p>
        </p:txBody>
      </p:sp>
      <p:sp>
        <p:nvSpPr>
          <p:cNvPr id="4" name="Slide Number Placeholder 3"/>
          <p:cNvSpPr>
            <a:spLocks noGrp="1"/>
          </p:cNvSpPr>
          <p:nvPr>
            <p:ph type="sldNum" sz="quarter" idx="10"/>
          </p:nvPr>
        </p:nvSpPr>
        <p:spPr/>
        <p:txBody>
          <a:bodyPr/>
          <a:lstStyle/>
          <a:p>
            <a:fld id="{A8825E45-593D-448B-80C5-68B61B1946CE}" type="slidenum">
              <a:rPr lang="en-US" smtClean="0"/>
              <a:t>121</a:t>
            </a:fld>
            <a:endParaRPr lang="en-US"/>
          </a:p>
        </p:txBody>
      </p:sp>
    </p:spTree>
    <p:extLst>
      <p:ext uri="{BB962C8B-B14F-4D97-AF65-F5344CB8AC3E}">
        <p14:creationId xmlns:p14="http://schemas.microsoft.com/office/powerpoint/2010/main" val="100144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25E45-593D-448B-80C5-68B61B1946CE}" type="slidenum">
              <a:rPr lang="en-US" smtClean="0"/>
              <a:t>99</a:t>
            </a:fld>
            <a:endParaRPr lang="en-US"/>
          </a:p>
        </p:txBody>
      </p:sp>
    </p:spTree>
    <p:extLst>
      <p:ext uri="{BB962C8B-B14F-4D97-AF65-F5344CB8AC3E}">
        <p14:creationId xmlns:p14="http://schemas.microsoft.com/office/powerpoint/2010/main" val="286144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25E45-593D-448B-80C5-68B61B1946CE}" type="slidenum">
              <a:rPr lang="en-US" smtClean="0"/>
              <a:t>114</a:t>
            </a:fld>
            <a:endParaRPr lang="en-US"/>
          </a:p>
        </p:txBody>
      </p:sp>
    </p:spTree>
    <p:extLst>
      <p:ext uri="{BB962C8B-B14F-4D97-AF65-F5344CB8AC3E}">
        <p14:creationId xmlns:p14="http://schemas.microsoft.com/office/powerpoint/2010/main" val="1247627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25E45-593D-448B-80C5-68B61B1946CE}" type="slidenum">
              <a:rPr lang="en-US" smtClean="0"/>
              <a:t>115</a:t>
            </a:fld>
            <a:endParaRPr lang="en-US"/>
          </a:p>
        </p:txBody>
      </p:sp>
    </p:spTree>
    <p:extLst>
      <p:ext uri="{BB962C8B-B14F-4D97-AF65-F5344CB8AC3E}">
        <p14:creationId xmlns:p14="http://schemas.microsoft.com/office/powerpoint/2010/main" val="413062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Take this opportunity to allow questions from participants before transitioning into the next section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Encourage people to send department-specific or situation-specific questions to OneSource for additional research</a:t>
            </a:r>
          </a:p>
        </p:txBody>
      </p:sp>
      <p:sp>
        <p:nvSpPr>
          <p:cNvPr id="4" name="Slide Number Placeholder 3"/>
          <p:cNvSpPr>
            <a:spLocks noGrp="1"/>
          </p:cNvSpPr>
          <p:nvPr>
            <p:ph type="sldNum" sz="quarter" idx="10"/>
          </p:nvPr>
        </p:nvSpPr>
        <p:spPr/>
        <p:txBody>
          <a:bodyPr/>
          <a:lstStyle/>
          <a:p>
            <a:fld id="{A8825E45-593D-448B-80C5-68B61B1946CE}" type="slidenum">
              <a:rPr lang="en-US" smtClean="0"/>
              <a:t>116</a:t>
            </a:fld>
            <a:endParaRPr lang="en-US"/>
          </a:p>
        </p:txBody>
      </p:sp>
    </p:spTree>
    <p:extLst>
      <p:ext uri="{BB962C8B-B14F-4D97-AF65-F5344CB8AC3E}">
        <p14:creationId xmlns:p14="http://schemas.microsoft.com/office/powerpoint/2010/main" val="233863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what we’ve learned today. </a:t>
            </a:r>
          </a:p>
        </p:txBody>
      </p:sp>
      <p:sp>
        <p:nvSpPr>
          <p:cNvPr id="4" name="Slide Number Placeholder 3"/>
          <p:cNvSpPr>
            <a:spLocks noGrp="1"/>
          </p:cNvSpPr>
          <p:nvPr>
            <p:ph type="sldNum" sz="quarter" idx="10"/>
          </p:nvPr>
        </p:nvSpPr>
        <p:spPr/>
        <p:txBody>
          <a:bodyPr/>
          <a:lstStyle/>
          <a:p>
            <a:fld id="{A8825E45-593D-448B-80C5-68B61B1946CE}" type="slidenum">
              <a:rPr lang="en-US" smtClean="0"/>
              <a:t>117</a:t>
            </a:fld>
            <a:endParaRPr lang="en-US"/>
          </a:p>
        </p:txBody>
      </p:sp>
    </p:spTree>
    <p:extLst>
      <p:ext uri="{BB962C8B-B14F-4D97-AF65-F5344CB8AC3E}">
        <p14:creationId xmlns:p14="http://schemas.microsoft.com/office/powerpoint/2010/main" val="156026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25E45-593D-448B-80C5-68B61B1946CE}" type="slidenum">
              <a:rPr lang="en-US" smtClean="0"/>
              <a:t>118</a:t>
            </a:fld>
            <a:endParaRPr lang="en-US"/>
          </a:p>
        </p:txBody>
      </p:sp>
    </p:spTree>
    <p:extLst>
      <p:ext uri="{BB962C8B-B14F-4D97-AF65-F5344CB8AC3E}">
        <p14:creationId xmlns:p14="http://schemas.microsoft.com/office/powerpoint/2010/main" val="159823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up what we’ve learned today. </a:t>
            </a:r>
          </a:p>
        </p:txBody>
      </p:sp>
      <p:sp>
        <p:nvSpPr>
          <p:cNvPr id="4" name="Slide Number Placeholder 3"/>
          <p:cNvSpPr>
            <a:spLocks noGrp="1"/>
          </p:cNvSpPr>
          <p:nvPr>
            <p:ph type="sldNum" sz="quarter" idx="10"/>
          </p:nvPr>
        </p:nvSpPr>
        <p:spPr/>
        <p:txBody>
          <a:bodyPr/>
          <a:lstStyle/>
          <a:p>
            <a:fld id="{A8825E45-593D-448B-80C5-68B61B1946CE}" type="slidenum">
              <a:rPr lang="en-US" smtClean="0"/>
              <a:t>119</a:t>
            </a:fld>
            <a:endParaRPr lang="en-US"/>
          </a:p>
        </p:txBody>
      </p:sp>
    </p:spTree>
    <p:extLst>
      <p:ext uri="{BB962C8B-B14F-4D97-AF65-F5344CB8AC3E}">
        <p14:creationId xmlns:p14="http://schemas.microsoft.com/office/powerpoint/2010/main" val="237288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25E45-593D-448B-80C5-68B61B1946CE}" type="slidenum">
              <a:rPr lang="en-US" smtClean="0"/>
              <a:t>120</a:t>
            </a:fld>
            <a:endParaRPr lang="en-US"/>
          </a:p>
        </p:txBody>
      </p:sp>
    </p:spTree>
    <p:extLst>
      <p:ext uri="{BB962C8B-B14F-4D97-AF65-F5344CB8AC3E}">
        <p14:creationId xmlns:p14="http://schemas.microsoft.com/office/powerpoint/2010/main" val="741644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mailto:onesource@uga.edu" TargetMode="External"/><Relationship Id="rId5" Type="http://schemas.openxmlformats.org/officeDocument/2006/relationships/hyperlink" Target="http://onesource.uga.edu/" TargetMode="Externa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624676-81FB-42CB-962F-A584FBFCB3EB}"/>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89044" y="1487983"/>
            <a:ext cx="9144000" cy="2387600"/>
          </a:xfrm>
        </p:spPr>
        <p:txBody>
          <a:bodyPr anchor="b">
            <a:normAutofit/>
          </a:bodyPr>
          <a:lstStyle>
            <a:lvl1pPr algn="ctr">
              <a:defRPr sz="4400"/>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C71E7C9A-83DF-4F6C-858C-51045F3B891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website: onesource.uga.edu</a:t>
            </a:r>
          </a:p>
          <a:p>
            <a:pPr algn="r"/>
            <a:r>
              <a:rPr lang="en-US" dirty="0">
                <a:latin typeface="Georgia" charset="0"/>
                <a:ea typeface="Georgia" charset="0"/>
                <a:cs typeface="Georgia" charset="0"/>
              </a:rPr>
              <a:t>email: </a:t>
            </a:r>
            <a:r>
              <a:rPr lang="en-US" dirty="0">
                <a:solidFill>
                  <a:schemeClr val="bg1"/>
                </a:solidFill>
                <a:latin typeface="Georgia" charset="0"/>
                <a:ea typeface="Georgia" charset="0"/>
                <a:cs typeface="Georgia" charset="0"/>
              </a:rPr>
              <a:t>onesource@uga.edu</a:t>
            </a:r>
          </a:p>
          <a:p>
            <a:pPr algn="r"/>
            <a:r>
              <a:rPr lang="en-US" dirty="0">
                <a:latin typeface="Georgia" charset="0"/>
                <a:ea typeface="Georgia" charset="0"/>
                <a:cs typeface="Georgia" charset="0"/>
              </a:rPr>
              <a:t>service desk: 706-542-0202</a:t>
            </a:r>
          </a:p>
        </p:txBody>
      </p:sp>
      <p:pic>
        <p:nvPicPr>
          <p:cNvPr id="8" name="Picture 7">
            <a:extLst>
              <a:ext uri="{FF2B5EF4-FFF2-40B4-BE49-F238E27FC236}">
                <a16:creationId xmlns:a16="http://schemas.microsoft.com/office/drawing/2014/main" id="{945C5AC6-84D9-40A6-B9F8-DBD22224A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9" name="Picture 8">
            <a:extLst>
              <a:ext uri="{FF2B5EF4-FFF2-40B4-BE49-F238E27FC236}">
                <a16:creationId xmlns:a16="http://schemas.microsoft.com/office/drawing/2014/main" id="{F1DB179D-F93D-4629-8906-EC52EB9CB8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4492" y="403895"/>
            <a:ext cx="5843016" cy="1682496"/>
          </a:xfrm>
          <a:prstGeom prst="rect">
            <a:avLst/>
          </a:prstGeom>
        </p:spPr>
      </p:pic>
      <p:sp>
        <p:nvSpPr>
          <p:cNvPr id="12" name="Content Placeholder 2"/>
          <p:cNvSpPr>
            <a:spLocks noGrp="1"/>
          </p:cNvSpPr>
          <p:nvPr>
            <p:ph idx="1"/>
          </p:nvPr>
        </p:nvSpPr>
        <p:spPr>
          <a:xfrm>
            <a:off x="1789044" y="3875583"/>
            <a:ext cx="9144000" cy="957674"/>
          </a:xfrm>
        </p:spPr>
        <p:txBody>
          <a:bodyPr>
            <a:normAutofit/>
          </a:bodyPr>
          <a:lstStyle>
            <a:lvl1pPr marL="0" indent="0" algn="ctr">
              <a:buNone/>
              <a:defRPr sz="4400">
                <a:solidFill>
                  <a:srgbClr val="7F7F7F"/>
                </a:solidFill>
                <a:latin typeface="+mj-lt"/>
              </a:defRPr>
            </a:lvl1pPr>
            <a:lvl2pPr marL="457189" indent="0">
              <a:buNone/>
              <a:defRPr/>
            </a:lvl2pPr>
          </a:lstStyle>
          <a:p>
            <a:pPr lvl="0"/>
            <a:r>
              <a:rPr lang="en-US"/>
              <a:t>Edit Master text styles</a:t>
            </a:r>
          </a:p>
        </p:txBody>
      </p:sp>
    </p:spTree>
    <p:extLst>
      <p:ext uri="{BB962C8B-B14F-4D97-AF65-F5344CB8AC3E}">
        <p14:creationId xmlns:p14="http://schemas.microsoft.com/office/powerpoint/2010/main" val="62245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1A69E-F24D-6445-884E-7EC76656071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pic>
        <p:nvPicPr>
          <p:cNvPr id="7" name="Picture 6">
            <a:extLst>
              <a:ext uri="{FF2B5EF4-FFF2-40B4-BE49-F238E27FC236}">
                <a16:creationId xmlns:a16="http://schemas.microsoft.com/office/drawing/2014/main" id="{546117D6-DA18-4A42-BC85-4504DDA600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Tree>
    <p:extLst>
      <p:ext uri="{BB962C8B-B14F-4D97-AF65-F5344CB8AC3E}">
        <p14:creationId xmlns:p14="http://schemas.microsoft.com/office/powerpoint/2010/main" val="23274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1A69E-F24D-6445-884E-7EC76656071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pic>
        <p:nvPicPr>
          <p:cNvPr id="7" name="Picture 6">
            <a:extLst>
              <a:ext uri="{FF2B5EF4-FFF2-40B4-BE49-F238E27FC236}">
                <a16:creationId xmlns:a16="http://schemas.microsoft.com/office/drawing/2014/main" id="{05ACF018-6149-465E-8B8F-2FE42EFEF8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Tree>
    <p:extLst>
      <p:ext uri="{BB962C8B-B14F-4D97-AF65-F5344CB8AC3E}">
        <p14:creationId xmlns:p14="http://schemas.microsoft.com/office/powerpoint/2010/main" val="115379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8114" y="205496"/>
            <a:ext cx="9765685" cy="849769"/>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279148"/>
            <a:ext cx="10515600" cy="5068643"/>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200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800">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9059C05-552E-467D-9BC3-D2E7B535216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387206"/>
            <a:ext cx="749915" cy="1088644"/>
          </a:xfrm>
          <a:prstGeom prst="rect">
            <a:avLst/>
          </a:prstGeom>
        </p:spPr>
      </p:pic>
      <p:sp>
        <p:nvSpPr>
          <p:cNvPr id="10" name="Rectangle 9">
            <a:extLst>
              <a:ext uri="{FF2B5EF4-FFF2-40B4-BE49-F238E27FC236}">
                <a16:creationId xmlns:a16="http://schemas.microsoft.com/office/drawing/2014/main" id="{372F17DC-F994-495C-801A-D327665F51A1}"/>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81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57962285-CB5A-4932-BA61-9BC611138B8D}"/>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1" y="1709742"/>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p:cNvSpPr>
            <a:spLocks noGrp="1"/>
          </p:cNvSpPr>
          <p:nvPr>
            <p:ph type="body" idx="1"/>
          </p:nvPr>
        </p:nvSpPr>
        <p:spPr>
          <a:xfrm>
            <a:off x="831851" y="4589468"/>
            <a:ext cx="10515600" cy="1038992"/>
          </a:xfrm>
        </p:spPr>
        <p:txBody>
          <a:bodyPr/>
          <a:lstStyle>
            <a:lvl1pPr marL="0" indent="0">
              <a:buNone/>
              <a:defRPr sz="24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1A69E-F24D-6445-884E-7EC76656071B}"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687E3D-F668-2249-ACB4-BCF73090E4A0}" type="slidenum">
              <a:rPr lang="en-US" smtClean="0"/>
              <a:t>‹#›</a:t>
            </a:fld>
            <a:endParaRPr lang="en-US"/>
          </a:p>
        </p:txBody>
      </p:sp>
      <p:sp>
        <p:nvSpPr>
          <p:cNvPr id="7" name="Rectangle 6">
            <a:extLst>
              <a:ext uri="{FF2B5EF4-FFF2-40B4-BE49-F238E27FC236}">
                <a16:creationId xmlns:a16="http://schemas.microsoft.com/office/drawing/2014/main" id="{39A24F10-F1C8-4555-B3E5-3F729B1FDD4B}"/>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website: onesource.uga.edu</a:t>
            </a:r>
          </a:p>
          <a:p>
            <a:pPr algn="r"/>
            <a:r>
              <a:rPr lang="en-US" dirty="0">
                <a:latin typeface="Georgia" charset="0"/>
                <a:ea typeface="Georgia" charset="0"/>
                <a:cs typeface="Georgia" charset="0"/>
              </a:rPr>
              <a:t>email: </a:t>
            </a:r>
            <a:r>
              <a:rPr lang="en-US" dirty="0">
                <a:solidFill>
                  <a:schemeClr val="bg1"/>
                </a:solidFill>
                <a:latin typeface="Georgia" charset="0"/>
                <a:ea typeface="Georgia" charset="0"/>
                <a:cs typeface="Georgia" charset="0"/>
              </a:rPr>
              <a:t>onesource@uga.edu</a:t>
            </a:r>
          </a:p>
          <a:p>
            <a:pPr algn="r"/>
            <a:r>
              <a:rPr lang="en-US" dirty="0">
                <a:latin typeface="Georgia" charset="0"/>
                <a:ea typeface="Georgia" charset="0"/>
                <a:cs typeface="Georgia" charset="0"/>
              </a:rPr>
              <a:t>service desk: 706-542-0202</a:t>
            </a:r>
          </a:p>
        </p:txBody>
      </p:sp>
      <p:pic>
        <p:nvPicPr>
          <p:cNvPr id="8" name="Picture 7">
            <a:extLst>
              <a:ext uri="{FF2B5EF4-FFF2-40B4-BE49-F238E27FC236}">
                <a16:creationId xmlns:a16="http://schemas.microsoft.com/office/drawing/2014/main" id="{E314D6D8-CA9A-4683-8E47-70ACDC8ECD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163" y="5803321"/>
            <a:ext cx="2710704" cy="743296"/>
          </a:xfrm>
          <a:prstGeom prst="rect">
            <a:avLst/>
          </a:prstGeom>
        </p:spPr>
      </p:pic>
      <p:pic>
        <p:nvPicPr>
          <p:cNvPr id="21" name="Picture 20">
            <a:extLst>
              <a:ext uri="{FF2B5EF4-FFF2-40B4-BE49-F238E27FC236}">
                <a16:creationId xmlns:a16="http://schemas.microsoft.com/office/drawing/2014/main" id="{83E9457E-9396-49FB-AD4B-61BE6E3243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Tree>
    <p:extLst>
      <p:ext uri="{BB962C8B-B14F-4D97-AF65-F5344CB8AC3E}">
        <p14:creationId xmlns:p14="http://schemas.microsoft.com/office/powerpoint/2010/main" val="70854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97616" y="205492"/>
            <a:ext cx="10515600" cy="84976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252192"/>
            <a:ext cx="5181600" cy="3704218"/>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200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800">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52192"/>
            <a:ext cx="5181600" cy="3704218"/>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200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800">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BDC64D3C-D7F4-444C-B5EB-399E70600C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8432ACBA-5D41-4089-B961-D5F7B065D47C}"/>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02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88115" y="214699"/>
            <a:ext cx="10330082" cy="823912"/>
          </a:xfrm>
        </p:spPr>
        <p:txBody>
          <a:bodyPr/>
          <a:lstStyle/>
          <a:p>
            <a:r>
              <a:rPr lang="en-US"/>
              <a:t>Click to edit Master title style</a:t>
            </a:r>
          </a:p>
        </p:txBody>
      </p:sp>
      <p:sp>
        <p:nvSpPr>
          <p:cNvPr id="3" name="Text Placeholder 2"/>
          <p:cNvSpPr>
            <a:spLocks noGrp="1"/>
          </p:cNvSpPr>
          <p:nvPr>
            <p:ph type="body" idx="1"/>
          </p:nvPr>
        </p:nvSpPr>
        <p:spPr>
          <a:xfrm>
            <a:off x="839789" y="1185224"/>
            <a:ext cx="5157787" cy="823912"/>
          </a:xfrm>
        </p:spPr>
        <p:txBody>
          <a:bodyPr anchor="b">
            <a:noAutofit/>
          </a:bodyPr>
          <a:lstStyle>
            <a:lvl1pPr marL="0" indent="0">
              <a:buNone/>
              <a:defRPr sz="2800" b="1">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009136"/>
            <a:ext cx="5157787" cy="2986864"/>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vl2pPr>
            <a:lvl3pPr>
              <a:lnSpc>
                <a:spcPct val="100000"/>
              </a:lnSpc>
              <a:defRPr sz="2000"/>
            </a:lvl3pPr>
            <a:lvl4pPr>
              <a:lnSpc>
                <a:spcPct val="100000"/>
              </a:lnSpc>
              <a:defRPr sz="1800">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185224"/>
            <a:ext cx="5183188" cy="823912"/>
          </a:xfrm>
        </p:spPr>
        <p:txBody>
          <a:bodyPr anchor="b">
            <a:normAutofit/>
          </a:bodyPr>
          <a:lstStyle>
            <a:lvl1pPr marL="0" indent="0">
              <a:buNone/>
              <a:defRPr sz="2800" b="1">
                <a:latin typeface="Verdana" panose="020B0604030504040204" pitchFamily="34" charset="0"/>
                <a:ea typeface="Verdana" panose="020B0604030504040204" pitchFamily="34" charset="0"/>
                <a:cs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009136"/>
            <a:ext cx="5183188" cy="2986864"/>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vl2pPr>
            <a:lvl3pPr>
              <a:lnSpc>
                <a:spcPct val="100000"/>
              </a:lnSpc>
              <a:defRPr sz="2000"/>
            </a:lvl3pPr>
            <a:lvl4pPr>
              <a:lnSpc>
                <a:spcPct val="100000"/>
              </a:lnSpc>
              <a:defRPr sz="1800"/>
            </a:lvl4pPr>
            <a:lvl5pPr>
              <a:lnSpc>
                <a:spcPct val="100000"/>
              </a:lnSpc>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B203393-E6B8-4AB7-8046-42EB25CA6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3" name="Rectangle 12">
            <a:extLst>
              <a:ext uri="{FF2B5EF4-FFF2-40B4-BE49-F238E27FC236}">
                <a16:creationId xmlns:a16="http://schemas.microsoft.com/office/drawing/2014/main" id="{78D329EB-3EDC-4BDE-B962-056E8F50EF69}"/>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97621" y="205498"/>
            <a:ext cx="10515600" cy="849769"/>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7B757531-7683-4069-8BB0-A65417BC71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9" name="Rectangle 8">
            <a:extLst>
              <a:ext uri="{FF2B5EF4-FFF2-40B4-BE49-F238E27FC236}">
                <a16:creationId xmlns:a16="http://schemas.microsoft.com/office/drawing/2014/main" id="{0BCC1D0F-882F-4E6C-A96A-BFB76A6581A4}"/>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72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5EE29E-AEF6-402E-9F87-C1FD5BDF16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8" name="Rectangle 7">
            <a:extLst>
              <a:ext uri="{FF2B5EF4-FFF2-40B4-BE49-F238E27FC236}">
                <a16:creationId xmlns:a16="http://schemas.microsoft.com/office/drawing/2014/main" id="{7CB1AD2C-1D8C-4857-BF00-9C19C83B58DE}"/>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47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0"/>
            <a:ext cx="6172200" cy="4504510"/>
          </a:xfrm>
        </p:spPr>
        <p:txBody>
          <a:bodyPr/>
          <a:lstStyle>
            <a:lvl1pPr>
              <a:lnSpc>
                <a:spcPct val="100000"/>
              </a:lnSpc>
              <a:defRPr sz="2800">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2400">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2000">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800">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800">
                <a:latin typeface="Verdana" panose="020B0604030504040204" pitchFamily="34" charset="0"/>
                <a:ea typeface="Verdana" panose="020B0604030504040204" pitchFamily="34" charset="0"/>
                <a:cs typeface="Verdana" panose="020B060403050404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434539"/>
          </a:xfrm>
        </p:spPr>
        <p:txBody>
          <a:bodyPr>
            <a:normAutofit/>
          </a:bodyPr>
          <a:lstStyle>
            <a:lvl1pPr marL="0" indent="0">
              <a:lnSpc>
                <a:spcPct val="100000"/>
              </a:lnSpc>
              <a:buNone/>
              <a:defRPr sz="1800">
                <a:latin typeface="Verdana" panose="020B0604030504040204" pitchFamily="34" charset="0"/>
                <a:ea typeface="Verdana" panose="020B0604030504040204" pitchFamily="34" charset="0"/>
                <a:cs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pic>
        <p:nvPicPr>
          <p:cNvPr id="8" name="Picture 7">
            <a:extLst>
              <a:ext uri="{FF2B5EF4-FFF2-40B4-BE49-F238E27FC236}">
                <a16:creationId xmlns:a16="http://schemas.microsoft.com/office/drawing/2014/main" id="{D42431D4-569E-401F-9CAF-F75E8E21B1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41CF73DF-CF3C-4753-86D0-BDB9BF57F8CF}"/>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38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8935EB-8EB6-45BE-928B-9BF69CBAAB15}"/>
              </a:ext>
            </a:extLst>
          </p:cNvPr>
          <p:cNvSpPr/>
          <p:nvPr userDrawn="1"/>
        </p:nvSpPr>
        <p:spPr>
          <a:xfrm>
            <a:off x="160423" y="190504"/>
            <a:ext cx="11871159" cy="6502399"/>
          </a:xfrm>
          <a:prstGeom prst="rect">
            <a:avLst/>
          </a:prstGeom>
          <a:noFill/>
          <a:ln w="254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AB948A-3D4D-423A-9D3C-BB6742E8A2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59" b="-1"/>
          <a:stretch/>
        </p:blipFill>
        <p:spPr>
          <a:xfrm>
            <a:off x="838200" y="-247721"/>
            <a:ext cx="749915" cy="1088644"/>
          </a:xfrm>
          <a:prstGeom prst="rect">
            <a:avLst/>
          </a:prstGeom>
        </p:spPr>
      </p:pic>
      <p:sp>
        <p:nvSpPr>
          <p:cNvPr id="11" name="Rectangle 10">
            <a:extLst>
              <a:ext uri="{FF2B5EF4-FFF2-40B4-BE49-F238E27FC236}">
                <a16:creationId xmlns:a16="http://schemas.microsoft.com/office/drawing/2014/main" id="{9692FC77-32D7-45BE-B496-843979A449A4}"/>
              </a:ext>
            </a:extLst>
          </p:cNvPr>
          <p:cNvSpPr/>
          <p:nvPr userDrawn="1"/>
        </p:nvSpPr>
        <p:spPr>
          <a:xfrm>
            <a:off x="0" y="5664776"/>
            <a:ext cx="12192000" cy="1193223"/>
          </a:xfrm>
          <a:prstGeom prst="rect">
            <a:avLst/>
          </a:prstGeom>
        </p:spPr>
        <p:style>
          <a:lnRef idx="2">
            <a:schemeClr val="dk1">
              <a:shade val="50000"/>
            </a:schemeClr>
          </a:lnRef>
          <a:fillRef idx="1">
            <a:schemeClr val="dk1"/>
          </a:fillRef>
          <a:effectRef idx="0">
            <a:schemeClr val="dk1"/>
          </a:effectRef>
          <a:fontRef idx="minor">
            <a:schemeClr val="lt1"/>
          </a:fontRef>
        </p:style>
        <p:txBody>
          <a:bodyPr rIns="457200" rtlCol="0" anchor="ctr"/>
          <a:lstStyle/>
          <a:p>
            <a:pPr algn="r"/>
            <a:r>
              <a:rPr lang="en-US" dirty="0">
                <a:latin typeface="Georgia" charset="0"/>
                <a:ea typeface="Georgia" charset="0"/>
                <a:cs typeface="Georgia" charset="0"/>
              </a:rPr>
              <a:t> website: onesource.uga.edu</a:t>
            </a:r>
          </a:p>
          <a:p>
            <a:pPr algn="r"/>
            <a:r>
              <a:rPr lang="en-US" dirty="0">
                <a:latin typeface="Georgia" charset="0"/>
                <a:ea typeface="Georgia" charset="0"/>
                <a:cs typeface="Georgia" charset="0"/>
              </a:rPr>
              <a:t>email: </a:t>
            </a:r>
            <a:r>
              <a:rPr lang="en-US" dirty="0">
                <a:solidFill>
                  <a:schemeClr val="bg1"/>
                </a:solidFill>
                <a:latin typeface="Georgia" charset="0"/>
                <a:ea typeface="Georgia" charset="0"/>
                <a:cs typeface="Georgia" charset="0"/>
              </a:rPr>
              <a:t>onesource@uga.edu</a:t>
            </a:r>
          </a:p>
          <a:p>
            <a:pPr algn="r"/>
            <a:r>
              <a:rPr lang="en-US" dirty="0">
                <a:latin typeface="Georgia" charset="0"/>
                <a:ea typeface="Georgia" charset="0"/>
                <a:cs typeface="Georgia" charset="0"/>
              </a:rPr>
              <a:t>service desk: 706-542-0202</a:t>
            </a:r>
          </a:p>
        </p:txBody>
      </p:sp>
      <p:sp>
        <p:nvSpPr>
          <p:cNvPr id="13" name="Title 1">
            <a:extLst>
              <a:ext uri="{FF2B5EF4-FFF2-40B4-BE49-F238E27FC236}">
                <a16:creationId xmlns:a16="http://schemas.microsoft.com/office/drawing/2014/main" id="{7C0B37FA-DB6F-4936-AA4E-983866639B11}"/>
              </a:ext>
            </a:extLst>
          </p:cNvPr>
          <p:cNvSpPr txBox="1">
            <a:spLocks/>
          </p:cNvSpPr>
          <p:nvPr userDrawn="1"/>
        </p:nvSpPr>
        <p:spPr>
          <a:xfrm>
            <a:off x="1011324" y="437122"/>
            <a:ext cx="10515600" cy="849769"/>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a:lstStyle>
          <a:p>
            <a:pPr algn="ctr"/>
            <a:r>
              <a:rPr lang="en-US" b="1">
                <a:latin typeface="Georgia" charset="0"/>
                <a:ea typeface="Georgia" charset="0"/>
                <a:cs typeface="Georgia" charset="0"/>
              </a:rPr>
              <a:t>Contact Us</a:t>
            </a:r>
            <a:endParaRPr lang="en-US" b="1" dirty="0">
              <a:latin typeface="Georgia" charset="0"/>
              <a:ea typeface="Georgia" charset="0"/>
              <a:cs typeface="Georgia" charset="0"/>
            </a:endParaRPr>
          </a:p>
        </p:txBody>
      </p:sp>
      <p:pic>
        <p:nvPicPr>
          <p:cNvPr id="9" name="Picture 8">
            <a:extLst>
              <a:ext uri="{FF2B5EF4-FFF2-40B4-BE49-F238E27FC236}">
                <a16:creationId xmlns:a16="http://schemas.microsoft.com/office/drawing/2014/main" id="{516FD7BE-5C41-4B5D-ABC0-AE34EF0D19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6022" y="1279149"/>
            <a:ext cx="4600340" cy="4371638"/>
          </a:xfrm>
          <a:prstGeom prst="rect">
            <a:avLst/>
          </a:prstGeom>
        </p:spPr>
      </p:pic>
      <p:pic>
        <p:nvPicPr>
          <p:cNvPr id="10" name="Picture 9">
            <a:extLst>
              <a:ext uri="{FF2B5EF4-FFF2-40B4-BE49-F238E27FC236}">
                <a16:creationId xmlns:a16="http://schemas.microsoft.com/office/drawing/2014/main" id="{7F4B5EC6-76C8-467A-83E0-2A2BA7A9C3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4463" y="5911807"/>
            <a:ext cx="2710704" cy="743296"/>
          </a:xfrm>
          <a:prstGeom prst="rect">
            <a:avLst/>
          </a:prstGeom>
        </p:spPr>
      </p:pic>
      <p:sp>
        <p:nvSpPr>
          <p:cNvPr id="3" name="Rectangle 2">
            <a:extLst>
              <a:ext uri="{FF2B5EF4-FFF2-40B4-BE49-F238E27FC236}">
                <a16:creationId xmlns:a16="http://schemas.microsoft.com/office/drawing/2014/main" id="{A8934929-5991-46AA-BB30-B80485FE681A}"/>
              </a:ext>
            </a:extLst>
          </p:cNvPr>
          <p:cNvSpPr/>
          <p:nvPr userDrawn="1"/>
        </p:nvSpPr>
        <p:spPr>
          <a:xfrm>
            <a:off x="705223" y="1588812"/>
            <a:ext cx="6096000" cy="2677656"/>
          </a:xfrm>
          <a:prstGeom prst="rect">
            <a:avLst/>
          </a:prstGeom>
        </p:spPr>
        <p:txBody>
          <a:bodyPr>
            <a:spAutoFit/>
          </a:bodyPr>
          <a:lstStyle/>
          <a:p>
            <a:pPr marL="0" indent="0">
              <a:buNone/>
            </a:pPr>
            <a:r>
              <a:rPr lang="en-US" sz="2800" dirty="0">
                <a:latin typeface="Georgia" panose="02040502050405020303" pitchFamily="18" charset="0"/>
              </a:rPr>
              <a:t>Project Information</a:t>
            </a:r>
          </a:p>
          <a:p>
            <a:pPr marL="0" indent="0">
              <a:buNone/>
            </a:pPr>
            <a:r>
              <a:rPr lang="en-US" sz="2800" dirty="0">
                <a:solidFill>
                  <a:srgbClr val="C00000"/>
                </a:solidFill>
                <a:latin typeface="Georgia" panose="02040502050405020303" pitchFamily="18" charset="0"/>
                <a:hlinkClick r:id="rId5"/>
              </a:rPr>
              <a:t>onesource.uga.edu</a:t>
            </a:r>
            <a:endParaRPr lang="en-US" sz="2800" dirty="0">
              <a:solidFill>
                <a:srgbClr val="C00000"/>
              </a:solidFill>
              <a:latin typeface="Georgia" panose="02040502050405020303" pitchFamily="18" charset="0"/>
            </a:endParaRPr>
          </a:p>
          <a:p>
            <a:pPr marL="0" indent="0">
              <a:buNone/>
            </a:pPr>
            <a:endParaRPr lang="en-US" sz="2800" dirty="0">
              <a:latin typeface="Georgia" panose="02040502050405020303" pitchFamily="18" charset="0"/>
            </a:endParaRPr>
          </a:p>
          <a:p>
            <a:pPr marL="0" indent="0">
              <a:buNone/>
            </a:pPr>
            <a:r>
              <a:rPr lang="en-US" sz="2800" dirty="0">
                <a:latin typeface="Georgia" panose="02040502050405020303" pitchFamily="18" charset="0"/>
              </a:rPr>
              <a:t>OneSource Service Desk</a:t>
            </a:r>
          </a:p>
          <a:p>
            <a:pPr marL="0" indent="0">
              <a:buNone/>
            </a:pPr>
            <a:r>
              <a:rPr lang="en-US" sz="2800" dirty="0">
                <a:latin typeface="Georgia" panose="02040502050405020303" pitchFamily="18" charset="0"/>
                <a:hlinkClick r:id="rId6"/>
              </a:rPr>
              <a:t>onesource@uga.edu</a:t>
            </a:r>
            <a:endParaRPr lang="en-US" sz="2800" dirty="0">
              <a:latin typeface="Georgia" panose="02040502050405020303" pitchFamily="18" charset="0"/>
            </a:endParaRPr>
          </a:p>
          <a:p>
            <a:pPr marL="0" indent="0">
              <a:buNone/>
            </a:pPr>
            <a:r>
              <a:rPr lang="en-US" sz="2800" dirty="0">
                <a:latin typeface="Georgia" panose="02040502050405020303" pitchFamily="18" charset="0"/>
              </a:rPr>
              <a:t>706-542-0202</a:t>
            </a:r>
          </a:p>
        </p:txBody>
      </p:sp>
    </p:spTree>
    <p:extLst>
      <p:ext uri="{BB962C8B-B14F-4D97-AF65-F5344CB8AC3E}">
        <p14:creationId xmlns:p14="http://schemas.microsoft.com/office/powerpoint/2010/main" val="106768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1A69E-F24D-6445-884E-7EC76656071B}" type="datetimeFigureOut">
              <a:rPr lang="en-US" smtClean="0"/>
              <a:t>6/27/2018</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7E3D-F668-2249-ACB4-BCF73090E4A0}" type="slidenum">
              <a:rPr lang="en-US" smtClean="0"/>
              <a:t>‹#›</a:t>
            </a:fld>
            <a:endParaRPr lang="en-US"/>
          </a:p>
        </p:txBody>
      </p:sp>
    </p:spTree>
    <p:extLst>
      <p:ext uri="{BB962C8B-B14F-4D97-AF65-F5344CB8AC3E}">
        <p14:creationId xmlns:p14="http://schemas.microsoft.com/office/powerpoint/2010/main" val="315381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rgbClr val="BA0C2F"/>
          </a:solidFill>
          <a:latin typeface="+mj-lt"/>
          <a:ea typeface="+mj-ea"/>
          <a:cs typeface="+mj-cs"/>
        </a:defRPr>
      </a:lvl1pPr>
    </p:titleStyle>
    <p:body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5" Type="http://schemas.openxmlformats.org/officeDocument/2006/relationships/image" Target="../media/image103.png"/><Relationship Id="rId4" Type="http://schemas.openxmlformats.org/officeDocument/2006/relationships/image" Target="../media/image102.png"/></Relationships>
</file>

<file path=ppt/slides/_rels/slide10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6.xml"/><Relationship Id="rId4" Type="http://schemas.openxmlformats.org/officeDocument/2006/relationships/image" Target="../media/image112.png"/></Relationships>
</file>

<file path=ppt/slides/_rels/slide10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onesource@uga.edu" TargetMode="Externa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budgets.onesource.uga.edu/workspace/SmartViewProviders"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onesource.uga.edu/resources/budge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raining.onesource.uga.edu/" TargetMode="External"/><Relationship Id="rId5" Type="http://schemas.openxmlformats.org/officeDocument/2006/relationships/hyperlink" Target="https://docs.fis.uga.edu/" TargetMode="External"/><Relationship Id="rId4" Type="http://schemas.openxmlformats.org/officeDocument/2006/relationships/hyperlink" Target="https://onesource.uga.edu/resources/"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9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2839223"/>
            <a:ext cx="12192000" cy="1446550"/>
          </a:xfrm>
          <a:prstGeom prst="rect">
            <a:avLst/>
          </a:prstGeom>
          <a:noFill/>
        </p:spPr>
        <p:txBody>
          <a:bodyPr wrap="square" rtlCol="0">
            <a:spAutoFit/>
          </a:bodyPr>
          <a:lstStyle/>
          <a:p>
            <a:pPr algn="ctr"/>
            <a:r>
              <a:rPr lang="en-US" sz="4400" dirty="0">
                <a:solidFill>
                  <a:srgbClr val="C00000"/>
                </a:solidFill>
                <a:latin typeface="Georgia" charset="0"/>
                <a:ea typeface="Georgia" charset="0"/>
                <a:cs typeface="Georgia" charset="0"/>
              </a:rPr>
              <a:t>Using Smart View</a:t>
            </a:r>
          </a:p>
          <a:p>
            <a:pPr algn="ctr"/>
            <a:r>
              <a:rPr lang="en-US" sz="4400" dirty="0">
                <a:solidFill>
                  <a:schemeClr val="bg1">
                    <a:lumMod val="50000"/>
                  </a:schemeClr>
                </a:solidFill>
                <a:latin typeface="Georgia" charset="0"/>
                <a:ea typeface="Georgia" charset="0"/>
                <a:cs typeface="Georgia" charset="0"/>
              </a:rPr>
              <a:t>UGA Budget Management System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3" y="5803321"/>
            <a:ext cx="2710704" cy="74329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492" y="403895"/>
            <a:ext cx="5843016" cy="1682496"/>
          </a:xfrm>
          <a:prstGeom prst="rect">
            <a:avLst/>
          </a:prstGeom>
        </p:spPr>
      </p:pic>
    </p:spTree>
    <p:extLst>
      <p:ext uri="{BB962C8B-B14F-4D97-AF65-F5344CB8AC3E}">
        <p14:creationId xmlns:p14="http://schemas.microsoft.com/office/powerpoint/2010/main" val="1093046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C153-6417-4A33-90E4-8341B0F57F62}"/>
              </a:ext>
            </a:extLst>
          </p:cNvPr>
          <p:cNvSpPr>
            <a:spLocks noGrp="1"/>
          </p:cNvSpPr>
          <p:nvPr>
            <p:ph type="title"/>
          </p:nvPr>
        </p:nvSpPr>
        <p:spPr/>
        <p:txBody>
          <a:bodyPr/>
          <a:lstStyle/>
          <a:p>
            <a:r>
              <a:rPr lang="en-US" dirty="0"/>
              <a:t>Setting Up Smart View</a:t>
            </a:r>
          </a:p>
        </p:txBody>
      </p:sp>
      <p:sp>
        <p:nvSpPr>
          <p:cNvPr id="3" name="Content Placeholder 2">
            <a:extLst>
              <a:ext uri="{FF2B5EF4-FFF2-40B4-BE49-F238E27FC236}">
                <a16:creationId xmlns:a16="http://schemas.microsoft.com/office/drawing/2014/main" id="{5F6BE9B3-32E0-47B4-8033-D0C404191CD4}"/>
              </a:ext>
            </a:extLst>
          </p:cNvPr>
          <p:cNvSpPr>
            <a:spLocks noGrp="1"/>
          </p:cNvSpPr>
          <p:nvPr>
            <p:ph idx="1"/>
          </p:nvPr>
        </p:nvSpPr>
        <p:spPr>
          <a:xfrm>
            <a:off x="838200" y="1279149"/>
            <a:ext cx="10515600" cy="1072166"/>
          </a:xfrm>
        </p:spPr>
        <p:txBody>
          <a:bodyPr/>
          <a:lstStyle/>
          <a:p>
            <a:r>
              <a:rPr lang="en-US" dirty="0"/>
              <a:t>This will add a new Smart View Ribbon when you open Excel</a:t>
            </a:r>
          </a:p>
          <a:p>
            <a:endParaRPr lang="en-US" dirty="0"/>
          </a:p>
        </p:txBody>
      </p:sp>
      <p:pic>
        <p:nvPicPr>
          <p:cNvPr id="5" name="Picture 4">
            <a:extLst>
              <a:ext uri="{FF2B5EF4-FFF2-40B4-BE49-F238E27FC236}">
                <a16:creationId xmlns:a16="http://schemas.microsoft.com/office/drawing/2014/main" id="{C07D4735-A482-4347-8894-6F8944B05E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27760" y="2351315"/>
            <a:ext cx="9616440" cy="2197916"/>
          </a:xfrm>
          <a:prstGeom prst="rect">
            <a:avLst/>
          </a:prstGeom>
          <a:ln>
            <a:noFill/>
          </a:ln>
          <a:effectLst>
            <a:outerShdw blurRad="190500" algn="tl" rotWithShape="0">
              <a:srgbClr val="000000">
                <a:alpha val="70000"/>
              </a:srgbClr>
            </a:outerShdw>
          </a:effectLst>
        </p:spPr>
      </p:pic>
      <p:sp>
        <p:nvSpPr>
          <p:cNvPr id="6" name="Content Placeholder 2">
            <a:extLst>
              <a:ext uri="{FF2B5EF4-FFF2-40B4-BE49-F238E27FC236}">
                <a16:creationId xmlns:a16="http://schemas.microsoft.com/office/drawing/2014/main" id="{B7837533-3F03-4934-86E9-3D8A6FA3780E}"/>
              </a:ext>
            </a:extLst>
          </p:cNvPr>
          <p:cNvSpPr txBox="1">
            <a:spLocks/>
          </p:cNvSpPr>
          <p:nvPr/>
        </p:nvSpPr>
        <p:spPr>
          <a:xfrm>
            <a:off x="838199" y="5042768"/>
            <a:ext cx="10515600" cy="107216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Click on the Options tab to set up Smart View</a:t>
            </a:r>
          </a:p>
          <a:p>
            <a:endParaRPr lang="en-US" dirty="0"/>
          </a:p>
        </p:txBody>
      </p:sp>
    </p:spTree>
    <p:extLst>
      <p:ext uri="{BB962C8B-B14F-4D97-AF65-F5344CB8AC3E}">
        <p14:creationId xmlns:p14="http://schemas.microsoft.com/office/powerpoint/2010/main" val="615003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96DD-EC9F-4B39-A003-9250B44E3C1B}"/>
              </a:ext>
            </a:extLst>
          </p:cNvPr>
          <p:cNvSpPr>
            <a:spLocks noGrp="1"/>
          </p:cNvSpPr>
          <p:nvPr>
            <p:ph type="title"/>
          </p:nvPr>
        </p:nvSpPr>
        <p:spPr/>
        <p:txBody>
          <a:bodyPr/>
          <a:lstStyle/>
          <a:p>
            <a:r>
              <a:rPr lang="en-US" dirty="0"/>
              <a:t>Select Members by Typing</a:t>
            </a:r>
          </a:p>
        </p:txBody>
      </p:sp>
      <p:sp>
        <p:nvSpPr>
          <p:cNvPr id="3" name="Content Placeholder 2">
            <a:extLst>
              <a:ext uri="{FF2B5EF4-FFF2-40B4-BE49-F238E27FC236}">
                <a16:creationId xmlns:a16="http://schemas.microsoft.com/office/drawing/2014/main" id="{E11E00D9-1560-46A0-904C-00CDF790A7F5}"/>
              </a:ext>
            </a:extLst>
          </p:cNvPr>
          <p:cNvSpPr>
            <a:spLocks noGrp="1"/>
          </p:cNvSpPr>
          <p:nvPr>
            <p:ph idx="1"/>
          </p:nvPr>
        </p:nvSpPr>
        <p:spPr>
          <a:xfrm>
            <a:off x="838200" y="1279148"/>
            <a:ext cx="2983523" cy="5027867"/>
          </a:xfrm>
        </p:spPr>
        <p:txBody>
          <a:bodyPr>
            <a:normAutofit lnSpcReduction="10000"/>
          </a:bodyPr>
          <a:lstStyle/>
          <a:p>
            <a:pPr marL="0" indent="0">
              <a:buNone/>
            </a:pPr>
            <a:r>
              <a:rPr lang="en-US" dirty="0"/>
              <a:t>If you know the name of a member, you can simply type it in the correct location in the grid. Then when you press refresh, the grid will update appropriately.</a:t>
            </a:r>
          </a:p>
        </p:txBody>
      </p:sp>
      <p:pic>
        <p:nvPicPr>
          <p:cNvPr id="4" name="Picture 3">
            <a:extLst>
              <a:ext uri="{FF2B5EF4-FFF2-40B4-BE49-F238E27FC236}">
                <a16:creationId xmlns:a16="http://schemas.microsoft.com/office/drawing/2014/main" id="{34CE6E00-1B07-494E-9D0C-A6BE2C48C83E}"/>
              </a:ext>
            </a:extLst>
          </p:cNvPr>
          <p:cNvPicPr/>
          <p:nvPr/>
        </p:nvPicPr>
        <p:blipFill>
          <a:blip r:embed="rId2"/>
          <a:stretch>
            <a:fillRect/>
          </a:stretch>
        </p:blipFill>
        <p:spPr>
          <a:xfrm>
            <a:off x="4028991" y="1172797"/>
            <a:ext cx="3294380" cy="2081530"/>
          </a:xfrm>
          <a:prstGeom prst="rect">
            <a:avLst/>
          </a:prstGeom>
        </p:spPr>
      </p:pic>
      <p:pic>
        <p:nvPicPr>
          <p:cNvPr id="5" name="Picture 4">
            <a:extLst>
              <a:ext uri="{FF2B5EF4-FFF2-40B4-BE49-F238E27FC236}">
                <a16:creationId xmlns:a16="http://schemas.microsoft.com/office/drawing/2014/main" id="{A04F728F-61E1-495D-AEA6-5F145651C10F}"/>
              </a:ext>
            </a:extLst>
          </p:cNvPr>
          <p:cNvPicPr/>
          <p:nvPr/>
        </p:nvPicPr>
        <p:blipFill>
          <a:blip r:embed="rId3"/>
          <a:stretch>
            <a:fillRect/>
          </a:stretch>
        </p:blipFill>
        <p:spPr>
          <a:xfrm>
            <a:off x="4810880" y="2715117"/>
            <a:ext cx="3421380" cy="2448560"/>
          </a:xfrm>
          <a:prstGeom prst="rect">
            <a:avLst/>
          </a:prstGeom>
        </p:spPr>
      </p:pic>
      <p:pic>
        <p:nvPicPr>
          <p:cNvPr id="6" name="Picture 5">
            <a:extLst>
              <a:ext uri="{FF2B5EF4-FFF2-40B4-BE49-F238E27FC236}">
                <a16:creationId xmlns:a16="http://schemas.microsoft.com/office/drawing/2014/main" id="{4CDB3420-EDEE-43EB-BA16-BAB43338EFD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15061" y="3446410"/>
            <a:ext cx="515620" cy="709930"/>
          </a:xfrm>
          <a:prstGeom prst="rect">
            <a:avLst/>
          </a:prstGeom>
          <a:noFill/>
          <a:ln>
            <a:noFill/>
          </a:ln>
        </p:spPr>
      </p:pic>
      <p:pic>
        <p:nvPicPr>
          <p:cNvPr id="7" name="Picture 6">
            <a:extLst>
              <a:ext uri="{FF2B5EF4-FFF2-40B4-BE49-F238E27FC236}">
                <a16:creationId xmlns:a16="http://schemas.microsoft.com/office/drawing/2014/main" id="{750668BB-238B-43B7-A8A2-276EF03C8F18}"/>
              </a:ext>
            </a:extLst>
          </p:cNvPr>
          <p:cNvPicPr/>
          <p:nvPr/>
        </p:nvPicPr>
        <p:blipFill>
          <a:blip r:embed="rId5"/>
          <a:stretch>
            <a:fillRect/>
          </a:stretch>
        </p:blipFill>
        <p:spPr>
          <a:xfrm>
            <a:off x="7564444" y="4601210"/>
            <a:ext cx="2899410" cy="1946275"/>
          </a:xfrm>
          <a:prstGeom prst="rect">
            <a:avLst/>
          </a:prstGeom>
        </p:spPr>
      </p:pic>
      <p:cxnSp>
        <p:nvCxnSpPr>
          <p:cNvPr id="8" name="Straight Arrow Connector 7">
            <a:extLst>
              <a:ext uri="{FF2B5EF4-FFF2-40B4-BE49-F238E27FC236}">
                <a16:creationId xmlns:a16="http://schemas.microsoft.com/office/drawing/2014/main" id="{360FA739-0CC7-4BA0-B97D-C446C2CEF12B}"/>
              </a:ext>
            </a:extLst>
          </p:cNvPr>
          <p:cNvCxnSpPr>
            <a:cxnSpLocks/>
          </p:cNvCxnSpPr>
          <p:nvPr/>
        </p:nvCxnSpPr>
        <p:spPr>
          <a:xfrm>
            <a:off x="5910239" y="1499543"/>
            <a:ext cx="1121434" cy="1268114"/>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C7A4AE8-2FD5-4219-B94D-51ADD274F6A1}"/>
              </a:ext>
            </a:extLst>
          </p:cNvPr>
          <p:cNvCxnSpPr>
            <a:cxnSpLocks/>
            <a:endCxn id="6" idx="1"/>
          </p:cNvCxnSpPr>
          <p:nvPr/>
        </p:nvCxnSpPr>
        <p:spPr>
          <a:xfrm>
            <a:off x="7198337" y="2932981"/>
            <a:ext cx="1716724" cy="868394"/>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BA91845-6B45-4C29-BC9C-2814195E8B1B}"/>
              </a:ext>
            </a:extLst>
          </p:cNvPr>
          <p:cNvCxnSpPr>
            <a:cxnSpLocks/>
          </p:cNvCxnSpPr>
          <p:nvPr/>
        </p:nvCxnSpPr>
        <p:spPr>
          <a:xfrm>
            <a:off x="9142620" y="3971361"/>
            <a:ext cx="0" cy="1113552"/>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63D960E-AE9A-4D2E-AB98-3705CFEB191F}"/>
              </a:ext>
            </a:extLst>
          </p:cNvPr>
          <p:cNvSpPr txBox="1"/>
          <p:nvPr/>
        </p:nvSpPr>
        <p:spPr>
          <a:xfrm>
            <a:off x="10052981" y="1279148"/>
            <a:ext cx="1983619" cy="313932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It doesn’t matter if you type in the member name or the alias name, Smart View will detect the correct member and update the grid appropriately.</a:t>
            </a:r>
          </a:p>
        </p:txBody>
      </p:sp>
    </p:spTree>
    <p:extLst>
      <p:ext uri="{BB962C8B-B14F-4D97-AF65-F5344CB8AC3E}">
        <p14:creationId xmlns:p14="http://schemas.microsoft.com/office/powerpoint/2010/main" val="32353198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3C86-B89C-4617-9A20-9105C560B6C9}"/>
              </a:ext>
            </a:extLst>
          </p:cNvPr>
          <p:cNvSpPr>
            <a:spLocks noGrp="1"/>
          </p:cNvSpPr>
          <p:nvPr>
            <p:ph type="title"/>
          </p:nvPr>
        </p:nvSpPr>
        <p:spPr/>
        <p:txBody>
          <a:bodyPr/>
          <a:lstStyle/>
          <a:p>
            <a:r>
              <a:rPr lang="en-US" dirty="0"/>
              <a:t>Selecting Members by Typing</a:t>
            </a:r>
          </a:p>
        </p:txBody>
      </p:sp>
      <p:sp>
        <p:nvSpPr>
          <p:cNvPr id="3" name="Content Placeholder 2">
            <a:extLst>
              <a:ext uri="{FF2B5EF4-FFF2-40B4-BE49-F238E27FC236}">
                <a16:creationId xmlns:a16="http://schemas.microsoft.com/office/drawing/2014/main" id="{A2EC4013-4728-4AA5-9FB1-3641FA0B4CF1}"/>
              </a:ext>
            </a:extLst>
          </p:cNvPr>
          <p:cNvSpPr>
            <a:spLocks noGrp="1"/>
          </p:cNvSpPr>
          <p:nvPr>
            <p:ph idx="1"/>
          </p:nvPr>
        </p:nvSpPr>
        <p:spPr>
          <a:xfrm>
            <a:off x="838200" y="1279148"/>
            <a:ext cx="10515600" cy="1360535"/>
          </a:xfrm>
        </p:spPr>
        <p:txBody>
          <a:bodyPr>
            <a:normAutofit lnSpcReduction="10000"/>
          </a:bodyPr>
          <a:lstStyle/>
          <a:p>
            <a:pPr marL="0" indent="0">
              <a:buNone/>
            </a:pPr>
            <a:r>
              <a:rPr lang="en-US" dirty="0"/>
              <a:t>You can add new members into an adjacent cell to expand the grid. Be sure that all dimensions for that axis are fully accounted for.</a:t>
            </a:r>
          </a:p>
        </p:txBody>
      </p:sp>
      <p:pic>
        <p:nvPicPr>
          <p:cNvPr id="4" name="Picture 3">
            <a:extLst>
              <a:ext uri="{FF2B5EF4-FFF2-40B4-BE49-F238E27FC236}">
                <a16:creationId xmlns:a16="http://schemas.microsoft.com/office/drawing/2014/main" id="{04F1F2E8-E18A-4C89-B23D-61E93DF33E8D}"/>
              </a:ext>
            </a:extLst>
          </p:cNvPr>
          <p:cNvPicPr/>
          <p:nvPr/>
        </p:nvPicPr>
        <p:blipFill>
          <a:blip r:embed="rId2"/>
          <a:stretch>
            <a:fillRect/>
          </a:stretch>
        </p:blipFill>
        <p:spPr>
          <a:xfrm>
            <a:off x="838199" y="2725948"/>
            <a:ext cx="4632803" cy="3416944"/>
          </a:xfrm>
          <a:prstGeom prst="rect">
            <a:avLst/>
          </a:prstGeom>
        </p:spPr>
      </p:pic>
      <p:pic>
        <p:nvPicPr>
          <p:cNvPr id="5" name="Picture 4">
            <a:extLst>
              <a:ext uri="{FF2B5EF4-FFF2-40B4-BE49-F238E27FC236}">
                <a16:creationId xmlns:a16="http://schemas.microsoft.com/office/drawing/2014/main" id="{7B450FC6-3BA9-42B5-BA57-5286CB2FB89D}"/>
              </a:ext>
            </a:extLst>
          </p:cNvPr>
          <p:cNvPicPr/>
          <p:nvPr/>
        </p:nvPicPr>
        <p:blipFill>
          <a:blip r:embed="rId3"/>
          <a:stretch>
            <a:fillRect/>
          </a:stretch>
        </p:blipFill>
        <p:spPr>
          <a:xfrm>
            <a:off x="7877908" y="2992909"/>
            <a:ext cx="3788742" cy="3416944"/>
          </a:xfrm>
          <a:prstGeom prst="rect">
            <a:avLst/>
          </a:prstGeom>
        </p:spPr>
      </p:pic>
      <p:cxnSp>
        <p:nvCxnSpPr>
          <p:cNvPr id="6" name="Straight Arrow Connector 5">
            <a:extLst>
              <a:ext uri="{FF2B5EF4-FFF2-40B4-BE49-F238E27FC236}">
                <a16:creationId xmlns:a16="http://schemas.microsoft.com/office/drawing/2014/main" id="{9F27BF32-BD24-4493-AE84-683A31AB30A8}"/>
              </a:ext>
            </a:extLst>
          </p:cNvPr>
          <p:cNvCxnSpPr>
            <a:cxnSpLocks/>
          </p:cNvCxnSpPr>
          <p:nvPr/>
        </p:nvCxnSpPr>
        <p:spPr>
          <a:xfrm>
            <a:off x="3880338" y="3428999"/>
            <a:ext cx="1910862" cy="556847"/>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CFF9EA-C99C-458C-A853-4C1E740CFB55}"/>
              </a:ext>
            </a:extLst>
          </p:cNvPr>
          <p:cNvSpPr txBox="1"/>
          <p:nvPr/>
        </p:nvSpPr>
        <p:spPr>
          <a:xfrm>
            <a:off x="5791200" y="3547219"/>
            <a:ext cx="1969477" cy="2308324"/>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Typing “FY17” into D2 will result in an error, because the period dimension is also on the columns.</a:t>
            </a:r>
          </a:p>
        </p:txBody>
      </p:sp>
      <p:cxnSp>
        <p:nvCxnSpPr>
          <p:cNvPr id="12" name="Straight Arrow Connector 11">
            <a:extLst>
              <a:ext uri="{FF2B5EF4-FFF2-40B4-BE49-F238E27FC236}">
                <a16:creationId xmlns:a16="http://schemas.microsoft.com/office/drawing/2014/main" id="{2CB25409-C07E-467A-975B-9B02F8FE0F20}"/>
              </a:ext>
            </a:extLst>
          </p:cNvPr>
          <p:cNvCxnSpPr>
            <a:cxnSpLocks/>
          </p:cNvCxnSpPr>
          <p:nvPr/>
        </p:nvCxnSpPr>
        <p:spPr>
          <a:xfrm>
            <a:off x="6922477" y="4701381"/>
            <a:ext cx="1611923" cy="556847"/>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36869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23C86-B89C-4617-9A20-9105C560B6C9}"/>
              </a:ext>
            </a:extLst>
          </p:cNvPr>
          <p:cNvSpPr>
            <a:spLocks noGrp="1"/>
          </p:cNvSpPr>
          <p:nvPr>
            <p:ph type="title"/>
          </p:nvPr>
        </p:nvSpPr>
        <p:spPr/>
        <p:txBody>
          <a:bodyPr/>
          <a:lstStyle/>
          <a:p>
            <a:r>
              <a:rPr lang="en-US" dirty="0"/>
              <a:t>Selecting Members by Typing</a:t>
            </a:r>
          </a:p>
        </p:txBody>
      </p:sp>
      <p:sp>
        <p:nvSpPr>
          <p:cNvPr id="3" name="Content Placeholder 2">
            <a:extLst>
              <a:ext uri="{FF2B5EF4-FFF2-40B4-BE49-F238E27FC236}">
                <a16:creationId xmlns:a16="http://schemas.microsoft.com/office/drawing/2014/main" id="{A2EC4013-4728-4AA5-9FB1-3641FA0B4CF1}"/>
              </a:ext>
            </a:extLst>
          </p:cNvPr>
          <p:cNvSpPr>
            <a:spLocks noGrp="1"/>
          </p:cNvSpPr>
          <p:nvPr>
            <p:ph idx="1"/>
          </p:nvPr>
        </p:nvSpPr>
        <p:spPr>
          <a:xfrm>
            <a:off x="838200" y="1279148"/>
            <a:ext cx="10515600" cy="1360535"/>
          </a:xfrm>
        </p:spPr>
        <p:txBody>
          <a:bodyPr>
            <a:normAutofit/>
          </a:bodyPr>
          <a:lstStyle/>
          <a:p>
            <a:pPr marL="0" indent="0">
              <a:buNone/>
            </a:pPr>
            <a:r>
              <a:rPr lang="en-US" dirty="0"/>
              <a:t>In the example below, the number of columns is expanded because all dimensions are accounted for.</a:t>
            </a:r>
          </a:p>
        </p:txBody>
      </p:sp>
      <p:pic>
        <p:nvPicPr>
          <p:cNvPr id="9" name="Picture 8">
            <a:extLst>
              <a:ext uri="{FF2B5EF4-FFF2-40B4-BE49-F238E27FC236}">
                <a16:creationId xmlns:a16="http://schemas.microsoft.com/office/drawing/2014/main" id="{14BBC12F-23BA-46E7-8E40-C4181BF1CFCE}"/>
              </a:ext>
            </a:extLst>
          </p:cNvPr>
          <p:cNvPicPr/>
          <p:nvPr/>
        </p:nvPicPr>
        <p:blipFill>
          <a:blip r:embed="rId2"/>
          <a:stretch>
            <a:fillRect/>
          </a:stretch>
        </p:blipFill>
        <p:spPr>
          <a:xfrm>
            <a:off x="838200" y="2639682"/>
            <a:ext cx="5257800" cy="2939169"/>
          </a:xfrm>
          <a:prstGeom prst="rect">
            <a:avLst/>
          </a:prstGeom>
        </p:spPr>
      </p:pic>
      <p:pic>
        <p:nvPicPr>
          <p:cNvPr id="11" name="Picture 10">
            <a:extLst>
              <a:ext uri="{FF2B5EF4-FFF2-40B4-BE49-F238E27FC236}">
                <a16:creationId xmlns:a16="http://schemas.microsoft.com/office/drawing/2014/main" id="{DF8381C7-EB5A-455D-B3EF-404D17DF86C2}"/>
              </a:ext>
            </a:extLst>
          </p:cNvPr>
          <p:cNvPicPr/>
          <p:nvPr/>
        </p:nvPicPr>
        <p:blipFill>
          <a:blip r:embed="rId3"/>
          <a:stretch>
            <a:fillRect/>
          </a:stretch>
        </p:blipFill>
        <p:spPr>
          <a:xfrm>
            <a:off x="6330462" y="3324860"/>
            <a:ext cx="5023338" cy="2939169"/>
          </a:xfrm>
          <a:prstGeom prst="rect">
            <a:avLst/>
          </a:prstGeom>
        </p:spPr>
      </p:pic>
    </p:spTree>
    <p:extLst>
      <p:ext uri="{BB962C8B-B14F-4D97-AF65-F5344CB8AC3E}">
        <p14:creationId xmlns:p14="http://schemas.microsoft.com/office/powerpoint/2010/main" val="13481704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89B3-C024-4912-817F-C025792929B5}"/>
              </a:ext>
            </a:extLst>
          </p:cNvPr>
          <p:cNvSpPr>
            <a:spLocks noGrp="1"/>
          </p:cNvSpPr>
          <p:nvPr>
            <p:ph type="title"/>
          </p:nvPr>
        </p:nvSpPr>
        <p:spPr/>
        <p:txBody>
          <a:bodyPr/>
          <a:lstStyle/>
          <a:p>
            <a:r>
              <a:rPr lang="en-US" dirty="0"/>
              <a:t>Deleting Rows and Columns	</a:t>
            </a:r>
          </a:p>
        </p:txBody>
      </p:sp>
      <p:sp>
        <p:nvSpPr>
          <p:cNvPr id="3" name="Content Placeholder 2">
            <a:extLst>
              <a:ext uri="{FF2B5EF4-FFF2-40B4-BE49-F238E27FC236}">
                <a16:creationId xmlns:a16="http://schemas.microsoft.com/office/drawing/2014/main" id="{4C0DB9D9-416C-4A8D-9D22-5F5359AE6930}"/>
              </a:ext>
            </a:extLst>
          </p:cNvPr>
          <p:cNvSpPr>
            <a:spLocks noGrp="1"/>
          </p:cNvSpPr>
          <p:nvPr>
            <p:ph idx="1"/>
          </p:nvPr>
        </p:nvSpPr>
        <p:spPr/>
        <p:txBody>
          <a:bodyPr/>
          <a:lstStyle/>
          <a:p>
            <a:r>
              <a:rPr lang="en-US" dirty="0"/>
              <a:t>Use the normal Excel Delete Row or Delete Column functions to re-draw a grid and refresh. This can be an easy way to remove data.</a:t>
            </a:r>
          </a:p>
        </p:txBody>
      </p:sp>
      <p:pic>
        <p:nvPicPr>
          <p:cNvPr id="4" name="Picture 3">
            <a:extLst>
              <a:ext uri="{FF2B5EF4-FFF2-40B4-BE49-F238E27FC236}">
                <a16:creationId xmlns:a16="http://schemas.microsoft.com/office/drawing/2014/main" id="{2BDA4030-DA4C-4D9A-A0E0-361AFD1C1F94}"/>
              </a:ext>
            </a:extLst>
          </p:cNvPr>
          <p:cNvPicPr/>
          <p:nvPr/>
        </p:nvPicPr>
        <p:blipFill>
          <a:blip r:embed="rId2"/>
          <a:stretch>
            <a:fillRect/>
          </a:stretch>
        </p:blipFill>
        <p:spPr>
          <a:xfrm>
            <a:off x="1075522" y="2780407"/>
            <a:ext cx="4497142" cy="3567384"/>
          </a:xfrm>
          <a:prstGeom prst="rect">
            <a:avLst/>
          </a:prstGeom>
        </p:spPr>
      </p:pic>
      <p:pic>
        <p:nvPicPr>
          <p:cNvPr id="5" name="Picture 4">
            <a:extLst>
              <a:ext uri="{FF2B5EF4-FFF2-40B4-BE49-F238E27FC236}">
                <a16:creationId xmlns:a16="http://schemas.microsoft.com/office/drawing/2014/main" id="{6CB84459-2898-4F51-B50F-2170B15349C9}"/>
              </a:ext>
            </a:extLst>
          </p:cNvPr>
          <p:cNvPicPr/>
          <p:nvPr/>
        </p:nvPicPr>
        <p:blipFill>
          <a:blip r:embed="rId3"/>
          <a:stretch>
            <a:fillRect/>
          </a:stretch>
        </p:blipFill>
        <p:spPr>
          <a:xfrm>
            <a:off x="6258439" y="3080678"/>
            <a:ext cx="1807037" cy="2498173"/>
          </a:xfrm>
          <a:prstGeom prst="rect">
            <a:avLst/>
          </a:prstGeom>
        </p:spPr>
      </p:pic>
      <p:sp>
        <p:nvSpPr>
          <p:cNvPr id="6" name="TextBox 5">
            <a:extLst>
              <a:ext uri="{FF2B5EF4-FFF2-40B4-BE49-F238E27FC236}">
                <a16:creationId xmlns:a16="http://schemas.microsoft.com/office/drawing/2014/main" id="{E27FEC7E-00B6-4DA2-BB6D-1B4FDCEE8FC7}"/>
              </a:ext>
            </a:extLst>
          </p:cNvPr>
          <p:cNvSpPr txBox="1"/>
          <p:nvPr/>
        </p:nvSpPr>
        <p:spPr>
          <a:xfrm>
            <a:off x="9051898" y="3429000"/>
            <a:ext cx="2066263" cy="2031325"/>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After deleting the row in Excel and refreshing, the grid will continue to function normally. </a:t>
            </a:r>
          </a:p>
        </p:txBody>
      </p:sp>
      <p:cxnSp>
        <p:nvCxnSpPr>
          <p:cNvPr id="7" name="Straight Arrow Connector 6">
            <a:extLst>
              <a:ext uri="{FF2B5EF4-FFF2-40B4-BE49-F238E27FC236}">
                <a16:creationId xmlns:a16="http://schemas.microsoft.com/office/drawing/2014/main" id="{C90E8408-B426-4CD8-B40C-AD65A1F22B84}"/>
              </a:ext>
            </a:extLst>
          </p:cNvPr>
          <p:cNvCxnSpPr>
            <a:cxnSpLocks/>
          </p:cNvCxnSpPr>
          <p:nvPr/>
        </p:nvCxnSpPr>
        <p:spPr>
          <a:xfrm flipV="1">
            <a:off x="2970115" y="4564099"/>
            <a:ext cx="3500841" cy="51557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152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Symmetric vs Asymmetric Reporting</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1636518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C2D06-F0E2-472E-9811-184B49325EEF}"/>
              </a:ext>
            </a:extLst>
          </p:cNvPr>
          <p:cNvSpPr>
            <a:spLocks noGrp="1"/>
          </p:cNvSpPr>
          <p:nvPr>
            <p:ph type="title"/>
          </p:nvPr>
        </p:nvSpPr>
        <p:spPr/>
        <p:txBody>
          <a:bodyPr/>
          <a:lstStyle/>
          <a:p>
            <a:r>
              <a:rPr lang="en-US" dirty="0"/>
              <a:t>Symmetric vs Asymmetric Reporting</a:t>
            </a:r>
          </a:p>
        </p:txBody>
      </p:sp>
      <p:sp>
        <p:nvSpPr>
          <p:cNvPr id="3" name="Content Placeholder 2">
            <a:extLst>
              <a:ext uri="{FF2B5EF4-FFF2-40B4-BE49-F238E27FC236}">
                <a16:creationId xmlns:a16="http://schemas.microsoft.com/office/drawing/2014/main" id="{A077FC77-DD7F-45F3-AA74-0A119D4F1929}"/>
              </a:ext>
            </a:extLst>
          </p:cNvPr>
          <p:cNvSpPr>
            <a:spLocks noGrp="1"/>
          </p:cNvSpPr>
          <p:nvPr>
            <p:ph idx="1"/>
          </p:nvPr>
        </p:nvSpPr>
        <p:spPr/>
        <p:txBody>
          <a:bodyPr/>
          <a:lstStyle/>
          <a:p>
            <a:r>
              <a:rPr lang="en-US" dirty="0"/>
              <a:t>The default behavior for Smart View is for data to expand symmetrically. </a:t>
            </a:r>
          </a:p>
          <a:p>
            <a:r>
              <a:rPr lang="en-US" dirty="0"/>
              <a:t>This means that when there is more than one dimension on an axis, any expansion of one dimension will happen for all permutations of the other dimension members on that axis. </a:t>
            </a:r>
          </a:p>
          <a:p>
            <a:endParaRPr lang="en-US" dirty="0"/>
          </a:p>
        </p:txBody>
      </p:sp>
    </p:spTree>
    <p:extLst>
      <p:ext uri="{BB962C8B-B14F-4D97-AF65-F5344CB8AC3E}">
        <p14:creationId xmlns:p14="http://schemas.microsoft.com/office/powerpoint/2010/main" val="2941358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FD0DB-4D68-4067-B1A7-BEC76B135ABB}"/>
              </a:ext>
            </a:extLst>
          </p:cNvPr>
          <p:cNvSpPr>
            <a:spLocks noGrp="1"/>
          </p:cNvSpPr>
          <p:nvPr>
            <p:ph type="title"/>
          </p:nvPr>
        </p:nvSpPr>
        <p:spPr>
          <a:xfrm>
            <a:off x="1597621" y="205498"/>
            <a:ext cx="10515600" cy="849769"/>
          </a:xfrm>
        </p:spPr>
        <p:txBody>
          <a:bodyPr/>
          <a:lstStyle/>
          <a:p>
            <a:r>
              <a:rPr lang="en-US" dirty="0"/>
              <a:t>Symmetric Example</a:t>
            </a:r>
          </a:p>
        </p:txBody>
      </p:sp>
      <p:pic>
        <p:nvPicPr>
          <p:cNvPr id="3" name="Picture 2">
            <a:extLst>
              <a:ext uri="{FF2B5EF4-FFF2-40B4-BE49-F238E27FC236}">
                <a16:creationId xmlns:a16="http://schemas.microsoft.com/office/drawing/2014/main" id="{5249ECF0-578C-4915-BAC3-427D54F8AC75}"/>
              </a:ext>
            </a:extLst>
          </p:cNvPr>
          <p:cNvPicPr/>
          <p:nvPr/>
        </p:nvPicPr>
        <p:blipFill>
          <a:blip r:embed="rId2"/>
          <a:stretch>
            <a:fillRect/>
          </a:stretch>
        </p:blipFill>
        <p:spPr>
          <a:xfrm>
            <a:off x="1105877" y="1394826"/>
            <a:ext cx="3630246" cy="1535943"/>
          </a:xfrm>
          <a:prstGeom prst="rect">
            <a:avLst/>
          </a:prstGeom>
        </p:spPr>
      </p:pic>
      <p:pic>
        <p:nvPicPr>
          <p:cNvPr id="4" name="Picture 3">
            <a:extLst>
              <a:ext uri="{FF2B5EF4-FFF2-40B4-BE49-F238E27FC236}">
                <a16:creationId xmlns:a16="http://schemas.microsoft.com/office/drawing/2014/main" id="{6FD85BA2-0ADD-466D-9D7F-44C724EF037E}"/>
              </a:ext>
            </a:extLst>
          </p:cNvPr>
          <p:cNvPicPr/>
          <p:nvPr/>
        </p:nvPicPr>
        <p:blipFill>
          <a:blip r:embed="rId3"/>
          <a:stretch>
            <a:fillRect/>
          </a:stretch>
        </p:blipFill>
        <p:spPr>
          <a:xfrm>
            <a:off x="5242718" y="1712093"/>
            <a:ext cx="2023379" cy="2199986"/>
          </a:xfrm>
          <a:prstGeom prst="rect">
            <a:avLst/>
          </a:prstGeom>
        </p:spPr>
      </p:pic>
      <p:pic>
        <p:nvPicPr>
          <p:cNvPr id="5" name="Picture 4">
            <a:extLst>
              <a:ext uri="{FF2B5EF4-FFF2-40B4-BE49-F238E27FC236}">
                <a16:creationId xmlns:a16="http://schemas.microsoft.com/office/drawing/2014/main" id="{70ED60EF-1280-49EE-9AFA-8ADA0A391660}"/>
              </a:ext>
            </a:extLst>
          </p:cNvPr>
          <p:cNvPicPr/>
          <p:nvPr/>
        </p:nvPicPr>
        <p:blipFill>
          <a:blip r:embed="rId4"/>
          <a:stretch>
            <a:fillRect/>
          </a:stretch>
        </p:blipFill>
        <p:spPr>
          <a:xfrm>
            <a:off x="8034755" y="2930768"/>
            <a:ext cx="3504855" cy="3142227"/>
          </a:xfrm>
          <a:prstGeom prst="rect">
            <a:avLst/>
          </a:prstGeom>
        </p:spPr>
      </p:pic>
      <p:cxnSp>
        <p:nvCxnSpPr>
          <p:cNvPr id="6" name="Straight Arrow Connector 5">
            <a:extLst>
              <a:ext uri="{FF2B5EF4-FFF2-40B4-BE49-F238E27FC236}">
                <a16:creationId xmlns:a16="http://schemas.microsoft.com/office/drawing/2014/main" id="{6BAB5B3C-F961-437F-83B7-229FEA8A5A8D}"/>
              </a:ext>
            </a:extLst>
          </p:cNvPr>
          <p:cNvCxnSpPr>
            <a:cxnSpLocks/>
          </p:cNvCxnSpPr>
          <p:nvPr/>
        </p:nvCxnSpPr>
        <p:spPr>
          <a:xfrm flipV="1">
            <a:off x="2467155" y="2162797"/>
            <a:ext cx="3226279" cy="10487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90A70E4-A62C-4F95-8992-79A9C8B89070}"/>
              </a:ext>
            </a:extLst>
          </p:cNvPr>
          <p:cNvSpPr txBox="1"/>
          <p:nvPr/>
        </p:nvSpPr>
        <p:spPr>
          <a:xfrm>
            <a:off x="4278763" y="4607587"/>
            <a:ext cx="3381555" cy="92333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rPr>
              <a:t>If you zoom in one level on Q1, the grid grows symmetrically.</a:t>
            </a:r>
          </a:p>
        </p:txBody>
      </p:sp>
      <p:cxnSp>
        <p:nvCxnSpPr>
          <p:cNvPr id="11" name="Straight Arrow Connector 10">
            <a:extLst>
              <a:ext uri="{FF2B5EF4-FFF2-40B4-BE49-F238E27FC236}">
                <a16:creationId xmlns:a16="http://schemas.microsoft.com/office/drawing/2014/main" id="{D26410FF-AC83-4E00-AED7-CE33F1754B4A}"/>
              </a:ext>
            </a:extLst>
          </p:cNvPr>
          <p:cNvCxnSpPr>
            <a:cxnSpLocks/>
            <a:endCxn id="5" idx="1"/>
          </p:cNvCxnSpPr>
          <p:nvPr/>
        </p:nvCxnSpPr>
        <p:spPr>
          <a:xfrm>
            <a:off x="6415521" y="2215232"/>
            <a:ext cx="1619234" cy="228665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7683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A105B-2FB8-44DA-A63C-DE5CFB924CCA}"/>
              </a:ext>
            </a:extLst>
          </p:cNvPr>
          <p:cNvSpPr>
            <a:spLocks noGrp="1"/>
          </p:cNvSpPr>
          <p:nvPr>
            <p:ph type="title"/>
          </p:nvPr>
        </p:nvSpPr>
        <p:spPr/>
        <p:txBody>
          <a:bodyPr/>
          <a:lstStyle/>
          <a:p>
            <a:r>
              <a:rPr lang="en-US" dirty="0"/>
              <a:t>Asymmetric Example</a:t>
            </a:r>
          </a:p>
        </p:txBody>
      </p:sp>
      <p:sp>
        <p:nvSpPr>
          <p:cNvPr id="3" name="Content Placeholder 2">
            <a:extLst>
              <a:ext uri="{FF2B5EF4-FFF2-40B4-BE49-F238E27FC236}">
                <a16:creationId xmlns:a16="http://schemas.microsoft.com/office/drawing/2014/main" id="{A2FA5D31-AD4A-4123-BD57-DFC676FAE4D4}"/>
              </a:ext>
            </a:extLst>
          </p:cNvPr>
          <p:cNvSpPr>
            <a:spLocks noGrp="1"/>
          </p:cNvSpPr>
          <p:nvPr>
            <p:ph idx="1"/>
          </p:nvPr>
        </p:nvSpPr>
        <p:spPr>
          <a:xfrm>
            <a:off x="838199" y="1279148"/>
            <a:ext cx="10979989" cy="5068643"/>
          </a:xfrm>
        </p:spPr>
        <p:txBody>
          <a:bodyPr/>
          <a:lstStyle/>
          <a:p>
            <a:r>
              <a:rPr lang="en-US" dirty="0"/>
              <a:t>If you only want to see a select combination of dimensions on the rows, you can manually type in values and delete rows to just retain the values you want. </a:t>
            </a:r>
          </a:p>
          <a:p>
            <a:r>
              <a:rPr lang="en-US" dirty="0"/>
              <a:t>Not every member of the first dimension would be associated with every member of the second dimension.</a:t>
            </a:r>
          </a:p>
          <a:p>
            <a:pPr marL="0" indent="0">
              <a:buNone/>
            </a:pPr>
            <a:endParaRPr lang="en-US" dirty="0"/>
          </a:p>
        </p:txBody>
      </p:sp>
      <p:pic>
        <p:nvPicPr>
          <p:cNvPr id="4" name="Picture 3">
            <a:extLst>
              <a:ext uri="{FF2B5EF4-FFF2-40B4-BE49-F238E27FC236}">
                <a16:creationId xmlns:a16="http://schemas.microsoft.com/office/drawing/2014/main" id="{EBF3AD28-0E16-494F-846D-1E38A994D06F}"/>
              </a:ext>
            </a:extLst>
          </p:cNvPr>
          <p:cNvPicPr/>
          <p:nvPr/>
        </p:nvPicPr>
        <p:blipFill>
          <a:blip r:embed="rId2"/>
          <a:stretch>
            <a:fillRect/>
          </a:stretch>
        </p:blipFill>
        <p:spPr>
          <a:xfrm>
            <a:off x="3494076" y="3813469"/>
            <a:ext cx="4172816" cy="2534322"/>
          </a:xfrm>
          <a:prstGeom prst="rect">
            <a:avLst/>
          </a:prstGeom>
        </p:spPr>
      </p:pic>
    </p:spTree>
    <p:extLst>
      <p:ext uri="{BB962C8B-B14F-4D97-AF65-F5344CB8AC3E}">
        <p14:creationId xmlns:p14="http://schemas.microsoft.com/office/powerpoint/2010/main" val="3332068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Hiding and Docking the POV</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7151501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2289-308F-4B0B-AB0B-5D14165D1F5C}"/>
              </a:ext>
            </a:extLst>
          </p:cNvPr>
          <p:cNvSpPr>
            <a:spLocks noGrp="1"/>
          </p:cNvSpPr>
          <p:nvPr>
            <p:ph type="title"/>
          </p:nvPr>
        </p:nvSpPr>
        <p:spPr/>
        <p:txBody>
          <a:bodyPr/>
          <a:lstStyle/>
          <a:p>
            <a:r>
              <a:rPr lang="en-US" dirty="0"/>
              <a:t>The Floating POV Box</a:t>
            </a:r>
          </a:p>
        </p:txBody>
      </p:sp>
      <p:sp>
        <p:nvSpPr>
          <p:cNvPr id="3" name="Content Placeholder 2">
            <a:extLst>
              <a:ext uri="{FF2B5EF4-FFF2-40B4-BE49-F238E27FC236}">
                <a16:creationId xmlns:a16="http://schemas.microsoft.com/office/drawing/2014/main" id="{4E2DFF8F-94CD-4F3F-A488-C4CAC23629E1}"/>
              </a:ext>
            </a:extLst>
          </p:cNvPr>
          <p:cNvSpPr>
            <a:spLocks noGrp="1"/>
          </p:cNvSpPr>
          <p:nvPr>
            <p:ph idx="1"/>
          </p:nvPr>
        </p:nvSpPr>
        <p:spPr>
          <a:xfrm>
            <a:off x="838200" y="1279149"/>
            <a:ext cx="10515600" cy="1498558"/>
          </a:xfrm>
        </p:spPr>
        <p:txBody>
          <a:bodyPr>
            <a:normAutofit lnSpcReduction="10000"/>
          </a:bodyPr>
          <a:lstStyle/>
          <a:p>
            <a:r>
              <a:rPr lang="en-US" dirty="0"/>
              <a:t>Use the POV button to display the floating POV box</a:t>
            </a:r>
          </a:p>
          <a:p>
            <a:r>
              <a:rPr lang="en-US" dirty="0"/>
              <a:t>You have the ability to either hide or dock the POV box at any time in a Planning or Essbase query. </a:t>
            </a:r>
          </a:p>
          <a:p>
            <a:pPr marL="0" indent="0">
              <a:buNone/>
            </a:pPr>
            <a:endParaRPr lang="en-US" dirty="0"/>
          </a:p>
        </p:txBody>
      </p:sp>
      <p:pic>
        <p:nvPicPr>
          <p:cNvPr id="6" name="Picture 5" descr="/Users/asamonte/Desktop/UGA Screen Shots/Screen Shot 2018-04-03 at 9.27.08 AM.png">
            <a:extLst>
              <a:ext uri="{FF2B5EF4-FFF2-40B4-BE49-F238E27FC236}">
                <a16:creationId xmlns:a16="http://schemas.microsoft.com/office/drawing/2014/main" id="{B52F8DD5-BE25-4698-9B6A-067201EB908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88115" y="3041906"/>
            <a:ext cx="9765685" cy="1000125"/>
          </a:xfrm>
          <a:prstGeom prst="rect">
            <a:avLst/>
          </a:prstGeom>
          <a:noFill/>
          <a:ln>
            <a:noFill/>
          </a:ln>
        </p:spPr>
      </p:pic>
      <p:sp>
        <p:nvSpPr>
          <p:cNvPr id="12" name="Rounded Rectangle 836">
            <a:extLst>
              <a:ext uri="{FF2B5EF4-FFF2-40B4-BE49-F238E27FC236}">
                <a16:creationId xmlns:a16="http://schemas.microsoft.com/office/drawing/2014/main" id="{5EED3D56-F321-4515-B349-C2A289FB3A39}"/>
              </a:ext>
            </a:extLst>
          </p:cNvPr>
          <p:cNvSpPr>
            <a:spLocks/>
          </p:cNvSpPr>
          <p:nvPr/>
        </p:nvSpPr>
        <p:spPr>
          <a:xfrm>
            <a:off x="7379279" y="3253268"/>
            <a:ext cx="414069" cy="609286"/>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TextBox 13">
            <a:extLst>
              <a:ext uri="{FF2B5EF4-FFF2-40B4-BE49-F238E27FC236}">
                <a16:creationId xmlns:a16="http://schemas.microsoft.com/office/drawing/2014/main" id="{EE526588-DB18-4202-B027-BB0C631F616C}"/>
              </a:ext>
            </a:extLst>
          </p:cNvPr>
          <p:cNvSpPr txBox="1"/>
          <p:nvPr/>
        </p:nvSpPr>
        <p:spPr>
          <a:xfrm>
            <a:off x="7925703" y="4306230"/>
            <a:ext cx="2001329" cy="923330"/>
          </a:xfrm>
          <a:prstGeom prst="rect">
            <a:avLst/>
          </a:prstGeom>
          <a:noFill/>
        </p:spPr>
        <p:txBody>
          <a:bodyPr wrap="square" rtlCol="0">
            <a:spAutoFit/>
          </a:bodyPr>
          <a:lstStyle/>
          <a:p>
            <a:r>
              <a:rPr lang="en-US" dirty="0">
                <a:solidFill>
                  <a:srgbClr val="C00000"/>
                </a:solidFill>
                <a:latin typeface="Verdana" panose="020B0604030504040204" pitchFamily="34" charset="0"/>
                <a:ea typeface="Verdana" panose="020B0604030504040204" pitchFamily="34" charset="0"/>
              </a:rPr>
              <a:t>The POV button will hide the POV box.</a:t>
            </a:r>
          </a:p>
        </p:txBody>
      </p:sp>
    </p:spTree>
    <p:extLst>
      <p:ext uri="{BB962C8B-B14F-4D97-AF65-F5344CB8AC3E}">
        <p14:creationId xmlns:p14="http://schemas.microsoft.com/office/powerpoint/2010/main" val="115276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1DC3-EAA6-40F9-83A2-21DCE8471D23}"/>
              </a:ext>
            </a:extLst>
          </p:cNvPr>
          <p:cNvSpPr>
            <a:spLocks noGrp="1"/>
          </p:cNvSpPr>
          <p:nvPr>
            <p:ph type="title"/>
          </p:nvPr>
        </p:nvSpPr>
        <p:spPr/>
        <p:txBody>
          <a:bodyPr/>
          <a:lstStyle/>
          <a:p>
            <a:r>
              <a:rPr lang="en-US" dirty="0"/>
              <a:t>Smart View Shared Connections		</a:t>
            </a:r>
          </a:p>
        </p:txBody>
      </p:sp>
      <p:sp>
        <p:nvSpPr>
          <p:cNvPr id="3" name="Content Placeholder 2">
            <a:extLst>
              <a:ext uri="{FF2B5EF4-FFF2-40B4-BE49-F238E27FC236}">
                <a16:creationId xmlns:a16="http://schemas.microsoft.com/office/drawing/2014/main" id="{52AA55EE-2FB7-4E00-8767-6FA0156253F2}"/>
              </a:ext>
            </a:extLst>
          </p:cNvPr>
          <p:cNvSpPr>
            <a:spLocks noGrp="1"/>
          </p:cNvSpPr>
          <p:nvPr>
            <p:ph idx="1"/>
          </p:nvPr>
        </p:nvSpPr>
        <p:spPr>
          <a:xfrm>
            <a:off x="535577" y="1279148"/>
            <a:ext cx="10946674" cy="5068643"/>
          </a:xfrm>
        </p:spPr>
        <p:txBody>
          <a:bodyPr/>
          <a:lstStyle/>
          <a:p>
            <a:r>
              <a:rPr lang="en-US" dirty="0"/>
              <a:t>Shared Connections are used to point Smart View to the correct environment URL. </a:t>
            </a:r>
          </a:p>
          <a:p>
            <a:r>
              <a:rPr lang="en-US" dirty="0"/>
              <a:t>This will point to the production environment. Enter the production URL on the Options &gt; Advanced page.</a:t>
            </a:r>
            <a:endParaRPr lang="en-US" sz="2400" dirty="0">
              <a:solidFill>
                <a:srgbClr val="0070C0"/>
              </a:solidFill>
            </a:endParaRPr>
          </a:p>
        </p:txBody>
      </p:sp>
    </p:spTree>
    <p:extLst>
      <p:ext uri="{BB962C8B-B14F-4D97-AF65-F5344CB8AC3E}">
        <p14:creationId xmlns:p14="http://schemas.microsoft.com/office/powerpoint/2010/main" val="22853434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E051-EF87-42A5-BA6E-792FF66CE87C}"/>
              </a:ext>
            </a:extLst>
          </p:cNvPr>
          <p:cNvSpPr>
            <a:spLocks noGrp="1"/>
          </p:cNvSpPr>
          <p:nvPr>
            <p:ph type="title"/>
          </p:nvPr>
        </p:nvSpPr>
        <p:spPr/>
        <p:txBody>
          <a:bodyPr/>
          <a:lstStyle/>
          <a:p>
            <a:r>
              <a:rPr lang="en-US" dirty="0"/>
              <a:t>Essbase with Floating POV</a:t>
            </a:r>
          </a:p>
        </p:txBody>
      </p:sp>
      <p:sp>
        <p:nvSpPr>
          <p:cNvPr id="3" name="Content Placeholder 2">
            <a:extLst>
              <a:ext uri="{FF2B5EF4-FFF2-40B4-BE49-F238E27FC236}">
                <a16:creationId xmlns:a16="http://schemas.microsoft.com/office/drawing/2014/main" id="{97772DAC-AA10-4E30-BCD5-627F968C5B13}"/>
              </a:ext>
            </a:extLst>
          </p:cNvPr>
          <p:cNvSpPr>
            <a:spLocks noGrp="1"/>
          </p:cNvSpPr>
          <p:nvPr>
            <p:ph type="body" idx="1"/>
          </p:nvPr>
        </p:nvSpPr>
        <p:spPr/>
        <p:txBody>
          <a:bodyPr/>
          <a:lstStyle/>
          <a:p>
            <a:r>
              <a:rPr lang="en-US" b="0" dirty="0"/>
              <a:t>Essbase with floating POV</a:t>
            </a:r>
          </a:p>
        </p:txBody>
      </p:sp>
      <p:sp>
        <p:nvSpPr>
          <p:cNvPr id="5" name="Text Placeholder 4">
            <a:extLst>
              <a:ext uri="{FF2B5EF4-FFF2-40B4-BE49-F238E27FC236}">
                <a16:creationId xmlns:a16="http://schemas.microsoft.com/office/drawing/2014/main" id="{FECDE47A-AF7C-431B-A074-99FDC6222B0C}"/>
              </a:ext>
            </a:extLst>
          </p:cNvPr>
          <p:cNvSpPr>
            <a:spLocks noGrp="1"/>
          </p:cNvSpPr>
          <p:nvPr>
            <p:ph type="body" sz="quarter" idx="3"/>
          </p:nvPr>
        </p:nvSpPr>
        <p:spPr/>
        <p:txBody>
          <a:bodyPr>
            <a:normAutofit fontScale="92500"/>
          </a:bodyPr>
          <a:lstStyle/>
          <a:p>
            <a:r>
              <a:rPr lang="en-US" b="0" dirty="0"/>
              <a:t>Essbase with 1</a:t>
            </a:r>
            <a:r>
              <a:rPr lang="en-US" b="0" baseline="30000" dirty="0"/>
              <a:t>st</a:t>
            </a:r>
            <a:r>
              <a:rPr lang="en-US" b="0" dirty="0"/>
              <a:t> Row as POV</a:t>
            </a:r>
          </a:p>
        </p:txBody>
      </p:sp>
      <p:sp>
        <p:nvSpPr>
          <p:cNvPr id="7" name="Rectangle 6">
            <a:extLst>
              <a:ext uri="{FF2B5EF4-FFF2-40B4-BE49-F238E27FC236}">
                <a16:creationId xmlns:a16="http://schemas.microsoft.com/office/drawing/2014/main" id="{10407D78-BB0B-464A-B338-B64542948537}"/>
              </a:ext>
            </a:extLst>
          </p:cNvPr>
          <p:cNvSpPr/>
          <p:nvPr/>
        </p:nvSpPr>
        <p:spPr>
          <a:xfrm>
            <a:off x="6172202" y="4488670"/>
            <a:ext cx="5748932" cy="1477328"/>
          </a:xfrm>
          <a:prstGeom prst="rect">
            <a:avLst/>
          </a:prstGeom>
        </p:spPr>
        <p:txBody>
          <a:bodyPr wrap="square">
            <a:spAutoFit/>
          </a:bodyPr>
          <a:lstStyle/>
          <a:p>
            <a:r>
              <a:rPr lang="en-US" dirty="0"/>
              <a:t>You can toggle between having a separate POV box and using the first row of the grid. </a:t>
            </a:r>
          </a:p>
          <a:p>
            <a:endParaRPr lang="en-US" dirty="0"/>
          </a:p>
          <a:p>
            <a:r>
              <a:rPr lang="en-US" dirty="0"/>
              <a:t>You can only use the first row as the POV on an Essbase connection.</a:t>
            </a:r>
          </a:p>
        </p:txBody>
      </p:sp>
      <p:pic>
        <p:nvPicPr>
          <p:cNvPr id="8" name="Picture 7">
            <a:extLst>
              <a:ext uri="{FF2B5EF4-FFF2-40B4-BE49-F238E27FC236}">
                <a16:creationId xmlns:a16="http://schemas.microsoft.com/office/drawing/2014/main" id="{C4290167-F3F8-4825-8F10-1D9536D48C2D}"/>
              </a:ext>
            </a:extLst>
          </p:cNvPr>
          <p:cNvPicPr/>
          <p:nvPr/>
        </p:nvPicPr>
        <p:blipFill>
          <a:blip r:embed="rId2"/>
          <a:stretch>
            <a:fillRect/>
          </a:stretch>
        </p:blipFill>
        <p:spPr>
          <a:xfrm>
            <a:off x="936625" y="2183834"/>
            <a:ext cx="4774062" cy="2986864"/>
          </a:xfrm>
          <a:prstGeom prst="rect">
            <a:avLst/>
          </a:prstGeom>
        </p:spPr>
      </p:pic>
      <p:pic>
        <p:nvPicPr>
          <p:cNvPr id="9" name="Picture 8">
            <a:extLst>
              <a:ext uri="{FF2B5EF4-FFF2-40B4-BE49-F238E27FC236}">
                <a16:creationId xmlns:a16="http://schemas.microsoft.com/office/drawing/2014/main" id="{77815CCC-FCD4-4E12-8321-09AF126AA92E}"/>
              </a:ext>
            </a:extLst>
          </p:cNvPr>
          <p:cNvPicPr/>
          <p:nvPr/>
        </p:nvPicPr>
        <p:blipFill>
          <a:blip r:embed="rId3"/>
          <a:stretch>
            <a:fillRect/>
          </a:stretch>
        </p:blipFill>
        <p:spPr>
          <a:xfrm>
            <a:off x="6096000" y="2229556"/>
            <a:ext cx="5806440" cy="1298566"/>
          </a:xfrm>
          <a:prstGeom prst="rect">
            <a:avLst/>
          </a:prstGeom>
        </p:spPr>
      </p:pic>
    </p:spTree>
    <p:extLst>
      <p:ext uri="{BB962C8B-B14F-4D97-AF65-F5344CB8AC3E}">
        <p14:creationId xmlns:p14="http://schemas.microsoft.com/office/powerpoint/2010/main" val="10096645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8FA6-B7E0-4A2E-BA86-EB681B7AA8FD}"/>
              </a:ext>
            </a:extLst>
          </p:cNvPr>
          <p:cNvSpPr>
            <a:spLocks noGrp="1"/>
          </p:cNvSpPr>
          <p:nvPr>
            <p:ph type="title"/>
          </p:nvPr>
        </p:nvSpPr>
        <p:spPr/>
        <p:txBody>
          <a:bodyPr/>
          <a:lstStyle/>
          <a:p>
            <a:r>
              <a:rPr lang="en-US" dirty="0"/>
              <a:t>Docking the POV</a:t>
            </a:r>
          </a:p>
        </p:txBody>
      </p:sp>
      <p:sp>
        <p:nvSpPr>
          <p:cNvPr id="3" name="Content Placeholder 2">
            <a:extLst>
              <a:ext uri="{FF2B5EF4-FFF2-40B4-BE49-F238E27FC236}">
                <a16:creationId xmlns:a16="http://schemas.microsoft.com/office/drawing/2014/main" id="{71331CB6-5BD5-476A-9D7D-1A0F2D4E5432}"/>
              </a:ext>
            </a:extLst>
          </p:cNvPr>
          <p:cNvSpPr>
            <a:spLocks noGrp="1"/>
          </p:cNvSpPr>
          <p:nvPr>
            <p:ph idx="1"/>
          </p:nvPr>
        </p:nvSpPr>
        <p:spPr>
          <a:xfrm>
            <a:off x="838200" y="1279149"/>
            <a:ext cx="10515600" cy="2149852"/>
          </a:xfrm>
        </p:spPr>
        <p:txBody>
          <a:bodyPr/>
          <a:lstStyle/>
          <a:p>
            <a:r>
              <a:rPr lang="en-US" dirty="0"/>
              <a:t>Grab the top part of the floating POV with your mouse and drag it to one of the edges of the screen. </a:t>
            </a:r>
          </a:p>
          <a:p>
            <a:r>
              <a:rPr lang="en-US" dirty="0"/>
              <a:t>You can dock on the top, bottom, left or right side of the screen.</a:t>
            </a:r>
          </a:p>
        </p:txBody>
      </p:sp>
      <p:pic>
        <p:nvPicPr>
          <p:cNvPr id="4" name="Picture 3">
            <a:extLst>
              <a:ext uri="{FF2B5EF4-FFF2-40B4-BE49-F238E27FC236}">
                <a16:creationId xmlns:a16="http://schemas.microsoft.com/office/drawing/2014/main" id="{3C0A4E07-3B18-477D-B718-99DAA589DDEE}"/>
              </a:ext>
            </a:extLst>
          </p:cNvPr>
          <p:cNvPicPr/>
          <p:nvPr/>
        </p:nvPicPr>
        <p:blipFill>
          <a:blip r:embed="rId2"/>
          <a:stretch>
            <a:fillRect/>
          </a:stretch>
        </p:blipFill>
        <p:spPr>
          <a:xfrm>
            <a:off x="4799953" y="3012156"/>
            <a:ext cx="5258447" cy="3388644"/>
          </a:xfrm>
          <a:prstGeom prst="rect">
            <a:avLst/>
          </a:prstGeom>
        </p:spPr>
      </p:pic>
      <p:cxnSp>
        <p:nvCxnSpPr>
          <p:cNvPr id="8" name="Straight Arrow Connector 7">
            <a:extLst>
              <a:ext uri="{FF2B5EF4-FFF2-40B4-BE49-F238E27FC236}">
                <a16:creationId xmlns:a16="http://schemas.microsoft.com/office/drawing/2014/main" id="{AB66AB05-5CF6-432A-B4BD-97004382781D}"/>
              </a:ext>
            </a:extLst>
          </p:cNvPr>
          <p:cNvCxnSpPr>
            <a:cxnSpLocks/>
          </p:cNvCxnSpPr>
          <p:nvPr/>
        </p:nvCxnSpPr>
        <p:spPr>
          <a:xfrm flipH="1">
            <a:off x="5017477" y="5228492"/>
            <a:ext cx="3235569" cy="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10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8D112-05C6-48E1-8DD9-600EF7AD9FE8}"/>
              </a:ext>
            </a:extLst>
          </p:cNvPr>
          <p:cNvSpPr>
            <a:spLocks noGrp="1"/>
          </p:cNvSpPr>
          <p:nvPr>
            <p:ph type="title"/>
          </p:nvPr>
        </p:nvSpPr>
        <p:spPr/>
        <p:txBody>
          <a:bodyPr/>
          <a:lstStyle/>
          <a:p>
            <a:r>
              <a:rPr lang="en-US" dirty="0"/>
              <a:t>Undocking the Toolbar</a:t>
            </a:r>
          </a:p>
        </p:txBody>
      </p:sp>
      <p:sp>
        <p:nvSpPr>
          <p:cNvPr id="3" name="Content Placeholder 2">
            <a:extLst>
              <a:ext uri="{FF2B5EF4-FFF2-40B4-BE49-F238E27FC236}">
                <a16:creationId xmlns:a16="http://schemas.microsoft.com/office/drawing/2014/main" id="{EF84456B-7A5D-40BB-A275-D863EE2B8CA7}"/>
              </a:ext>
            </a:extLst>
          </p:cNvPr>
          <p:cNvSpPr>
            <a:spLocks noGrp="1"/>
          </p:cNvSpPr>
          <p:nvPr>
            <p:ph idx="1"/>
          </p:nvPr>
        </p:nvSpPr>
        <p:spPr>
          <a:xfrm>
            <a:off x="838200" y="1279149"/>
            <a:ext cx="10515600" cy="1015478"/>
          </a:xfrm>
        </p:spPr>
        <p:txBody>
          <a:bodyPr/>
          <a:lstStyle/>
          <a:p>
            <a:r>
              <a:rPr lang="en-US" dirty="0"/>
              <a:t>Undocking is the reverse. Grab the top of the docked POV and drag it to the center part of the grid</a:t>
            </a:r>
          </a:p>
        </p:txBody>
      </p:sp>
      <p:pic>
        <p:nvPicPr>
          <p:cNvPr id="4" name="Picture 3">
            <a:extLst>
              <a:ext uri="{FF2B5EF4-FFF2-40B4-BE49-F238E27FC236}">
                <a16:creationId xmlns:a16="http://schemas.microsoft.com/office/drawing/2014/main" id="{25B5695E-8D64-4809-ACA1-2389A169D1FB}"/>
              </a:ext>
            </a:extLst>
          </p:cNvPr>
          <p:cNvPicPr/>
          <p:nvPr/>
        </p:nvPicPr>
        <p:blipFill>
          <a:blip r:embed="rId2"/>
          <a:stretch>
            <a:fillRect/>
          </a:stretch>
        </p:blipFill>
        <p:spPr>
          <a:xfrm>
            <a:off x="1187450" y="2580322"/>
            <a:ext cx="4908550" cy="3539124"/>
          </a:xfrm>
          <a:prstGeom prst="rect">
            <a:avLst/>
          </a:prstGeom>
        </p:spPr>
      </p:pic>
      <p:sp>
        <p:nvSpPr>
          <p:cNvPr id="5" name="Rounded Rectangle 836">
            <a:extLst>
              <a:ext uri="{FF2B5EF4-FFF2-40B4-BE49-F238E27FC236}">
                <a16:creationId xmlns:a16="http://schemas.microsoft.com/office/drawing/2014/main" id="{3FBA3A8F-BBAB-46C8-9088-289E65F8B246}"/>
              </a:ext>
            </a:extLst>
          </p:cNvPr>
          <p:cNvSpPr>
            <a:spLocks/>
          </p:cNvSpPr>
          <p:nvPr/>
        </p:nvSpPr>
        <p:spPr>
          <a:xfrm>
            <a:off x="1187450" y="2580322"/>
            <a:ext cx="1532304" cy="561463"/>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6" name="Straight Arrow Connector 5">
            <a:extLst>
              <a:ext uri="{FF2B5EF4-FFF2-40B4-BE49-F238E27FC236}">
                <a16:creationId xmlns:a16="http://schemas.microsoft.com/office/drawing/2014/main" id="{5FBBF999-C98C-44EE-9CF4-BD8D132623A8}"/>
              </a:ext>
            </a:extLst>
          </p:cNvPr>
          <p:cNvCxnSpPr>
            <a:cxnSpLocks/>
          </p:cNvCxnSpPr>
          <p:nvPr/>
        </p:nvCxnSpPr>
        <p:spPr>
          <a:xfrm>
            <a:off x="2719754" y="3141785"/>
            <a:ext cx="2297724" cy="119575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187E215-737C-4AF4-AF9C-DF51AED5DA5D}"/>
              </a:ext>
            </a:extLst>
          </p:cNvPr>
          <p:cNvCxnSpPr>
            <a:cxnSpLocks/>
          </p:cNvCxnSpPr>
          <p:nvPr/>
        </p:nvCxnSpPr>
        <p:spPr>
          <a:xfrm>
            <a:off x="2719754" y="3118339"/>
            <a:ext cx="2297724" cy="119575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4865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Customizing the Quick Access Toolbar</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2263367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65A2-8773-4AA8-9476-741A8EDBED25}"/>
              </a:ext>
            </a:extLst>
          </p:cNvPr>
          <p:cNvSpPr>
            <a:spLocks noGrp="1"/>
          </p:cNvSpPr>
          <p:nvPr>
            <p:ph type="title"/>
          </p:nvPr>
        </p:nvSpPr>
        <p:spPr/>
        <p:txBody>
          <a:bodyPr/>
          <a:lstStyle/>
          <a:p>
            <a:r>
              <a:rPr lang="en-US" dirty="0"/>
              <a:t>Customizing the Quick Access Toolbar</a:t>
            </a:r>
          </a:p>
        </p:txBody>
      </p:sp>
      <p:sp>
        <p:nvSpPr>
          <p:cNvPr id="3" name="Content Placeholder 2">
            <a:extLst>
              <a:ext uri="{FF2B5EF4-FFF2-40B4-BE49-F238E27FC236}">
                <a16:creationId xmlns:a16="http://schemas.microsoft.com/office/drawing/2014/main" id="{343F51FC-F5B7-41A9-B7A0-8DF96E8E0806}"/>
              </a:ext>
            </a:extLst>
          </p:cNvPr>
          <p:cNvSpPr>
            <a:spLocks noGrp="1"/>
          </p:cNvSpPr>
          <p:nvPr>
            <p:ph idx="1"/>
          </p:nvPr>
        </p:nvSpPr>
        <p:spPr>
          <a:xfrm>
            <a:off x="838200" y="1279148"/>
            <a:ext cx="10515600" cy="2740761"/>
          </a:xfrm>
        </p:spPr>
        <p:txBody>
          <a:bodyPr/>
          <a:lstStyle/>
          <a:p>
            <a:r>
              <a:rPr lang="en-US" dirty="0"/>
              <a:t>Using standard Excel functionality you can customize the Quick Access Toolbar at the top of the Excel screen. </a:t>
            </a:r>
          </a:p>
          <a:p>
            <a:r>
              <a:rPr lang="en-US" dirty="0"/>
              <a:t>To start, open the ribbon you want to customize. </a:t>
            </a:r>
          </a:p>
          <a:p>
            <a:r>
              <a:rPr lang="en-US" dirty="0"/>
              <a:t>Right-click and select Customize Quick Access Toolbar from the menu that appears.</a:t>
            </a:r>
          </a:p>
        </p:txBody>
      </p:sp>
      <p:pic>
        <p:nvPicPr>
          <p:cNvPr id="4" name="Picture 3">
            <a:extLst>
              <a:ext uri="{FF2B5EF4-FFF2-40B4-BE49-F238E27FC236}">
                <a16:creationId xmlns:a16="http://schemas.microsoft.com/office/drawing/2014/main" id="{44279B80-8F70-400A-8FE6-FB4925745D78}"/>
              </a:ext>
            </a:extLst>
          </p:cNvPr>
          <p:cNvPicPr/>
          <p:nvPr/>
        </p:nvPicPr>
        <p:blipFill>
          <a:blip r:embed="rId3"/>
          <a:stretch>
            <a:fillRect/>
          </a:stretch>
        </p:blipFill>
        <p:spPr>
          <a:xfrm>
            <a:off x="1105617" y="4019909"/>
            <a:ext cx="9884435" cy="1828800"/>
          </a:xfrm>
          <a:prstGeom prst="rect">
            <a:avLst/>
          </a:prstGeom>
        </p:spPr>
      </p:pic>
      <p:sp>
        <p:nvSpPr>
          <p:cNvPr id="5" name="Rounded Rectangle 836">
            <a:extLst>
              <a:ext uri="{FF2B5EF4-FFF2-40B4-BE49-F238E27FC236}">
                <a16:creationId xmlns:a16="http://schemas.microsoft.com/office/drawing/2014/main" id="{F60FC4E9-D339-42AA-ABCC-FE09AD41B05E}"/>
              </a:ext>
            </a:extLst>
          </p:cNvPr>
          <p:cNvSpPr>
            <a:spLocks/>
          </p:cNvSpPr>
          <p:nvPr/>
        </p:nvSpPr>
        <p:spPr>
          <a:xfrm>
            <a:off x="7450229" y="4722589"/>
            <a:ext cx="1831794" cy="26347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68150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65A2-8773-4AA8-9476-741A8EDBED25}"/>
              </a:ext>
            </a:extLst>
          </p:cNvPr>
          <p:cNvSpPr>
            <a:spLocks noGrp="1"/>
          </p:cNvSpPr>
          <p:nvPr>
            <p:ph type="title"/>
          </p:nvPr>
        </p:nvSpPr>
        <p:spPr/>
        <p:txBody>
          <a:bodyPr/>
          <a:lstStyle/>
          <a:p>
            <a:r>
              <a:rPr lang="en-US" dirty="0"/>
              <a:t>Customizing the Quick Access Toolbar</a:t>
            </a:r>
          </a:p>
        </p:txBody>
      </p:sp>
      <p:sp>
        <p:nvSpPr>
          <p:cNvPr id="6" name="Content Placeholder 5">
            <a:extLst>
              <a:ext uri="{FF2B5EF4-FFF2-40B4-BE49-F238E27FC236}">
                <a16:creationId xmlns:a16="http://schemas.microsoft.com/office/drawing/2014/main" id="{994B4CF0-8495-4552-A59E-C13DB3EDBA38}"/>
              </a:ext>
            </a:extLst>
          </p:cNvPr>
          <p:cNvSpPr>
            <a:spLocks noGrp="1"/>
          </p:cNvSpPr>
          <p:nvPr>
            <p:ph sz="half" idx="1"/>
          </p:nvPr>
        </p:nvSpPr>
        <p:spPr>
          <a:xfrm>
            <a:off x="861912" y="1273432"/>
            <a:ext cx="4390292" cy="4155497"/>
          </a:xfrm>
        </p:spPr>
        <p:txBody>
          <a:bodyPr>
            <a:normAutofit fontScale="77500" lnSpcReduction="20000"/>
          </a:bodyPr>
          <a:lstStyle/>
          <a:p>
            <a:r>
              <a:rPr lang="en-US" dirty="0"/>
              <a:t>In the Choose commands from field, select the ribbon or All Commands option to find the shortcut you are interested in. </a:t>
            </a:r>
          </a:p>
          <a:p>
            <a:r>
              <a:rPr lang="en-US" dirty="0"/>
              <a:t>Select the shortcut to add.</a:t>
            </a:r>
          </a:p>
          <a:p>
            <a:r>
              <a:rPr lang="en-US" dirty="0"/>
              <a:t>Click the Add button in the middle.</a:t>
            </a:r>
          </a:p>
          <a:p>
            <a:r>
              <a:rPr lang="en-US" dirty="0"/>
              <a:t>When the shortcut is added to the right side, click on OK.</a:t>
            </a:r>
          </a:p>
        </p:txBody>
      </p:sp>
      <p:pic>
        <p:nvPicPr>
          <p:cNvPr id="8" name="Picture 7">
            <a:extLst>
              <a:ext uri="{FF2B5EF4-FFF2-40B4-BE49-F238E27FC236}">
                <a16:creationId xmlns:a16="http://schemas.microsoft.com/office/drawing/2014/main" id="{D02BD6F7-A3E6-48D2-9996-5B7B6B016564}"/>
              </a:ext>
            </a:extLst>
          </p:cNvPr>
          <p:cNvPicPr/>
          <p:nvPr/>
        </p:nvPicPr>
        <p:blipFill>
          <a:blip r:embed="rId3"/>
          <a:stretch>
            <a:fillRect/>
          </a:stretch>
        </p:blipFill>
        <p:spPr>
          <a:xfrm>
            <a:off x="5837408" y="1252191"/>
            <a:ext cx="5721546" cy="4961039"/>
          </a:xfrm>
          <a:prstGeom prst="rect">
            <a:avLst/>
          </a:prstGeom>
        </p:spPr>
      </p:pic>
      <p:sp>
        <p:nvSpPr>
          <p:cNvPr id="5" name="Rounded Rectangle 836">
            <a:extLst>
              <a:ext uri="{FF2B5EF4-FFF2-40B4-BE49-F238E27FC236}">
                <a16:creationId xmlns:a16="http://schemas.microsoft.com/office/drawing/2014/main" id="{F60FC4E9-D339-42AA-ABCC-FE09AD41B05E}"/>
              </a:ext>
            </a:extLst>
          </p:cNvPr>
          <p:cNvSpPr>
            <a:spLocks/>
          </p:cNvSpPr>
          <p:nvPr/>
        </p:nvSpPr>
        <p:spPr>
          <a:xfrm>
            <a:off x="10360206" y="5908349"/>
            <a:ext cx="629847" cy="30488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ounded Rectangle 836">
            <a:extLst>
              <a:ext uri="{FF2B5EF4-FFF2-40B4-BE49-F238E27FC236}">
                <a16:creationId xmlns:a16="http://schemas.microsoft.com/office/drawing/2014/main" id="{4139FEBE-1C79-4CB0-BD94-93F11AEF8D5F}"/>
              </a:ext>
            </a:extLst>
          </p:cNvPr>
          <p:cNvSpPr>
            <a:spLocks/>
          </p:cNvSpPr>
          <p:nvPr/>
        </p:nvSpPr>
        <p:spPr>
          <a:xfrm>
            <a:off x="6855416" y="2828110"/>
            <a:ext cx="1831794" cy="139377"/>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836">
            <a:extLst>
              <a:ext uri="{FF2B5EF4-FFF2-40B4-BE49-F238E27FC236}">
                <a16:creationId xmlns:a16="http://schemas.microsoft.com/office/drawing/2014/main" id="{1952D2CB-3858-4603-A022-5044589B1925}"/>
              </a:ext>
            </a:extLst>
          </p:cNvPr>
          <p:cNvSpPr>
            <a:spLocks/>
          </p:cNvSpPr>
          <p:nvPr/>
        </p:nvSpPr>
        <p:spPr>
          <a:xfrm>
            <a:off x="8687210" y="3836476"/>
            <a:ext cx="750088" cy="15693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ounded Rectangle 836">
            <a:extLst>
              <a:ext uri="{FF2B5EF4-FFF2-40B4-BE49-F238E27FC236}">
                <a16:creationId xmlns:a16="http://schemas.microsoft.com/office/drawing/2014/main" id="{57F6369A-D746-4B21-BA54-E4F5FE255F2A}"/>
              </a:ext>
            </a:extLst>
          </p:cNvPr>
          <p:cNvSpPr>
            <a:spLocks/>
          </p:cNvSpPr>
          <p:nvPr/>
        </p:nvSpPr>
        <p:spPr>
          <a:xfrm>
            <a:off x="6855416" y="2022569"/>
            <a:ext cx="1984194" cy="357216"/>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495578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217" y="204939"/>
            <a:ext cx="10443462" cy="1159417"/>
          </a:xfrm>
        </p:spPr>
        <p:txBody>
          <a:bodyPr>
            <a:normAutofit fontScale="90000"/>
          </a:bodyPr>
          <a:lstStyle/>
          <a:p>
            <a:br>
              <a:rPr lang="en-US" dirty="0">
                <a:latin typeface="Georgia" charset="0"/>
                <a:ea typeface="Georgia" charset="0"/>
                <a:cs typeface="Georgia" charset="0"/>
              </a:rPr>
            </a:br>
            <a:r>
              <a:rPr lang="en-US" dirty="0">
                <a:latin typeface="Georgia" charset="0"/>
                <a:ea typeface="Georgia" charset="0"/>
                <a:cs typeface="Georgia" charset="0"/>
              </a:rPr>
              <a:t>Questions</a:t>
            </a:r>
            <a:br>
              <a:rPr lang="en-US" dirty="0">
                <a:latin typeface="Georgia" charset="0"/>
                <a:ea typeface="Georgia" charset="0"/>
                <a:cs typeface="Georgia" charset="0"/>
              </a:rPr>
            </a:br>
            <a:r>
              <a:rPr lang="en-US" dirty="0"/>
              <a:t> </a:t>
            </a:r>
          </a:p>
        </p:txBody>
      </p:sp>
      <p:sp>
        <p:nvSpPr>
          <p:cNvPr id="3" name="Rectangle 2">
            <a:extLst>
              <a:ext uri="{FF2B5EF4-FFF2-40B4-BE49-F238E27FC236}">
                <a16:creationId xmlns:a16="http://schemas.microsoft.com/office/drawing/2014/main" id="{7329040C-93C6-4386-B2BD-874A572C1FE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7" name="Content Placeholder 4" descr="A drawing of a cartoon character&#10;&#10;Description generated with high confidence">
            <a:extLst>
              <a:ext uri="{FF2B5EF4-FFF2-40B4-BE49-F238E27FC236}">
                <a16:creationId xmlns:a16="http://schemas.microsoft.com/office/drawing/2014/main" id="{96F9765C-98ED-4CA0-B9AF-2583DFC113E7}"/>
              </a:ext>
            </a:extLst>
          </p:cNvPr>
          <p:cNvPicPr>
            <a:picLocks noChangeAspect="1"/>
          </p:cNvPicPr>
          <p:nvPr/>
        </p:nvPicPr>
        <p:blipFill>
          <a:blip r:embed="rId3"/>
          <a:stretch>
            <a:fillRect/>
          </a:stretch>
        </p:blipFill>
        <p:spPr>
          <a:xfrm>
            <a:off x="2198281" y="1181781"/>
            <a:ext cx="7795437" cy="5183966"/>
          </a:xfrm>
          <a:prstGeom prst="rect">
            <a:avLst/>
          </a:prstGeom>
        </p:spPr>
      </p:pic>
      <p:sp>
        <p:nvSpPr>
          <p:cNvPr id="5" name="Flowchart: Process 4">
            <a:extLst>
              <a:ext uri="{FF2B5EF4-FFF2-40B4-BE49-F238E27FC236}">
                <a16:creationId xmlns:a16="http://schemas.microsoft.com/office/drawing/2014/main" id="{32DC4E76-1C8F-42B0-8E4C-98680DDEBCAE}"/>
              </a:ext>
            </a:extLst>
          </p:cNvPr>
          <p:cNvSpPr/>
          <p:nvPr/>
        </p:nvSpPr>
        <p:spPr>
          <a:xfrm rot="1503785">
            <a:off x="3879649" y="2149681"/>
            <a:ext cx="3073734" cy="3295023"/>
          </a:xfrm>
          <a:prstGeom prst="flowChartProcess">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Department Specific Questions? </a:t>
            </a:r>
          </a:p>
          <a:p>
            <a:pPr algn="ctr"/>
            <a:endParaRPr lang="en-US" dirty="0">
              <a:solidFill>
                <a:schemeClr val="tx1"/>
              </a:solidFill>
            </a:endParaRPr>
          </a:p>
          <a:p>
            <a:pPr algn="ctr"/>
            <a:r>
              <a:rPr lang="en-US" dirty="0">
                <a:solidFill>
                  <a:schemeClr val="tx1"/>
                </a:solidFill>
              </a:rPr>
              <a:t>Call or email the OneSource Service Desk</a:t>
            </a:r>
          </a:p>
          <a:p>
            <a:pPr algn="ctr"/>
            <a:endParaRPr lang="en-US" dirty="0"/>
          </a:p>
          <a:p>
            <a:pPr algn="ctr"/>
            <a:r>
              <a:rPr lang="en-US" dirty="0">
                <a:hlinkClick r:id="rId4"/>
              </a:rPr>
              <a:t>onesource@uga.edu</a:t>
            </a:r>
            <a:endParaRPr lang="en-US" dirty="0"/>
          </a:p>
          <a:p>
            <a:pPr algn="ctr"/>
            <a:r>
              <a:rPr lang="en-US" dirty="0">
                <a:solidFill>
                  <a:schemeClr val="tx1"/>
                </a:solidFill>
              </a:rPr>
              <a:t>706-542-0202</a:t>
            </a:r>
          </a:p>
        </p:txBody>
      </p:sp>
    </p:spTree>
    <p:extLst>
      <p:ext uri="{BB962C8B-B14F-4D97-AF65-F5344CB8AC3E}">
        <p14:creationId xmlns:p14="http://schemas.microsoft.com/office/powerpoint/2010/main" val="1033008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2B7B-F69F-42B4-9E14-F0977D3CC6E0}"/>
              </a:ext>
            </a:extLst>
          </p:cNvPr>
          <p:cNvSpPr>
            <a:spLocks noGrp="1"/>
          </p:cNvSpPr>
          <p:nvPr>
            <p:ph type="title"/>
          </p:nvPr>
        </p:nvSpPr>
        <p:spPr/>
        <p:txBody>
          <a:bodyPr/>
          <a:lstStyle/>
          <a:p>
            <a:r>
              <a:rPr lang="en-US" dirty="0"/>
              <a:t>Using What You Have Learned</a:t>
            </a:r>
          </a:p>
        </p:txBody>
      </p:sp>
      <p:sp>
        <p:nvSpPr>
          <p:cNvPr id="3" name="Text Placeholder 2">
            <a:extLst>
              <a:ext uri="{FF2B5EF4-FFF2-40B4-BE49-F238E27FC236}">
                <a16:creationId xmlns:a16="http://schemas.microsoft.com/office/drawing/2014/main" id="{EB915BEA-8ABB-40C2-8C4F-43F6610B584A}"/>
              </a:ext>
            </a:extLst>
          </p:cNvPr>
          <p:cNvSpPr>
            <a:spLocks noGrp="1"/>
          </p:cNvSpPr>
          <p:nvPr>
            <p:ph type="body" idx="1"/>
          </p:nvPr>
        </p:nvSpPr>
        <p:spPr/>
        <p:txBody>
          <a:bodyPr vert="horz" lIns="91440" tIns="45720" rIns="91440" bIns="45720" rtlCol="0" anchor="t">
            <a:normAutofit/>
          </a:bodyPr>
          <a:lstStyle/>
          <a:p>
            <a:r>
              <a:rPr lang="en-US" dirty="0"/>
              <a:t>Using Smart View for the UGA Budget Management System</a:t>
            </a:r>
          </a:p>
        </p:txBody>
      </p:sp>
    </p:spTree>
    <p:extLst>
      <p:ext uri="{BB962C8B-B14F-4D97-AF65-F5344CB8AC3E}">
        <p14:creationId xmlns:p14="http://schemas.microsoft.com/office/powerpoint/2010/main" val="15025651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65A2-8773-4AA8-9476-741A8EDBED25}"/>
              </a:ext>
            </a:extLst>
          </p:cNvPr>
          <p:cNvSpPr>
            <a:spLocks noGrp="1"/>
          </p:cNvSpPr>
          <p:nvPr>
            <p:ph type="title"/>
          </p:nvPr>
        </p:nvSpPr>
        <p:spPr/>
        <p:txBody>
          <a:bodyPr/>
          <a:lstStyle/>
          <a:p>
            <a:r>
              <a:rPr lang="en-US" dirty="0"/>
              <a:t>Duplicate This Report in Smart View</a:t>
            </a:r>
          </a:p>
        </p:txBody>
      </p:sp>
      <p:sp>
        <p:nvSpPr>
          <p:cNvPr id="6" name="Content Placeholder 5">
            <a:extLst>
              <a:ext uri="{FF2B5EF4-FFF2-40B4-BE49-F238E27FC236}">
                <a16:creationId xmlns:a16="http://schemas.microsoft.com/office/drawing/2014/main" id="{994B4CF0-8495-4552-A59E-C13DB3EDBA38}"/>
              </a:ext>
            </a:extLst>
          </p:cNvPr>
          <p:cNvSpPr>
            <a:spLocks noGrp="1"/>
          </p:cNvSpPr>
          <p:nvPr>
            <p:ph sz="half" idx="1"/>
          </p:nvPr>
        </p:nvSpPr>
        <p:spPr>
          <a:xfrm>
            <a:off x="861911" y="1273433"/>
            <a:ext cx="9705939" cy="738248"/>
          </a:xfrm>
        </p:spPr>
        <p:txBody>
          <a:bodyPr>
            <a:normAutofit fontScale="92500" lnSpcReduction="20000"/>
          </a:bodyPr>
          <a:lstStyle/>
          <a:p>
            <a:r>
              <a:rPr lang="en-US" dirty="0"/>
              <a:t>Have a look at the Budgetary Detail Report and recreate the layout using Smart View </a:t>
            </a:r>
          </a:p>
        </p:txBody>
      </p:sp>
      <p:pic>
        <p:nvPicPr>
          <p:cNvPr id="3" name="Picture 2">
            <a:extLst>
              <a:ext uri="{FF2B5EF4-FFF2-40B4-BE49-F238E27FC236}">
                <a16:creationId xmlns:a16="http://schemas.microsoft.com/office/drawing/2014/main" id="{18B6A6A0-812C-426B-AE07-90E21D4B49D5}"/>
              </a:ext>
            </a:extLst>
          </p:cNvPr>
          <p:cNvPicPr>
            <a:picLocks noChangeAspect="1"/>
          </p:cNvPicPr>
          <p:nvPr/>
        </p:nvPicPr>
        <p:blipFill rotWithShape="1">
          <a:blip r:embed="rId3"/>
          <a:srcRect l="392"/>
          <a:stretch/>
        </p:blipFill>
        <p:spPr>
          <a:xfrm>
            <a:off x="531627" y="2011681"/>
            <a:ext cx="11227983" cy="460549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98947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62B7B-F69F-42B4-9E14-F0977D3CC6E0}"/>
              </a:ext>
            </a:extLst>
          </p:cNvPr>
          <p:cNvSpPr>
            <a:spLocks noGrp="1"/>
          </p:cNvSpPr>
          <p:nvPr>
            <p:ph type="title"/>
          </p:nvPr>
        </p:nvSpPr>
        <p:spPr/>
        <p:txBody>
          <a:bodyPr/>
          <a:lstStyle/>
          <a:p>
            <a:r>
              <a:rPr lang="en-US" dirty="0"/>
              <a:t>Wrap Up</a:t>
            </a:r>
          </a:p>
        </p:txBody>
      </p:sp>
      <p:sp>
        <p:nvSpPr>
          <p:cNvPr id="3" name="Text Placeholder 2">
            <a:extLst>
              <a:ext uri="{FF2B5EF4-FFF2-40B4-BE49-F238E27FC236}">
                <a16:creationId xmlns:a16="http://schemas.microsoft.com/office/drawing/2014/main" id="{EB915BEA-8ABB-40C2-8C4F-43F6610B584A}"/>
              </a:ext>
            </a:extLst>
          </p:cNvPr>
          <p:cNvSpPr>
            <a:spLocks noGrp="1"/>
          </p:cNvSpPr>
          <p:nvPr>
            <p:ph type="body" idx="1"/>
          </p:nvPr>
        </p:nvSpPr>
        <p:spPr/>
        <p:txBody>
          <a:bodyPr vert="horz" lIns="91440" tIns="45720" rIns="91440" bIns="45720" rtlCol="0" anchor="t">
            <a:normAutofit/>
          </a:bodyPr>
          <a:lstStyle/>
          <a:p>
            <a:r>
              <a:rPr lang="en-US" dirty="0"/>
              <a:t>Using Smart View for the UGA Budget Management System</a:t>
            </a:r>
          </a:p>
        </p:txBody>
      </p:sp>
    </p:spTree>
    <p:extLst>
      <p:ext uri="{BB962C8B-B14F-4D97-AF65-F5344CB8AC3E}">
        <p14:creationId xmlns:p14="http://schemas.microsoft.com/office/powerpoint/2010/main" val="13171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D28A0-0C1C-4D08-9D16-B633196E019E}"/>
              </a:ext>
            </a:extLst>
          </p:cNvPr>
          <p:cNvSpPr>
            <a:spLocks noGrp="1"/>
          </p:cNvSpPr>
          <p:nvPr>
            <p:ph type="title"/>
          </p:nvPr>
        </p:nvSpPr>
        <p:spPr/>
        <p:txBody>
          <a:bodyPr/>
          <a:lstStyle/>
          <a:p>
            <a:r>
              <a:rPr lang="en-US" dirty="0"/>
              <a:t>Shared Connections</a:t>
            </a:r>
          </a:p>
        </p:txBody>
      </p:sp>
      <p:sp>
        <p:nvSpPr>
          <p:cNvPr id="3" name="Content Placeholder 2">
            <a:extLst>
              <a:ext uri="{FF2B5EF4-FFF2-40B4-BE49-F238E27FC236}">
                <a16:creationId xmlns:a16="http://schemas.microsoft.com/office/drawing/2014/main" id="{3F25D65B-2A25-49B6-B7BC-E55535453F7A}"/>
              </a:ext>
            </a:extLst>
          </p:cNvPr>
          <p:cNvSpPr>
            <a:spLocks noGrp="1"/>
          </p:cNvSpPr>
          <p:nvPr>
            <p:ph idx="1"/>
          </p:nvPr>
        </p:nvSpPr>
        <p:spPr>
          <a:xfrm>
            <a:off x="838200" y="1116282"/>
            <a:ext cx="10515600" cy="4944883"/>
          </a:xfrm>
        </p:spPr>
        <p:txBody>
          <a:bodyPr>
            <a:normAutofit/>
          </a:bodyPr>
          <a:lstStyle/>
          <a:p>
            <a:pPr>
              <a:lnSpc>
                <a:spcPct val="120000"/>
              </a:lnSpc>
            </a:pPr>
            <a:r>
              <a:rPr lang="en-US" sz="2400" dirty="0"/>
              <a:t>Choose the Advanced option in the Options dialog box to set up Shared Connections</a:t>
            </a:r>
          </a:p>
          <a:p>
            <a:pPr>
              <a:lnSpc>
                <a:spcPct val="120000"/>
              </a:lnSpc>
            </a:pPr>
            <a:r>
              <a:rPr lang="en-US" sz="2400" dirty="0"/>
              <a:t>Shared connections points Smart View to the production environment for retrieving data</a:t>
            </a:r>
          </a:p>
          <a:p>
            <a:pPr>
              <a:lnSpc>
                <a:spcPct val="120000"/>
              </a:lnSpc>
            </a:pPr>
            <a:r>
              <a:rPr lang="en-US" sz="2400" dirty="0"/>
              <a:t>The production environment URL is: </a:t>
            </a:r>
            <a:r>
              <a:rPr lang="en-US" sz="2000" u="sng" dirty="0">
                <a:hlinkClick r:id="rId2"/>
              </a:rPr>
              <a:t>https://budgets.onesource.uga.edu/workspace/SmartViewProviders</a:t>
            </a:r>
            <a:r>
              <a:rPr lang="en-US" sz="2000" dirty="0"/>
              <a:t> </a:t>
            </a:r>
          </a:p>
          <a:p>
            <a:pPr marL="0" indent="0">
              <a:lnSpc>
                <a:spcPct val="120000"/>
              </a:lnSpc>
              <a:buNone/>
            </a:pPr>
            <a:endParaRPr lang="en-US" dirty="0"/>
          </a:p>
          <a:p>
            <a:pPr>
              <a:lnSpc>
                <a:spcPct val="120000"/>
              </a:lnSpc>
            </a:pPr>
            <a:endParaRPr lang="en-US" dirty="0"/>
          </a:p>
          <a:p>
            <a:endParaRPr lang="en-US" dirty="0"/>
          </a:p>
          <a:p>
            <a:endParaRPr lang="en-US" dirty="0"/>
          </a:p>
        </p:txBody>
      </p:sp>
      <p:sp>
        <p:nvSpPr>
          <p:cNvPr id="4" name="Rectangle 2">
            <a:extLst>
              <a:ext uri="{FF2B5EF4-FFF2-40B4-BE49-F238E27FC236}">
                <a16:creationId xmlns:a16="http://schemas.microsoft.com/office/drawing/2014/main" id="{0EC41B05-4B0D-4E66-8F44-CA1DB13F4DD0}"/>
              </a:ext>
            </a:extLst>
          </p:cNvPr>
          <p:cNvSpPr>
            <a:spLocks noChangeArrowheads="1"/>
          </p:cNvSpPr>
          <p:nvPr/>
        </p:nvSpPr>
        <p:spPr bwMode="auto">
          <a:xfrm>
            <a:off x="1861347" y="3902528"/>
            <a:ext cx="1853277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44CF52FA-7061-40AC-902E-8F64870C0865}"/>
              </a:ext>
            </a:extLst>
          </p:cNvPr>
          <p:cNvPicPr/>
          <p:nvPr/>
        </p:nvPicPr>
        <p:blipFill>
          <a:blip r:embed="rId3"/>
          <a:stretch>
            <a:fillRect/>
          </a:stretch>
        </p:blipFill>
        <p:spPr>
          <a:xfrm>
            <a:off x="2303166" y="4318823"/>
            <a:ext cx="7585668" cy="17423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125665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72D8-6280-4A92-B039-68E9B62F0F9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99C0D6B-4FA7-40A9-9E32-8D719E9EB3BB}"/>
              </a:ext>
            </a:extLst>
          </p:cNvPr>
          <p:cNvSpPr>
            <a:spLocks noGrp="1"/>
          </p:cNvSpPr>
          <p:nvPr>
            <p:ph idx="1"/>
          </p:nvPr>
        </p:nvSpPr>
        <p:spPr>
          <a:xfrm>
            <a:off x="555567" y="1279148"/>
            <a:ext cx="11080865" cy="4522166"/>
          </a:xfrm>
        </p:spPr>
        <p:txBody>
          <a:bodyPr>
            <a:normAutofit/>
          </a:bodyPr>
          <a:lstStyle/>
          <a:p>
            <a:pPr marL="0" indent="0">
              <a:buNone/>
            </a:pPr>
            <a:r>
              <a:rPr lang="en-US" sz="2800" dirty="0">
                <a:latin typeface="Verdana" panose="020B0604030504040204" pitchFamily="34" charset="0"/>
                <a:ea typeface="Verdana" panose="020B0604030504040204" pitchFamily="34" charset="0"/>
                <a:cs typeface="Verdana" panose="020B0604030504040204" pitchFamily="34" charset="0"/>
              </a:rPr>
              <a:t>During this training, you have learned to:</a:t>
            </a:r>
          </a:p>
          <a:p>
            <a:r>
              <a:rPr lang="en-US" dirty="0"/>
              <a:t>Configure Smart View to create ad hoc reports</a:t>
            </a:r>
          </a:p>
          <a:p>
            <a:r>
              <a:rPr lang="en-US" dirty="0"/>
              <a:t>Understand basic terminology and functionality</a:t>
            </a:r>
          </a:p>
          <a:p>
            <a:r>
              <a:rPr lang="en-US" dirty="0"/>
              <a:t>Log in to Smart View</a:t>
            </a:r>
          </a:p>
          <a:p>
            <a:r>
              <a:rPr lang="en-US" dirty="0"/>
              <a:t>Create an Ad-Hoc analysis</a:t>
            </a:r>
          </a:p>
          <a:p>
            <a:r>
              <a:rPr lang="en-US" dirty="0"/>
              <a:t>Use Smart View tools</a:t>
            </a:r>
          </a:p>
          <a:p>
            <a:pPr>
              <a:lnSpc>
                <a:spcPct val="100000"/>
              </a:lnSpc>
            </a:pP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1246793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7899-2E7E-4A7B-BD33-B1166183F5EE}"/>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A4C7A3DB-B6F8-4206-80C9-C4DB89A0774A}"/>
              </a:ext>
            </a:extLst>
          </p:cNvPr>
          <p:cNvSpPr>
            <a:spLocks noGrp="1"/>
          </p:cNvSpPr>
          <p:nvPr>
            <p:ph idx="1"/>
          </p:nvPr>
        </p:nvSpPr>
        <p:spPr>
          <a:xfrm>
            <a:off x="555567" y="1167917"/>
            <a:ext cx="11080865" cy="4522166"/>
          </a:xfrm>
        </p:spPr>
        <p:txBody>
          <a:bodyPr>
            <a:normAutofit/>
          </a:bodyPr>
          <a:lstStyle/>
          <a:p>
            <a:r>
              <a:rPr lang="en-US" sz="2800" dirty="0">
                <a:latin typeface="Verdana" panose="020B0604030504040204" pitchFamily="34" charset="0"/>
                <a:ea typeface="Verdana" panose="020B0604030504040204" pitchFamily="34" charset="0"/>
                <a:cs typeface="Verdana" panose="020B0604030504040204" pitchFamily="34" charset="0"/>
                <a:hlinkClick r:id="rId3"/>
              </a:rPr>
              <a:t>OneSource Budgeting Resources page</a:t>
            </a:r>
            <a:endParaRPr lang="en-US" sz="2800" dirty="0">
              <a:latin typeface="Verdana" panose="020B0604030504040204" pitchFamily="34" charset="0"/>
              <a:ea typeface="Verdana" panose="020B0604030504040204" pitchFamily="34" charset="0"/>
              <a:cs typeface="Verdana" panose="020B0604030504040204" pitchFamily="34" charset="0"/>
              <a:hlinkClick r:id="rId4"/>
            </a:endParaRPr>
          </a:p>
          <a:p>
            <a:r>
              <a:rPr lang="en-US" sz="2800" dirty="0">
                <a:latin typeface="Verdana" panose="020B0604030504040204" pitchFamily="34" charset="0"/>
                <a:ea typeface="Verdana" panose="020B0604030504040204" pitchFamily="34" charset="0"/>
                <a:cs typeface="Verdana" panose="020B0604030504040204" pitchFamily="34" charset="0"/>
                <a:hlinkClick r:id="rId4"/>
              </a:rPr>
              <a:t>OneSource website Resources page</a:t>
            </a:r>
            <a:endParaRPr lang="en-US" sz="2800" dirty="0">
              <a:latin typeface="Verdana" panose="020B0604030504040204" pitchFamily="34" charset="0"/>
              <a:ea typeface="Verdana" panose="020B0604030504040204" pitchFamily="34" charset="0"/>
              <a:cs typeface="Verdana" panose="020B0604030504040204" pitchFamily="34" charset="0"/>
              <a:hlinkClick r:id="rId5"/>
            </a:endParaRPr>
          </a:p>
          <a:p>
            <a:r>
              <a:rPr lang="en-US" sz="2800" dirty="0">
                <a:latin typeface="Verdana" panose="020B0604030504040204" pitchFamily="34" charset="0"/>
                <a:ea typeface="Verdana" panose="020B0604030504040204" pitchFamily="34" charset="0"/>
                <a:cs typeface="Verdana" panose="020B0604030504040204" pitchFamily="34" charset="0"/>
                <a:hlinkClick r:id="rId6"/>
              </a:rPr>
              <a:t>OneSource Training Library</a:t>
            </a:r>
            <a:r>
              <a:rPr lang="en-US" sz="2800" dirty="0">
                <a:latin typeface="Verdana" panose="020B0604030504040204" pitchFamily="34" charset="0"/>
                <a:ea typeface="Verdana" panose="020B0604030504040204" pitchFamily="34" charset="0"/>
                <a:cs typeface="Verdana" panose="020B0604030504040204" pitchFamily="34" charset="0"/>
              </a:rPr>
              <a:t>: training.onesource.uga.edu</a:t>
            </a:r>
          </a:p>
        </p:txBody>
      </p:sp>
    </p:spTree>
    <p:extLst>
      <p:ext uri="{BB962C8B-B14F-4D97-AF65-F5344CB8AC3E}">
        <p14:creationId xmlns:p14="http://schemas.microsoft.com/office/powerpoint/2010/main" val="31456860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67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CA24-0505-404C-ACDD-702A89BA5ED5}"/>
              </a:ext>
            </a:extLst>
          </p:cNvPr>
          <p:cNvSpPr>
            <a:spLocks noGrp="1"/>
          </p:cNvSpPr>
          <p:nvPr>
            <p:ph type="title"/>
          </p:nvPr>
        </p:nvSpPr>
        <p:spPr/>
        <p:txBody>
          <a:bodyPr/>
          <a:lstStyle/>
          <a:p>
            <a:r>
              <a:rPr lang="en-US" dirty="0"/>
              <a:t>Understanding the Database</a:t>
            </a:r>
          </a:p>
        </p:txBody>
      </p:sp>
      <p:sp>
        <p:nvSpPr>
          <p:cNvPr id="3" name="Text Placeholder 2">
            <a:extLst>
              <a:ext uri="{FF2B5EF4-FFF2-40B4-BE49-F238E27FC236}">
                <a16:creationId xmlns:a16="http://schemas.microsoft.com/office/drawing/2014/main" id="{62A3113E-2925-4D01-8DA4-988D583234D8}"/>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97007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F362-C75F-4680-A206-933EE93A6D87}"/>
              </a:ext>
            </a:extLst>
          </p:cNvPr>
          <p:cNvSpPr>
            <a:spLocks noGrp="1"/>
          </p:cNvSpPr>
          <p:nvPr>
            <p:ph type="title"/>
          </p:nvPr>
        </p:nvSpPr>
        <p:spPr/>
        <p:txBody>
          <a:bodyPr/>
          <a:lstStyle/>
          <a:p>
            <a:r>
              <a:rPr lang="en-US" dirty="0"/>
              <a:t>The Database Layer</a:t>
            </a:r>
          </a:p>
        </p:txBody>
      </p:sp>
      <p:sp>
        <p:nvSpPr>
          <p:cNvPr id="3" name="Content Placeholder 2">
            <a:extLst>
              <a:ext uri="{FF2B5EF4-FFF2-40B4-BE49-F238E27FC236}">
                <a16:creationId xmlns:a16="http://schemas.microsoft.com/office/drawing/2014/main" id="{60F61F33-C1F9-4C59-AF9C-638190886841}"/>
              </a:ext>
            </a:extLst>
          </p:cNvPr>
          <p:cNvSpPr>
            <a:spLocks noGrp="1"/>
          </p:cNvSpPr>
          <p:nvPr>
            <p:ph idx="1"/>
          </p:nvPr>
        </p:nvSpPr>
        <p:spPr/>
        <p:txBody>
          <a:bodyPr/>
          <a:lstStyle/>
          <a:p>
            <a:r>
              <a:rPr lang="en-US" dirty="0"/>
              <a:t>Smart View is used primarily to retrieve data</a:t>
            </a:r>
          </a:p>
          <a:p>
            <a:r>
              <a:rPr lang="en-US" dirty="0"/>
              <a:t>It is helpful to understand the database structure to understand how data is retrieved</a:t>
            </a:r>
          </a:p>
          <a:p>
            <a:r>
              <a:rPr lang="en-US" dirty="0"/>
              <a:t>The UGA Budget Management System is based on a multidimensional database</a:t>
            </a:r>
          </a:p>
        </p:txBody>
      </p:sp>
    </p:spTree>
    <p:extLst>
      <p:ext uri="{BB962C8B-B14F-4D97-AF65-F5344CB8AC3E}">
        <p14:creationId xmlns:p14="http://schemas.microsoft.com/office/powerpoint/2010/main" val="363896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B958-28ED-4C2B-9384-C29AAA6655CF}"/>
              </a:ext>
            </a:extLst>
          </p:cNvPr>
          <p:cNvSpPr>
            <a:spLocks noGrp="1"/>
          </p:cNvSpPr>
          <p:nvPr>
            <p:ph type="title"/>
          </p:nvPr>
        </p:nvSpPr>
        <p:spPr/>
        <p:txBody>
          <a:bodyPr/>
          <a:lstStyle/>
          <a:p>
            <a:r>
              <a:rPr lang="en-US" dirty="0"/>
              <a:t>Relational Database</a:t>
            </a:r>
          </a:p>
        </p:txBody>
      </p:sp>
      <p:sp>
        <p:nvSpPr>
          <p:cNvPr id="6" name="Content Placeholder 5">
            <a:extLst>
              <a:ext uri="{FF2B5EF4-FFF2-40B4-BE49-F238E27FC236}">
                <a16:creationId xmlns:a16="http://schemas.microsoft.com/office/drawing/2014/main" id="{F6B82F2C-A945-4DDD-9C34-81F84DEAC365}"/>
              </a:ext>
            </a:extLst>
          </p:cNvPr>
          <p:cNvSpPr>
            <a:spLocks noGrp="1"/>
          </p:cNvSpPr>
          <p:nvPr>
            <p:ph sz="half" idx="2"/>
          </p:nvPr>
        </p:nvSpPr>
        <p:spPr>
          <a:xfrm>
            <a:off x="839789" y="1185224"/>
            <a:ext cx="5157787" cy="5215576"/>
          </a:xfrm>
        </p:spPr>
        <p:txBody>
          <a:bodyPr>
            <a:normAutofit/>
          </a:bodyPr>
          <a:lstStyle/>
          <a:p>
            <a:r>
              <a:rPr lang="en-US" dirty="0"/>
              <a:t>A relational database is a collection with data stored in rows and columns</a:t>
            </a:r>
          </a:p>
          <a:p>
            <a:r>
              <a:rPr lang="en-US" dirty="0"/>
              <a:t>When new data is added a new row is added at the bottom</a:t>
            </a:r>
          </a:p>
          <a:p>
            <a:r>
              <a:rPr lang="en-US" dirty="0"/>
              <a:t>Each time you search for data, the system scans the table starting at the top</a:t>
            </a:r>
          </a:p>
        </p:txBody>
      </p:sp>
      <p:graphicFrame>
        <p:nvGraphicFramePr>
          <p:cNvPr id="4" name="Content Placeholder 3">
            <a:extLst>
              <a:ext uri="{FF2B5EF4-FFF2-40B4-BE49-F238E27FC236}">
                <a16:creationId xmlns:a16="http://schemas.microsoft.com/office/drawing/2014/main" id="{E2C71525-34D2-4836-9E00-11BEAA20F806}"/>
              </a:ext>
            </a:extLst>
          </p:cNvPr>
          <p:cNvGraphicFramePr>
            <a:graphicFrameLocks noGrp="1"/>
          </p:cNvGraphicFramePr>
          <p:nvPr>
            <p:ph idx="4294967295"/>
            <p:extLst>
              <p:ext uri="{D42A27DB-BD31-4B8C-83A1-F6EECF244321}">
                <p14:modId xmlns:p14="http://schemas.microsoft.com/office/powerpoint/2010/main" val="176184934"/>
              </p:ext>
            </p:extLst>
          </p:nvPr>
        </p:nvGraphicFramePr>
        <p:xfrm>
          <a:off x="6382546" y="2057627"/>
          <a:ext cx="4762500" cy="3185160"/>
        </p:xfrm>
        <a:graphic>
          <a:graphicData uri="http://schemas.openxmlformats.org/drawingml/2006/table">
            <a:tbl>
              <a:tblPr firstRow="1" firstCol="1" bandRow="1">
                <a:tableStyleId>{5C22544A-7EE6-4342-B048-85BDC9FD1C3A}</a:tableStyleId>
              </a:tblPr>
              <a:tblGrid>
                <a:gridCol w="1714500">
                  <a:extLst>
                    <a:ext uri="{9D8B030D-6E8A-4147-A177-3AD203B41FA5}">
                      <a16:colId xmlns:a16="http://schemas.microsoft.com/office/drawing/2014/main" val="2942350020"/>
                    </a:ext>
                  </a:extLst>
                </a:gridCol>
                <a:gridCol w="1079500">
                  <a:extLst>
                    <a:ext uri="{9D8B030D-6E8A-4147-A177-3AD203B41FA5}">
                      <a16:colId xmlns:a16="http://schemas.microsoft.com/office/drawing/2014/main" val="1855084744"/>
                    </a:ext>
                  </a:extLst>
                </a:gridCol>
                <a:gridCol w="609600">
                  <a:extLst>
                    <a:ext uri="{9D8B030D-6E8A-4147-A177-3AD203B41FA5}">
                      <a16:colId xmlns:a16="http://schemas.microsoft.com/office/drawing/2014/main" val="2883394899"/>
                    </a:ext>
                  </a:extLst>
                </a:gridCol>
                <a:gridCol w="1358900">
                  <a:extLst>
                    <a:ext uri="{9D8B030D-6E8A-4147-A177-3AD203B41FA5}">
                      <a16:colId xmlns:a16="http://schemas.microsoft.com/office/drawing/2014/main" val="2103157224"/>
                    </a:ext>
                  </a:extLst>
                </a:gridCol>
              </a:tblGrid>
              <a:tr h="152400">
                <a:tc>
                  <a:txBody>
                    <a:bodyPr/>
                    <a:lstStyle/>
                    <a:p>
                      <a:pPr marL="0" marR="0">
                        <a:spcBef>
                          <a:spcPts val="0"/>
                        </a:spcBef>
                        <a:spcAft>
                          <a:spcPts val="0"/>
                        </a:spcAft>
                      </a:pPr>
                      <a:r>
                        <a:rPr lang="en-US" sz="1100">
                          <a:effectLst/>
                        </a:rPr>
                        <a:t>Expense Account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Department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Month</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Amount</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144101868"/>
                  </a:ext>
                </a:extLst>
              </a:tr>
              <a:tr h="152400">
                <a:tc>
                  <a:txBody>
                    <a:bodyPr/>
                    <a:lstStyle/>
                    <a:p>
                      <a:pPr marL="0" marR="0">
                        <a:spcBef>
                          <a:spcPts val="0"/>
                        </a:spcBef>
                        <a:spcAft>
                          <a:spcPts val="0"/>
                        </a:spcAft>
                      </a:pPr>
                      <a:r>
                        <a:rPr lang="en-US" sz="1100">
                          <a:effectLst/>
                        </a:rPr>
                        <a:t>Travel Expenses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69155.85</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547685240"/>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Marketing</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10914.1</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30819265"/>
                  </a:ext>
                </a:extLst>
              </a:tr>
              <a:tr h="152400">
                <a:tc>
                  <a:txBody>
                    <a:bodyPr/>
                    <a:lstStyle/>
                    <a:p>
                      <a:pPr marL="0" marR="0">
                        <a:spcBef>
                          <a:spcPts val="0"/>
                        </a:spcBef>
                        <a:spcAft>
                          <a:spcPts val="0"/>
                        </a:spcAft>
                      </a:pPr>
                      <a:r>
                        <a:rPr lang="en-US" sz="1100">
                          <a:effectLst/>
                        </a:rPr>
                        <a:t>Travel Expenses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Marketing</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37299.84</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51392808"/>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96178.34</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888734234"/>
                  </a:ext>
                </a:extLst>
              </a:tr>
              <a:tr h="152400">
                <a:tc>
                  <a:txBody>
                    <a:bodyPr/>
                    <a:lstStyle/>
                    <a:p>
                      <a:pPr marL="0" marR="0">
                        <a:spcBef>
                          <a:spcPts val="0"/>
                        </a:spcBef>
                        <a:spcAft>
                          <a:spcPts val="0"/>
                        </a:spcAft>
                      </a:pPr>
                      <a:r>
                        <a:rPr lang="en-US" sz="1100">
                          <a:effectLst/>
                        </a:rPr>
                        <a:t>Office Supplies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Marketing</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24512.74</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635865933"/>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Finance</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2787.84</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443722196"/>
                  </a:ext>
                </a:extLst>
              </a:tr>
              <a:tr h="152400">
                <a:tc>
                  <a:txBody>
                    <a:bodyPr/>
                    <a:lstStyle/>
                    <a:p>
                      <a:pPr marL="0" marR="0">
                        <a:spcBef>
                          <a:spcPts val="0"/>
                        </a:spcBef>
                        <a:spcAft>
                          <a:spcPts val="0"/>
                        </a:spcAft>
                      </a:pPr>
                      <a:r>
                        <a:rPr lang="en-US" sz="1100">
                          <a:effectLst/>
                        </a:rPr>
                        <a:t>Office Supplies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Finance</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48203.75</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703756966"/>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Operations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200000.71</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630753966"/>
                  </a:ext>
                </a:extLst>
              </a:tr>
              <a:tr h="152400">
                <a:tc>
                  <a:txBody>
                    <a:bodyPr/>
                    <a:lstStyle/>
                    <a:p>
                      <a:pPr marL="0" marR="0">
                        <a:spcBef>
                          <a:spcPts val="0"/>
                        </a:spcBef>
                        <a:spcAft>
                          <a:spcPts val="0"/>
                        </a:spcAft>
                      </a:pPr>
                      <a:r>
                        <a:rPr lang="en-US" sz="1100">
                          <a:effectLst/>
                        </a:rPr>
                        <a:t>Office Supplies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27965.21</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527265996"/>
                  </a:ext>
                </a:extLst>
              </a:tr>
              <a:tr h="152400">
                <a:tc>
                  <a:txBody>
                    <a:bodyPr/>
                    <a:lstStyle/>
                    <a:p>
                      <a:pPr marL="0" marR="0">
                        <a:spcBef>
                          <a:spcPts val="0"/>
                        </a:spcBef>
                        <a:spcAft>
                          <a:spcPts val="0"/>
                        </a:spcAft>
                      </a:pPr>
                      <a:r>
                        <a:rPr lang="en-US" sz="1100">
                          <a:effectLst/>
                        </a:rPr>
                        <a:t>Travel Expenses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73810.82</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916573505"/>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Marketing</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58345.88</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338345911"/>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Finance</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61193.23</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937407230"/>
                  </a:ext>
                </a:extLst>
              </a:tr>
              <a:tr h="152400">
                <a:tc>
                  <a:txBody>
                    <a:bodyPr/>
                    <a:lstStyle/>
                    <a:p>
                      <a:pPr marL="0" marR="0">
                        <a:spcBef>
                          <a:spcPts val="0"/>
                        </a:spcBef>
                        <a:spcAft>
                          <a:spcPts val="0"/>
                        </a:spcAft>
                      </a:pPr>
                      <a:r>
                        <a:rPr lang="en-US" sz="1100">
                          <a:effectLst/>
                        </a:rPr>
                        <a:t>Office Supplies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Finance</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64093.03</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431274683"/>
                  </a:ext>
                </a:extLst>
              </a:tr>
              <a:tr h="152400">
                <a:tc>
                  <a:txBody>
                    <a:bodyPr/>
                    <a:lstStyle/>
                    <a:p>
                      <a:pPr marL="0" marR="0">
                        <a:spcBef>
                          <a:spcPts val="0"/>
                        </a:spcBef>
                        <a:spcAft>
                          <a:spcPts val="0"/>
                        </a:spcAft>
                      </a:pPr>
                      <a:r>
                        <a:rPr lang="en-US" sz="1100">
                          <a:effectLst/>
                        </a:rPr>
                        <a:t>Office Supplies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97501.17</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288830956"/>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40906.58</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342982774"/>
                  </a:ext>
                </a:extLst>
              </a:tr>
              <a:tr h="152400">
                <a:tc>
                  <a:txBody>
                    <a:bodyPr/>
                    <a:lstStyle/>
                    <a:p>
                      <a:pPr marL="0" marR="0">
                        <a:spcBef>
                          <a:spcPts val="0"/>
                        </a:spcBef>
                        <a:spcAft>
                          <a:spcPts val="0"/>
                        </a:spcAft>
                      </a:pPr>
                      <a:r>
                        <a:rPr lang="en-US" sz="1100">
                          <a:effectLst/>
                        </a:rPr>
                        <a:t>Travel Expenses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Marketing</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87459.36</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1937401640"/>
                  </a:ext>
                </a:extLst>
              </a:tr>
              <a:tr h="152400">
                <a:tc>
                  <a:txBody>
                    <a:bodyPr/>
                    <a:lstStyle/>
                    <a:p>
                      <a:pPr marL="0" marR="0">
                        <a:spcBef>
                          <a:spcPts val="0"/>
                        </a:spcBef>
                        <a:spcAft>
                          <a:spcPts val="0"/>
                        </a:spcAft>
                      </a:pPr>
                      <a:r>
                        <a:rPr lang="en-US" sz="1100">
                          <a:effectLst/>
                        </a:rPr>
                        <a:t>Salaries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Operations</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Feb</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a:effectLst/>
                        </a:rPr>
                        <a:t>200000.71</a:t>
                      </a:r>
                      <a:endParaRPr lang="en-US" sz="100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3619933341"/>
                  </a:ext>
                </a:extLst>
              </a:tr>
              <a:tr h="152400">
                <a:tc>
                  <a:txBody>
                    <a:bodyPr/>
                    <a:lstStyle/>
                    <a:p>
                      <a:pPr marL="0" marR="0">
                        <a:spcBef>
                          <a:spcPts val="0"/>
                        </a:spcBef>
                        <a:spcAft>
                          <a:spcPts val="0"/>
                        </a:spcAft>
                      </a:pPr>
                      <a:r>
                        <a:rPr lang="en-US" sz="1100">
                          <a:effectLst/>
                        </a:rPr>
                        <a:t>Computer Hardware</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spcBef>
                          <a:spcPts val="0"/>
                        </a:spcBef>
                        <a:spcAft>
                          <a:spcPts val="0"/>
                        </a:spcAft>
                      </a:pPr>
                      <a:r>
                        <a:rPr lang="en-US" sz="1100">
                          <a:effectLst/>
                        </a:rPr>
                        <a:t>IT</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ctr">
                        <a:spcBef>
                          <a:spcPts val="0"/>
                        </a:spcBef>
                        <a:spcAft>
                          <a:spcPts val="0"/>
                        </a:spcAft>
                      </a:pPr>
                      <a:r>
                        <a:rPr lang="en-US" sz="1100">
                          <a:effectLst/>
                        </a:rPr>
                        <a:t>Jan</a:t>
                      </a:r>
                      <a:endParaRPr lang="en-US" sz="1000">
                        <a:effectLst/>
                        <a:latin typeface="Arial" panose="020B0604020202020204" pitchFamily="34" charset="0"/>
                        <a:ea typeface="Times New Roman" panose="02020603050405020304" pitchFamily="18" charset="0"/>
                      </a:endParaRPr>
                    </a:p>
                  </a:txBody>
                  <a:tcPr marL="68580" marR="68580" marT="0" marB="0" anchor="b"/>
                </a:tc>
                <a:tc>
                  <a:txBody>
                    <a:bodyPr/>
                    <a:lstStyle/>
                    <a:p>
                      <a:pPr marL="0" marR="0" algn="r">
                        <a:spcBef>
                          <a:spcPts val="0"/>
                        </a:spcBef>
                        <a:spcAft>
                          <a:spcPts val="0"/>
                        </a:spcAft>
                      </a:pPr>
                      <a:r>
                        <a:rPr lang="en-US" sz="1100" dirty="0">
                          <a:effectLst/>
                        </a:rPr>
                        <a:t>77161.24</a:t>
                      </a:r>
                      <a:endParaRPr lang="en-US" sz="1000" dirty="0">
                        <a:effectLst/>
                        <a:latin typeface="Arial" panose="020B0604020202020204" pitchFamily="34" charset="0"/>
                        <a:ea typeface="Times New Roman" panose="02020603050405020304" pitchFamily="18" charset="0"/>
                      </a:endParaRPr>
                    </a:p>
                  </a:txBody>
                  <a:tcPr marL="68580" marR="68580" marT="0" marB="0" anchor="b"/>
                </a:tc>
                <a:extLst>
                  <a:ext uri="{0D108BD9-81ED-4DB2-BD59-A6C34878D82A}">
                    <a16:rowId xmlns:a16="http://schemas.microsoft.com/office/drawing/2014/main" val="2630503841"/>
                  </a:ext>
                </a:extLst>
              </a:tr>
            </a:tbl>
          </a:graphicData>
        </a:graphic>
      </p:graphicFrame>
    </p:spTree>
    <p:extLst>
      <p:ext uri="{BB962C8B-B14F-4D97-AF65-F5344CB8AC3E}">
        <p14:creationId xmlns:p14="http://schemas.microsoft.com/office/powerpoint/2010/main" val="410138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2CD381-D800-4ECE-BFC9-EBC1B5A094CF}"/>
              </a:ext>
            </a:extLst>
          </p:cNvPr>
          <p:cNvSpPr>
            <a:spLocks noGrp="1"/>
          </p:cNvSpPr>
          <p:nvPr>
            <p:ph type="title"/>
          </p:nvPr>
        </p:nvSpPr>
        <p:spPr/>
        <p:txBody>
          <a:bodyPr/>
          <a:lstStyle/>
          <a:p>
            <a:r>
              <a:rPr lang="en-US" dirty="0"/>
              <a:t>Multidimensional Database</a:t>
            </a:r>
          </a:p>
        </p:txBody>
      </p:sp>
      <p:sp>
        <p:nvSpPr>
          <p:cNvPr id="8" name="Content Placeholder 7">
            <a:extLst>
              <a:ext uri="{FF2B5EF4-FFF2-40B4-BE49-F238E27FC236}">
                <a16:creationId xmlns:a16="http://schemas.microsoft.com/office/drawing/2014/main" id="{114C9906-1341-4DA1-B5D4-114260874FB7}"/>
              </a:ext>
            </a:extLst>
          </p:cNvPr>
          <p:cNvSpPr>
            <a:spLocks noGrp="1"/>
          </p:cNvSpPr>
          <p:nvPr>
            <p:ph idx="1"/>
          </p:nvPr>
        </p:nvSpPr>
        <p:spPr>
          <a:xfrm>
            <a:off x="6342891" y="1136225"/>
            <a:ext cx="5184995" cy="5068643"/>
          </a:xfrm>
        </p:spPr>
        <p:txBody>
          <a:bodyPr>
            <a:normAutofit lnSpcReduction="10000"/>
          </a:bodyPr>
          <a:lstStyle/>
          <a:p>
            <a:r>
              <a:rPr lang="en-US" dirty="0"/>
              <a:t>Data is pulled from the relational database in the UGA Financial Management System	</a:t>
            </a:r>
          </a:p>
          <a:p>
            <a:r>
              <a:rPr lang="en-US" dirty="0"/>
              <a:t>Data is stored in the UGA Budget Management System in a multidimensional database</a:t>
            </a:r>
          </a:p>
          <a:p>
            <a:r>
              <a:rPr lang="en-US" dirty="0"/>
              <a:t>Intersections of data dimensions define data storage locations</a:t>
            </a:r>
          </a:p>
        </p:txBody>
      </p:sp>
      <p:grpSp>
        <p:nvGrpSpPr>
          <p:cNvPr id="26" name="Group 25">
            <a:extLst>
              <a:ext uri="{FF2B5EF4-FFF2-40B4-BE49-F238E27FC236}">
                <a16:creationId xmlns:a16="http://schemas.microsoft.com/office/drawing/2014/main" id="{D25CB59A-42BF-4DEA-904E-0DFC237BCD80}"/>
              </a:ext>
            </a:extLst>
          </p:cNvPr>
          <p:cNvGrpSpPr/>
          <p:nvPr/>
        </p:nvGrpSpPr>
        <p:grpSpPr>
          <a:xfrm>
            <a:off x="868762" y="2234030"/>
            <a:ext cx="5800683" cy="4030232"/>
            <a:chOff x="475251" y="868079"/>
            <a:chExt cx="5944987" cy="5033072"/>
          </a:xfrm>
        </p:grpSpPr>
        <p:graphicFrame>
          <p:nvGraphicFramePr>
            <p:cNvPr id="9" name="Object 8">
              <a:extLst>
                <a:ext uri="{FF2B5EF4-FFF2-40B4-BE49-F238E27FC236}">
                  <a16:creationId xmlns:a16="http://schemas.microsoft.com/office/drawing/2014/main" id="{33DDBC21-1EA6-40F3-AB96-68BF5B17A4DC}"/>
                </a:ext>
              </a:extLst>
            </p:cNvPr>
            <p:cNvGraphicFramePr>
              <a:graphicFrameLocks noChangeAspect="1"/>
            </p:cNvGraphicFramePr>
            <p:nvPr>
              <p:extLst>
                <p:ext uri="{D42A27DB-BD31-4B8C-83A1-F6EECF244321}">
                  <p14:modId xmlns:p14="http://schemas.microsoft.com/office/powerpoint/2010/main" val="1744672697"/>
                </p:ext>
              </p:extLst>
            </p:nvPr>
          </p:nvGraphicFramePr>
          <p:xfrm>
            <a:off x="1152139" y="1369050"/>
            <a:ext cx="4619625" cy="4048126"/>
          </p:xfrm>
          <a:graphic>
            <a:graphicData uri="http://schemas.openxmlformats.org/presentationml/2006/ole">
              <mc:AlternateContent xmlns:mc="http://schemas.openxmlformats.org/markup-compatibility/2006">
                <mc:Choice xmlns:v="urn:schemas-microsoft-com:vml" Requires="v">
                  <p:oleObj spid="_x0000_s1026" name="Visio" r:id="rId3" imgW="4622800" imgH="4054415" progId="Visio.Drawing.11">
                    <p:embed/>
                  </p:oleObj>
                </mc:Choice>
                <mc:Fallback>
                  <p:oleObj name="Visio" r:id="rId3" imgW="4622800" imgH="4054415" progId="Visio.Drawing.11">
                    <p:embed/>
                    <p:pic>
                      <p:nvPicPr>
                        <p:cNvPr id="9" name="Object 8">
                          <a:extLst>
                            <a:ext uri="{FF2B5EF4-FFF2-40B4-BE49-F238E27FC236}">
                              <a16:creationId xmlns:a16="http://schemas.microsoft.com/office/drawing/2014/main" id="{33DDBC21-1EA6-40F3-AB96-68BF5B17A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139" y="1369050"/>
                          <a:ext cx="4619625" cy="4048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675">
              <a:extLst>
                <a:ext uri="{FF2B5EF4-FFF2-40B4-BE49-F238E27FC236}">
                  <a16:creationId xmlns:a16="http://schemas.microsoft.com/office/drawing/2014/main" id="{5A574EE7-79C4-46B9-9DB0-6F78B40A2BBB}"/>
                </a:ext>
              </a:extLst>
            </p:cNvPr>
            <p:cNvSpPr txBox="1">
              <a:spLocks noChangeArrowheads="1"/>
            </p:cNvSpPr>
            <p:nvPr/>
          </p:nvSpPr>
          <p:spPr bwMode="auto">
            <a:xfrm rot="19643627">
              <a:off x="1294514" y="868079"/>
              <a:ext cx="1451111" cy="103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Month</a:t>
              </a:r>
              <a:b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Dimension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1" name="Text Box 671">
              <a:extLst>
                <a:ext uri="{FF2B5EF4-FFF2-40B4-BE49-F238E27FC236}">
                  <a16:creationId xmlns:a16="http://schemas.microsoft.com/office/drawing/2014/main" id="{02249B3C-16B2-4ECF-A8DD-4F6EC22C5675}"/>
                </a:ext>
              </a:extLst>
            </p:cNvPr>
            <p:cNvSpPr txBox="1">
              <a:spLocks noChangeArrowheads="1"/>
            </p:cNvSpPr>
            <p:nvPr/>
          </p:nvSpPr>
          <p:spPr bwMode="auto">
            <a:xfrm rot="16200000">
              <a:off x="-503353" y="2666076"/>
              <a:ext cx="2652128" cy="69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Expense</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Account</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Dimension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2" name="Text Box 674">
              <a:extLst>
                <a:ext uri="{FF2B5EF4-FFF2-40B4-BE49-F238E27FC236}">
                  <a16:creationId xmlns:a16="http://schemas.microsoft.com/office/drawing/2014/main" id="{E4B01D8D-C6EC-43DD-83C8-E54321D57865}"/>
                </a:ext>
              </a:extLst>
            </p:cNvPr>
            <p:cNvSpPr txBox="1">
              <a:spLocks noChangeArrowheads="1"/>
            </p:cNvSpPr>
            <p:nvPr/>
          </p:nvSpPr>
          <p:spPr bwMode="auto">
            <a:xfrm>
              <a:off x="2737985" y="5398851"/>
              <a:ext cx="2274886" cy="5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Department Dimension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3" name="Text Box 676">
              <a:extLst>
                <a:ext uri="{FF2B5EF4-FFF2-40B4-BE49-F238E27FC236}">
                  <a16:creationId xmlns:a16="http://schemas.microsoft.com/office/drawing/2014/main" id="{088657DF-6FBB-45F4-AE48-03DB36BEFE47}"/>
                </a:ext>
              </a:extLst>
            </p:cNvPr>
            <p:cNvSpPr txBox="1">
              <a:spLocks noChangeArrowheads="1"/>
            </p:cNvSpPr>
            <p:nvPr/>
          </p:nvSpPr>
          <p:spPr bwMode="auto">
            <a:xfrm>
              <a:off x="5239138" y="4420420"/>
              <a:ext cx="1181100" cy="6477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4" name="Straight Arrow Connector 13">
              <a:extLst>
                <a:ext uri="{FF2B5EF4-FFF2-40B4-BE49-F238E27FC236}">
                  <a16:creationId xmlns:a16="http://schemas.microsoft.com/office/drawing/2014/main" id="{F175DEE4-0CA0-4C0B-B65C-DB74F810F229}"/>
                </a:ext>
              </a:extLst>
            </p:cNvPr>
            <p:cNvCxnSpPr>
              <a:cxnSpLocks/>
            </p:cNvCxnSpPr>
            <p:nvPr/>
          </p:nvCxnSpPr>
          <p:spPr>
            <a:xfrm flipH="1" flipV="1">
              <a:off x="4897425" y="4027329"/>
              <a:ext cx="466090" cy="544195"/>
            </a:xfrm>
            <a:prstGeom prst="straightConnector1">
              <a:avLst/>
            </a:prstGeom>
            <a:noFill/>
            <a:ln w="28575" cap="flat" cmpd="sng" algn="ctr">
              <a:solidFill>
                <a:sysClr val="windowText" lastClr="000000"/>
              </a:solidFill>
              <a:prstDash val="solid"/>
              <a:miter lim="800000"/>
              <a:tailEnd type="arrow"/>
            </a:ln>
            <a:effectLst/>
          </p:spPr>
        </p:cxnSp>
        <p:sp>
          <p:nvSpPr>
            <p:cNvPr id="15" name="Text Box 9">
              <a:extLst>
                <a:ext uri="{FF2B5EF4-FFF2-40B4-BE49-F238E27FC236}">
                  <a16:creationId xmlns:a16="http://schemas.microsoft.com/office/drawing/2014/main" id="{AF87467E-6ED4-4F7B-8B6D-B692C5F630FD}"/>
                </a:ext>
              </a:extLst>
            </p:cNvPr>
            <p:cNvSpPr txBox="1">
              <a:spLocks noChangeArrowheads="1"/>
            </p:cNvSpPr>
            <p:nvPr/>
          </p:nvSpPr>
          <p:spPr bwMode="auto">
            <a:xfrm>
              <a:off x="748099" y="4339602"/>
              <a:ext cx="1903413" cy="954087"/>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Dimension</a:t>
              </a:r>
              <a:b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Members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16" name="Straight Arrow Connector 15">
              <a:extLst>
                <a:ext uri="{FF2B5EF4-FFF2-40B4-BE49-F238E27FC236}">
                  <a16:creationId xmlns:a16="http://schemas.microsoft.com/office/drawing/2014/main" id="{9418D70F-5652-4C37-87AF-5A5B99FC4B78}"/>
                </a:ext>
              </a:extLst>
            </p:cNvPr>
            <p:cNvCxnSpPr>
              <a:cxnSpLocks/>
            </p:cNvCxnSpPr>
            <p:nvPr/>
          </p:nvCxnSpPr>
          <p:spPr>
            <a:xfrm flipV="1">
              <a:off x="2340021" y="4898290"/>
              <a:ext cx="397963" cy="118101"/>
            </a:xfrm>
            <a:prstGeom prst="straightConnector1">
              <a:avLst/>
            </a:prstGeom>
            <a:noFill/>
            <a:ln w="28575" cap="flat" cmpd="sng" algn="ctr">
              <a:solidFill>
                <a:sysClr val="windowText" lastClr="000000"/>
              </a:solidFill>
              <a:prstDash val="solid"/>
              <a:miter lim="800000"/>
              <a:tailEnd type="arrow"/>
            </a:ln>
            <a:effectLst/>
          </p:spPr>
        </p:cxnSp>
        <p:cxnSp>
          <p:nvCxnSpPr>
            <p:cNvPr id="17" name="Straight Arrow Connector 16">
              <a:extLst>
                <a:ext uri="{FF2B5EF4-FFF2-40B4-BE49-F238E27FC236}">
                  <a16:creationId xmlns:a16="http://schemas.microsoft.com/office/drawing/2014/main" id="{347E4086-26E8-4E95-9ECF-A7C42B5FE183}"/>
                </a:ext>
              </a:extLst>
            </p:cNvPr>
            <p:cNvCxnSpPr>
              <a:cxnSpLocks/>
            </p:cNvCxnSpPr>
            <p:nvPr/>
          </p:nvCxnSpPr>
          <p:spPr>
            <a:xfrm flipV="1">
              <a:off x="1623832" y="4140921"/>
              <a:ext cx="368254" cy="409652"/>
            </a:xfrm>
            <a:prstGeom prst="straightConnector1">
              <a:avLst/>
            </a:prstGeom>
            <a:noFill/>
            <a:ln w="28575" cap="flat" cmpd="sng" algn="ctr">
              <a:solidFill>
                <a:sysClr val="windowText" lastClr="000000"/>
              </a:solidFill>
              <a:prstDash val="solid"/>
              <a:miter lim="800000"/>
              <a:tailEnd type="arrow"/>
            </a:ln>
            <a:effectLst/>
          </p:spPr>
        </p:cxnSp>
      </p:grpSp>
      <p:sp>
        <p:nvSpPr>
          <p:cNvPr id="18" name="Rectangle 10">
            <a:extLst>
              <a:ext uri="{FF2B5EF4-FFF2-40B4-BE49-F238E27FC236}">
                <a16:creationId xmlns:a16="http://schemas.microsoft.com/office/drawing/2014/main" id="{0D41E771-3185-4745-806C-F1A3D9358221}"/>
              </a:ext>
            </a:extLst>
          </p:cNvPr>
          <p:cNvSpPr>
            <a:spLocks noChangeArrowheads="1"/>
          </p:cNvSpPr>
          <p:nvPr/>
        </p:nvSpPr>
        <p:spPr bwMode="auto">
          <a:xfrm>
            <a:off x="399000" y="221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2">
            <a:extLst>
              <a:ext uri="{FF2B5EF4-FFF2-40B4-BE49-F238E27FC236}">
                <a16:creationId xmlns:a16="http://schemas.microsoft.com/office/drawing/2014/main" id="{2D4418F3-AF85-43C7-9D8F-181F0A8899FF}"/>
              </a:ext>
            </a:extLst>
          </p:cNvPr>
          <p:cNvSpPr>
            <a:spLocks noChangeArrowheads="1"/>
          </p:cNvSpPr>
          <p:nvPr/>
        </p:nvSpPr>
        <p:spPr bwMode="auto">
          <a:xfrm>
            <a:off x="399000" y="679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F813F0C4-13B4-4AAD-A823-350AC2A841AF}"/>
              </a:ext>
            </a:extLst>
          </p:cNvPr>
          <p:cNvSpPr>
            <a:spLocks noChangeArrowheads="1"/>
          </p:cNvSpPr>
          <p:nvPr/>
        </p:nvSpPr>
        <p:spPr bwMode="auto">
          <a:xfrm>
            <a:off x="856200" y="1136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EA994821-DEE4-4E84-B1D2-3C8222160C12}"/>
              </a:ext>
            </a:extLst>
          </p:cNvPr>
          <p:cNvSpPr>
            <a:spLocks noChangeArrowheads="1"/>
          </p:cNvSpPr>
          <p:nvPr/>
        </p:nvSpPr>
        <p:spPr bwMode="auto">
          <a:xfrm>
            <a:off x="399000" y="5184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Box 26">
            <a:extLst>
              <a:ext uri="{FF2B5EF4-FFF2-40B4-BE49-F238E27FC236}">
                <a16:creationId xmlns:a16="http://schemas.microsoft.com/office/drawing/2014/main" id="{01E9E991-10CB-4FCB-80A2-BCAA266C0F0B}"/>
              </a:ext>
            </a:extLst>
          </p:cNvPr>
          <p:cNvSpPr txBox="1"/>
          <p:nvPr/>
        </p:nvSpPr>
        <p:spPr>
          <a:xfrm flipH="1">
            <a:off x="851717" y="1290875"/>
            <a:ext cx="5184995" cy="1015663"/>
          </a:xfrm>
          <a:prstGeom prst="rect">
            <a:avLst/>
          </a:prstGeom>
          <a:noFill/>
        </p:spPr>
        <p:txBody>
          <a:bodyPr wrap="square" rtlCol="0">
            <a:spAutoFit/>
          </a:bodyPr>
          <a:lstStyle/>
          <a:p>
            <a:r>
              <a:rPr lang="en-US" sz="2000" dirty="0">
                <a:solidFill>
                  <a:srgbClr val="C00000"/>
                </a:solidFill>
                <a:latin typeface="Verdana" panose="020B0604030504040204" pitchFamily="34" charset="0"/>
                <a:ea typeface="Verdana" panose="020B0604030504040204" pitchFamily="34" charset="0"/>
              </a:rPr>
              <a:t>What are my travel expenses in a specific department in a specific month </a:t>
            </a:r>
          </a:p>
        </p:txBody>
      </p:sp>
    </p:spTree>
    <p:extLst>
      <p:ext uri="{BB962C8B-B14F-4D97-AF65-F5344CB8AC3E}">
        <p14:creationId xmlns:p14="http://schemas.microsoft.com/office/powerpoint/2010/main" val="10134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E8BF2-955B-44E1-B321-4BA4C85B954B}"/>
              </a:ext>
            </a:extLst>
          </p:cNvPr>
          <p:cNvSpPr>
            <a:spLocks noGrp="1"/>
          </p:cNvSpPr>
          <p:nvPr>
            <p:ph type="title"/>
          </p:nvPr>
        </p:nvSpPr>
        <p:spPr/>
        <p:txBody>
          <a:bodyPr/>
          <a:lstStyle/>
          <a:p>
            <a:r>
              <a:rPr lang="en-US" dirty="0"/>
              <a:t>Terminology and Concepts</a:t>
            </a:r>
          </a:p>
        </p:txBody>
      </p:sp>
      <p:sp>
        <p:nvSpPr>
          <p:cNvPr id="6" name="Text Placeholder 5">
            <a:extLst>
              <a:ext uri="{FF2B5EF4-FFF2-40B4-BE49-F238E27FC236}">
                <a16:creationId xmlns:a16="http://schemas.microsoft.com/office/drawing/2014/main" id="{5B6A8644-99F7-49A4-8526-EAA96A2E897C}"/>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101507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D1BB-CF9A-442D-B907-5A6D32259B84}"/>
              </a:ext>
            </a:extLst>
          </p:cNvPr>
          <p:cNvSpPr>
            <a:spLocks noGrp="1"/>
          </p:cNvSpPr>
          <p:nvPr>
            <p:ph type="title"/>
          </p:nvPr>
        </p:nvSpPr>
        <p:spPr/>
        <p:txBody>
          <a:bodyPr/>
          <a:lstStyle/>
          <a:p>
            <a:r>
              <a:rPr lang="en-US" dirty="0"/>
              <a:t>Dimensions</a:t>
            </a:r>
          </a:p>
        </p:txBody>
      </p:sp>
      <p:sp>
        <p:nvSpPr>
          <p:cNvPr id="3" name="Content Placeholder 2">
            <a:extLst>
              <a:ext uri="{FF2B5EF4-FFF2-40B4-BE49-F238E27FC236}">
                <a16:creationId xmlns:a16="http://schemas.microsoft.com/office/drawing/2014/main" id="{61F0907F-98EE-48CB-8DA5-A4D26296088F}"/>
              </a:ext>
            </a:extLst>
          </p:cNvPr>
          <p:cNvSpPr>
            <a:spLocks noGrp="1"/>
          </p:cNvSpPr>
          <p:nvPr>
            <p:ph idx="1"/>
          </p:nvPr>
        </p:nvSpPr>
        <p:spPr/>
        <p:txBody>
          <a:bodyPr>
            <a:normAutofit lnSpcReduction="10000"/>
          </a:bodyPr>
          <a:lstStyle/>
          <a:p>
            <a:r>
              <a:rPr lang="en-US" dirty="0"/>
              <a:t>Dimensions are analogous to PeopleSoft chart fields</a:t>
            </a:r>
          </a:p>
          <a:p>
            <a:r>
              <a:rPr lang="en-US" dirty="0"/>
              <a:t>Data is located where the dimensions intersect, the database can easily find and retrieve data</a:t>
            </a:r>
          </a:p>
          <a:p>
            <a:r>
              <a:rPr lang="en-US" dirty="0"/>
              <a:t>Examples of Dimensions are:</a:t>
            </a:r>
          </a:p>
          <a:p>
            <a:pPr lvl="1"/>
            <a:r>
              <a:rPr lang="en-US" dirty="0"/>
              <a:t>Department</a:t>
            </a:r>
          </a:p>
          <a:p>
            <a:pPr lvl="1"/>
            <a:r>
              <a:rPr lang="en-US" dirty="0"/>
              <a:t>Account</a:t>
            </a:r>
          </a:p>
          <a:p>
            <a:pPr lvl="1"/>
            <a:r>
              <a:rPr lang="en-US" dirty="0"/>
              <a:t>Year</a:t>
            </a:r>
          </a:p>
          <a:p>
            <a:pPr lvl="1"/>
            <a:r>
              <a:rPr lang="en-US" dirty="0"/>
              <a:t>Program</a:t>
            </a:r>
          </a:p>
          <a:p>
            <a:pPr lvl="1"/>
            <a:r>
              <a:rPr lang="en-US" dirty="0"/>
              <a:t>Fund</a:t>
            </a:r>
          </a:p>
          <a:p>
            <a:r>
              <a:rPr lang="en-US" dirty="0"/>
              <a:t>Dimensions can be thought of as the axis of a report or a question you must answer in Smart View</a:t>
            </a:r>
          </a:p>
        </p:txBody>
      </p:sp>
    </p:spTree>
    <p:extLst>
      <p:ext uri="{BB962C8B-B14F-4D97-AF65-F5344CB8AC3E}">
        <p14:creationId xmlns:p14="http://schemas.microsoft.com/office/powerpoint/2010/main" val="342928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D1BB-CF9A-442D-B907-5A6D32259B84}"/>
              </a:ext>
            </a:extLst>
          </p:cNvPr>
          <p:cNvSpPr>
            <a:spLocks noGrp="1"/>
          </p:cNvSpPr>
          <p:nvPr>
            <p:ph type="title"/>
          </p:nvPr>
        </p:nvSpPr>
        <p:spPr/>
        <p:txBody>
          <a:bodyPr/>
          <a:lstStyle/>
          <a:p>
            <a:r>
              <a:rPr lang="en-US" dirty="0"/>
              <a:t>Dimension Members</a:t>
            </a:r>
          </a:p>
        </p:txBody>
      </p:sp>
      <p:sp>
        <p:nvSpPr>
          <p:cNvPr id="3" name="Content Placeholder 2">
            <a:extLst>
              <a:ext uri="{FF2B5EF4-FFF2-40B4-BE49-F238E27FC236}">
                <a16:creationId xmlns:a16="http://schemas.microsoft.com/office/drawing/2014/main" id="{61F0907F-98EE-48CB-8DA5-A4D26296088F}"/>
              </a:ext>
            </a:extLst>
          </p:cNvPr>
          <p:cNvSpPr>
            <a:spLocks noGrp="1"/>
          </p:cNvSpPr>
          <p:nvPr>
            <p:ph idx="1"/>
          </p:nvPr>
        </p:nvSpPr>
        <p:spPr/>
        <p:txBody>
          <a:bodyPr>
            <a:normAutofit fontScale="92500"/>
          </a:bodyPr>
          <a:lstStyle/>
          <a:p>
            <a:r>
              <a:rPr lang="en-US" dirty="0"/>
              <a:t>Dimension Members are analogous to PeopleSoft Chart Field Members</a:t>
            </a:r>
          </a:p>
          <a:p>
            <a:r>
              <a:rPr lang="en-US" dirty="0"/>
              <a:t>They are the discrete items that make up a dimension.</a:t>
            </a:r>
          </a:p>
          <a:p>
            <a:r>
              <a:rPr lang="en-US" dirty="0"/>
              <a:t>Examples of Dimension Members:</a:t>
            </a:r>
          </a:p>
          <a:p>
            <a:pPr lvl="1"/>
            <a:r>
              <a:rPr lang="en-US" dirty="0"/>
              <a:t>20000000 – Terry College of Business</a:t>
            </a:r>
          </a:p>
          <a:p>
            <a:pPr lvl="1"/>
            <a:r>
              <a:rPr lang="en-US" dirty="0"/>
              <a:t>1952000- CSCI Computer Science</a:t>
            </a:r>
          </a:p>
          <a:p>
            <a:pPr lvl="1"/>
            <a:r>
              <a:rPr lang="en-US" dirty="0"/>
              <a:t>FY18</a:t>
            </a:r>
          </a:p>
          <a:p>
            <a:pPr lvl="1"/>
            <a:r>
              <a:rPr lang="en-US" dirty="0"/>
              <a:t>10000 – RI-State Appropriations</a:t>
            </a:r>
          </a:p>
          <a:p>
            <a:r>
              <a:rPr lang="en-US" dirty="0"/>
              <a:t>A Dimension member can only belong to a single dimension</a:t>
            </a:r>
          </a:p>
          <a:p>
            <a:r>
              <a:rPr lang="en-US" dirty="0"/>
              <a:t>Dimension members can exist at various levels of a hierarchy</a:t>
            </a:r>
          </a:p>
        </p:txBody>
      </p:sp>
    </p:spTree>
    <p:extLst>
      <p:ext uri="{BB962C8B-B14F-4D97-AF65-F5344CB8AC3E}">
        <p14:creationId xmlns:p14="http://schemas.microsoft.com/office/powerpoint/2010/main" val="1066149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16C9-6F0E-43B9-B1F6-4C946393AAF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DA662F3F-80E3-47E4-9666-922DE50D7F6B}"/>
              </a:ext>
            </a:extLst>
          </p:cNvPr>
          <p:cNvSpPr>
            <a:spLocks noGrp="1"/>
          </p:cNvSpPr>
          <p:nvPr>
            <p:ph idx="1"/>
          </p:nvPr>
        </p:nvSpPr>
        <p:spPr/>
        <p:txBody>
          <a:bodyPr>
            <a:normAutofit fontScale="85000" lnSpcReduction="20000"/>
          </a:bodyPr>
          <a:lstStyle/>
          <a:p>
            <a:r>
              <a:rPr lang="en-US" dirty="0"/>
              <a:t>Introducing SmartView</a:t>
            </a:r>
          </a:p>
          <a:p>
            <a:r>
              <a:rPr lang="en-US" dirty="0"/>
              <a:t>Installing and Setting Up SmartView</a:t>
            </a:r>
          </a:p>
          <a:p>
            <a:r>
              <a:rPr lang="en-US" dirty="0"/>
              <a:t>Understanding the Database</a:t>
            </a:r>
          </a:p>
          <a:p>
            <a:r>
              <a:rPr lang="en-US" dirty="0"/>
              <a:t>Terminology and Concepts</a:t>
            </a:r>
          </a:p>
          <a:p>
            <a:r>
              <a:rPr lang="en-US" dirty="0"/>
              <a:t>UGA Dimensional Models</a:t>
            </a:r>
          </a:p>
          <a:p>
            <a:r>
              <a:rPr lang="en-US" dirty="0"/>
              <a:t>Logging Into Smart View</a:t>
            </a:r>
          </a:p>
          <a:p>
            <a:r>
              <a:rPr lang="en-US" dirty="0"/>
              <a:t>Creating an Ad Hoc Report</a:t>
            </a:r>
          </a:p>
          <a:p>
            <a:r>
              <a:rPr lang="en-US" dirty="0"/>
              <a:t>Symmetric vs </a:t>
            </a:r>
            <a:r>
              <a:rPr lang="en-US" dirty="0" err="1"/>
              <a:t>Assymetric</a:t>
            </a:r>
            <a:r>
              <a:rPr lang="en-US" dirty="0"/>
              <a:t> Reporting</a:t>
            </a:r>
          </a:p>
          <a:p>
            <a:r>
              <a:rPr lang="en-US" dirty="0"/>
              <a:t>Hiding and Docking the POV</a:t>
            </a:r>
          </a:p>
          <a:p>
            <a:r>
              <a:rPr lang="en-US" dirty="0"/>
              <a:t>Customizing the Quick Access Toolbar</a:t>
            </a:r>
          </a:p>
          <a:p>
            <a:r>
              <a:rPr lang="en-US" dirty="0"/>
              <a:t>Using What You Have Learned</a:t>
            </a:r>
          </a:p>
          <a:p>
            <a:r>
              <a:rPr lang="en-US" dirty="0"/>
              <a:t>Wrap-Up</a:t>
            </a:r>
          </a:p>
          <a:p>
            <a:endParaRPr lang="en-US" dirty="0"/>
          </a:p>
          <a:p>
            <a:endParaRPr lang="en-US" dirty="0"/>
          </a:p>
        </p:txBody>
      </p:sp>
    </p:spTree>
    <p:extLst>
      <p:ext uri="{BB962C8B-B14F-4D97-AF65-F5344CB8AC3E}">
        <p14:creationId xmlns:p14="http://schemas.microsoft.com/office/powerpoint/2010/main" val="2257516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2D1BB-CF9A-442D-B907-5A6D32259B84}"/>
              </a:ext>
            </a:extLst>
          </p:cNvPr>
          <p:cNvSpPr>
            <a:spLocks noGrp="1"/>
          </p:cNvSpPr>
          <p:nvPr>
            <p:ph type="title"/>
          </p:nvPr>
        </p:nvSpPr>
        <p:spPr>
          <a:xfrm>
            <a:off x="1588114" y="205496"/>
            <a:ext cx="9765685" cy="1204204"/>
          </a:xfrm>
        </p:spPr>
        <p:txBody>
          <a:bodyPr>
            <a:normAutofit fontScale="90000"/>
          </a:bodyPr>
          <a:lstStyle/>
          <a:p>
            <a:r>
              <a:rPr lang="en-US" dirty="0"/>
              <a:t>How Smart View Uses Dimensions and Dimension Members</a:t>
            </a:r>
          </a:p>
        </p:txBody>
      </p:sp>
      <p:sp>
        <p:nvSpPr>
          <p:cNvPr id="3" name="Content Placeholder 2">
            <a:extLst>
              <a:ext uri="{FF2B5EF4-FFF2-40B4-BE49-F238E27FC236}">
                <a16:creationId xmlns:a16="http://schemas.microsoft.com/office/drawing/2014/main" id="{61F0907F-98EE-48CB-8DA5-A4D26296088F}"/>
              </a:ext>
            </a:extLst>
          </p:cNvPr>
          <p:cNvSpPr>
            <a:spLocks noGrp="1"/>
          </p:cNvSpPr>
          <p:nvPr>
            <p:ph idx="1"/>
          </p:nvPr>
        </p:nvSpPr>
        <p:spPr>
          <a:xfrm>
            <a:off x="838200" y="1647825"/>
            <a:ext cx="10515600" cy="4699966"/>
          </a:xfrm>
        </p:spPr>
        <p:txBody>
          <a:bodyPr>
            <a:normAutofit/>
          </a:bodyPr>
          <a:lstStyle/>
          <a:p>
            <a:r>
              <a:rPr lang="en-US" dirty="0"/>
              <a:t>Smart View is an Excel interface that allows you to arrange dimensions on various axes of reports</a:t>
            </a:r>
          </a:p>
          <a:p>
            <a:r>
              <a:rPr lang="en-US" dirty="0"/>
              <a:t>The axes of the report can be moved around to create the layout the user needs</a:t>
            </a:r>
          </a:p>
          <a:p>
            <a:r>
              <a:rPr lang="en-US" dirty="0"/>
              <a:t>Dimension members can be selected to determine exactly what data elements are reported</a:t>
            </a:r>
          </a:p>
          <a:p>
            <a:r>
              <a:rPr lang="en-US" dirty="0"/>
              <a:t>Dimension members can be easily changed to create an ad-hoc analysis that unfolds as the user learns more about the data</a:t>
            </a:r>
          </a:p>
        </p:txBody>
      </p:sp>
    </p:spTree>
    <p:extLst>
      <p:ext uri="{BB962C8B-B14F-4D97-AF65-F5344CB8AC3E}">
        <p14:creationId xmlns:p14="http://schemas.microsoft.com/office/powerpoint/2010/main" val="68705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0B6F-ABF9-43AE-961C-54CDF2615C2D}"/>
              </a:ext>
            </a:extLst>
          </p:cNvPr>
          <p:cNvSpPr>
            <a:spLocks noGrp="1"/>
          </p:cNvSpPr>
          <p:nvPr>
            <p:ph type="title"/>
          </p:nvPr>
        </p:nvSpPr>
        <p:spPr/>
        <p:txBody>
          <a:bodyPr/>
          <a:lstStyle/>
          <a:p>
            <a:r>
              <a:rPr lang="en-US" dirty="0"/>
              <a:t>Rows and Columns</a:t>
            </a:r>
          </a:p>
        </p:txBody>
      </p:sp>
      <p:pic>
        <p:nvPicPr>
          <p:cNvPr id="3074" name="Picture 12100">
            <a:extLst>
              <a:ext uri="{FF2B5EF4-FFF2-40B4-BE49-F238E27FC236}">
                <a16:creationId xmlns:a16="http://schemas.microsoft.com/office/drawing/2014/main" id="{BA5AE0AF-86B4-4D27-91BC-0CC08423E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936" y="1337407"/>
            <a:ext cx="10781821" cy="327434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22">
            <a:extLst>
              <a:ext uri="{FF2B5EF4-FFF2-40B4-BE49-F238E27FC236}">
                <a16:creationId xmlns:a16="http://schemas.microsoft.com/office/drawing/2014/main" id="{223EA19B-31B1-42AE-9BA2-EA5B5FC8D66A}"/>
              </a:ext>
            </a:extLst>
          </p:cNvPr>
          <p:cNvSpPr txBox="1">
            <a:spLocks/>
          </p:cNvSpPr>
          <p:nvPr/>
        </p:nvSpPr>
        <p:spPr bwMode="auto">
          <a:xfrm>
            <a:off x="8441635" y="351315"/>
            <a:ext cx="3115122" cy="59162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Year and Period are stacked on the columns</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6" name="Straight Arrow Connector 5">
            <a:extLst>
              <a:ext uri="{FF2B5EF4-FFF2-40B4-BE49-F238E27FC236}">
                <a16:creationId xmlns:a16="http://schemas.microsoft.com/office/drawing/2014/main" id="{EC52BB7C-9ED5-4449-90D2-4A637C4DECDF}"/>
              </a:ext>
            </a:extLst>
          </p:cNvPr>
          <p:cNvCxnSpPr>
            <a:cxnSpLocks/>
          </p:cNvCxnSpPr>
          <p:nvPr/>
        </p:nvCxnSpPr>
        <p:spPr>
          <a:xfrm flipH="1">
            <a:off x="8773995" y="927888"/>
            <a:ext cx="649346" cy="1119602"/>
          </a:xfrm>
          <a:prstGeom prst="straightConnector1">
            <a:avLst/>
          </a:prstGeom>
          <a:noFill/>
          <a:ln w="28575" cap="flat" cmpd="sng" algn="ctr">
            <a:solidFill>
              <a:sysClr val="windowText" lastClr="000000"/>
            </a:solidFill>
            <a:prstDash val="solid"/>
            <a:miter lim="800000"/>
            <a:tailEnd type="arrow"/>
          </a:ln>
          <a:effectLst/>
        </p:spPr>
      </p:cxnSp>
      <p:cxnSp>
        <p:nvCxnSpPr>
          <p:cNvPr id="7" name="Straight Arrow Connector 6">
            <a:extLst>
              <a:ext uri="{FF2B5EF4-FFF2-40B4-BE49-F238E27FC236}">
                <a16:creationId xmlns:a16="http://schemas.microsoft.com/office/drawing/2014/main" id="{06E183DB-D734-40AB-A27F-D9EF41E9B8B9}"/>
              </a:ext>
            </a:extLst>
          </p:cNvPr>
          <p:cNvCxnSpPr>
            <a:cxnSpLocks/>
          </p:cNvCxnSpPr>
          <p:nvPr/>
        </p:nvCxnSpPr>
        <p:spPr>
          <a:xfrm flipH="1">
            <a:off x="10603886" y="977668"/>
            <a:ext cx="749914" cy="1074228"/>
          </a:xfrm>
          <a:prstGeom prst="straightConnector1">
            <a:avLst/>
          </a:prstGeom>
          <a:noFill/>
          <a:ln w="28575" cap="flat" cmpd="sng" algn="ctr">
            <a:solidFill>
              <a:sysClr val="windowText" lastClr="000000"/>
            </a:solidFill>
            <a:prstDash val="solid"/>
            <a:miter lim="800000"/>
            <a:tailEnd type="arrow"/>
          </a:ln>
          <a:effectLst/>
        </p:spPr>
      </p:cxnSp>
      <p:cxnSp>
        <p:nvCxnSpPr>
          <p:cNvPr id="8" name="Straight Arrow Connector 7">
            <a:extLst>
              <a:ext uri="{FF2B5EF4-FFF2-40B4-BE49-F238E27FC236}">
                <a16:creationId xmlns:a16="http://schemas.microsoft.com/office/drawing/2014/main" id="{BEE3BAED-7B33-4231-AAD3-E59B187D6612}"/>
              </a:ext>
            </a:extLst>
          </p:cNvPr>
          <p:cNvCxnSpPr>
            <a:cxnSpLocks/>
          </p:cNvCxnSpPr>
          <p:nvPr/>
        </p:nvCxnSpPr>
        <p:spPr>
          <a:xfrm flipH="1" flipV="1">
            <a:off x="1457739" y="4441574"/>
            <a:ext cx="649357" cy="505076"/>
          </a:xfrm>
          <a:prstGeom prst="straightConnector1">
            <a:avLst/>
          </a:prstGeom>
          <a:noFill/>
          <a:ln w="28575" cap="flat" cmpd="sng" algn="ctr">
            <a:solidFill>
              <a:sysClr val="windowText" lastClr="000000"/>
            </a:solidFill>
            <a:prstDash val="solid"/>
            <a:miter lim="800000"/>
            <a:tailEnd type="arrow"/>
          </a:ln>
          <a:effectLst/>
        </p:spPr>
      </p:cxnSp>
      <p:cxnSp>
        <p:nvCxnSpPr>
          <p:cNvPr id="9" name="Straight Arrow Connector 8">
            <a:extLst>
              <a:ext uri="{FF2B5EF4-FFF2-40B4-BE49-F238E27FC236}">
                <a16:creationId xmlns:a16="http://schemas.microsoft.com/office/drawing/2014/main" id="{A61B6FCE-C4D5-4333-ABA0-363710F5407A}"/>
              </a:ext>
            </a:extLst>
          </p:cNvPr>
          <p:cNvCxnSpPr>
            <a:cxnSpLocks/>
          </p:cNvCxnSpPr>
          <p:nvPr/>
        </p:nvCxnSpPr>
        <p:spPr>
          <a:xfrm flipV="1">
            <a:off x="2808667" y="4441573"/>
            <a:ext cx="332695" cy="553568"/>
          </a:xfrm>
          <a:prstGeom prst="straightConnector1">
            <a:avLst/>
          </a:prstGeom>
          <a:noFill/>
          <a:ln w="28575" cap="flat" cmpd="sng" algn="ctr">
            <a:solidFill>
              <a:sysClr val="windowText" lastClr="000000"/>
            </a:solidFill>
            <a:prstDash val="solid"/>
            <a:miter lim="800000"/>
            <a:tailEnd type="arrow"/>
          </a:ln>
          <a:effectLst/>
        </p:spPr>
      </p:cxnSp>
      <p:sp>
        <p:nvSpPr>
          <p:cNvPr id="5" name="Text Box 721">
            <a:extLst>
              <a:ext uri="{FF2B5EF4-FFF2-40B4-BE49-F238E27FC236}">
                <a16:creationId xmlns:a16="http://schemas.microsoft.com/office/drawing/2014/main" id="{6775116C-21D7-40EC-953A-63957D5F57AA}"/>
              </a:ext>
            </a:extLst>
          </p:cNvPr>
          <p:cNvSpPr txBox="1">
            <a:spLocks/>
          </p:cNvSpPr>
          <p:nvPr/>
        </p:nvSpPr>
        <p:spPr bwMode="auto">
          <a:xfrm>
            <a:off x="954157" y="4946650"/>
            <a:ext cx="3167373" cy="657076"/>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Entity and Account are stacked on the rows</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 name="Rectangle 8">
            <a:extLst>
              <a:ext uri="{FF2B5EF4-FFF2-40B4-BE49-F238E27FC236}">
                <a16:creationId xmlns:a16="http://schemas.microsoft.com/office/drawing/2014/main" id="{97918E4A-332E-4077-A10A-6122AD555141}"/>
              </a:ext>
            </a:extLst>
          </p:cNvPr>
          <p:cNvSpPr>
            <a:spLocks noChangeArrowheads="1"/>
          </p:cNvSpPr>
          <p:nvPr/>
        </p:nvSpPr>
        <p:spPr bwMode="auto">
          <a:xfrm>
            <a:off x="1970467" y="22447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C6781798-289A-4D42-A4DD-491DF0D69C24}"/>
              </a:ext>
            </a:extLst>
          </p:cNvPr>
          <p:cNvSpPr>
            <a:spLocks noChangeArrowheads="1"/>
          </p:cNvSpPr>
          <p:nvPr/>
        </p:nvSpPr>
        <p:spPr bwMode="auto">
          <a:xfrm>
            <a:off x="1970467" y="270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A0E1CF80-9A9C-40FF-83DA-26037825839E}"/>
              </a:ext>
            </a:extLst>
          </p:cNvPr>
          <p:cNvSpPr>
            <a:spLocks noChangeArrowheads="1"/>
          </p:cNvSpPr>
          <p:nvPr/>
        </p:nvSpPr>
        <p:spPr bwMode="auto">
          <a:xfrm>
            <a:off x="635243" y="39242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TextBox 23">
            <a:extLst>
              <a:ext uri="{FF2B5EF4-FFF2-40B4-BE49-F238E27FC236}">
                <a16:creationId xmlns:a16="http://schemas.microsoft.com/office/drawing/2014/main" id="{3795D381-186F-4603-B3EE-2F8A72424B9D}"/>
              </a:ext>
            </a:extLst>
          </p:cNvPr>
          <p:cNvSpPr txBox="1"/>
          <p:nvPr/>
        </p:nvSpPr>
        <p:spPr>
          <a:xfrm>
            <a:off x="5512904" y="4946650"/>
            <a:ext cx="6043853"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Each grid must have at least one dimension on the rows and one dimension on the column</a:t>
            </a:r>
          </a:p>
          <a:p>
            <a:pPr marL="285750" indent="-285750">
              <a:buFont typeface="Arial" panose="020B0604020202020204" pitchFamily="34" charset="0"/>
              <a:buChar char="•"/>
            </a:pPr>
            <a:r>
              <a:rPr lang="en-US" sz="2000" dirty="0">
                <a:latin typeface="Verdana" panose="020B0604030504040204" pitchFamily="34" charset="0"/>
                <a:ea typeface="Verdana" panose="020B0604030504040204" pitchFamily="34" charset="0"/>
              </a:rPr>
              <a:t>You can also stack multiple dimensions</a:t>
            </a:r>
          </a:p>
        </p:txBody>
      </p:sp>
    </p:spTree>
    <p:extLst>
      <p:ext uri="{BB962C8B-B14F-4D97-AF65-F5344CB8AC3E}">
        <p14:creationId xmlns:p14="http://schemas.microsoft.com/office/powerpoint/2010/main" val="1211101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46F3-6CF6-4363-AB9F-66D738BDDA37}"/>
              </a:ext>
            </a:extLst>
          </p:cNvPr>
          <p:cNvSpPr>
            <a:spLocks noGrp="1"/>
          </p:cNvSpPr>
          <p:nvPr>
            <p:ph type="title"/>
          </p:nvPr>
        </p:nvSpPr>
        <p:spPr/>
        <p:txBody>
          <a:bodyPr/>
          <a:lstStyle/>
          <a:p>
            <a:r>
              <a:rPr lang="en-US" dirty="0"/>
              <a:t>Point of View (POV)</a:t>
            </a:r>
          </a:p>
        </p:txBody>
      </p:sp>
      <p:sp>
        <p:nvSpPr>
          <p:cNvPr id="3" name="Content Placeholder 2">
            <a:extLst>
              <a:ext uri="{FF2B5EF4-FFF2-40B4-BE49-F238E27FC236}">
                <a16:creationId xmlns:a16="http://schemas.microsoft.com/office/drawing/2014/main" id="{43095DC6-09F5-4215-97C0-9C442402A5AA}"/>
              </a:ext>
            </a:extLst>
          </p:cNvPr>
          <p:cNvSpPr>
            <a:spLocks noGrp="1"/>
          </p:cNvSpPr>
          <p:nvPr>
            <p:ph idx="1"/>
          </p:nvPr>
        </p:nvSpPr>
        <p:spPr/>
        <p:txBody>
          <a:bodyPr/>
          <a:lstStyle/>
          <a:p>
            <a:r>
              <a:rPr lang="en-US" dirty="0"/>
              <a:t>When you have a grid, the rows and columns represent the X and Y axis</a:t>
            </a:r>
          </a:p>
          <a:p>
            <a:r>
              <a:rPr lang="en-US" dirty="0"/>
              <a:t>The Point of View (POV) provides the Z axis that provide the pages of the report</a:t>
            </a:r>
          </a:p>
          <a:p>
            <a:r>
              <a:rPr lang="en-US" dirty="0"/>
              <a:t>The POV contains dimensions that don’t exist in columns and rows</a:t>
            </a:r>
          </a:p>
        </p:txBody>
      </p:sp>
    </p:spTree>
    <p:extLst>
      <p:ext uri="{BB962C8B-B14F-4D97-AF65-F5344CB8AC3E}">
        <p14:creationId xmlns:p14="http://schemas.microsoft.com/office/powerpoint/2010/main" val="242650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B46F3-6CF6-4363-AB9F-66D738BDDA37}"/>
              </a:ext>
            </a:extLst>
          </p:cNvPr>
          <p:cNvSpPr>
            <a:spLocks noGrp="1"/>
          </p:cNvSpPr>
          <p:nvPr>
            <p:ph type="title"/>
          </p:nvPr>
        </p:nvSpPr>
        <p:spPr/>
        <p:txBody>
          <a:bodyPr/>
          <a:lstStyle/>
          <a:p>
            <a:r>
              <a:rPr lang="en-US" dirty="0"/>
              <a:t>POV in a Ad Hoc Query</a:t>
            </a:r>
          </a:p>
        </p:txBody>
      </p:sp>
      <p:sp>
        <p:nvSpPr>
          <p:cNvPr id="3" name="Content Placeholder 2">
            <a:extLst>
              <a:ext uri="{FF2B5EF4-FFF2-40B4-BE49-F238E27FC236}">
                <a16:creationId xmlns:a16="http://schemas.microsoft.com/office/drawing/2014/main" id="{43095DC6-09F5-4215-97C0-9C442402A5AA}"/>
              </a:ext>
            </a:extLst>
          </p:cNvPr>
          <p:cNvSpPr>
            <a:spLocks noGrp="1"/>
          </p:cNvSpPr>
          <p:nvPr>
            <p:ph idx="1"/>
          </p:nvPr>
        </p:nvSpPr>
        <p:spPr>
          <a:xfrm>
            <a:off x="515155" y="1214754"/>
            <a:ext cx="10515600" cy="5068643"/>
          </a:xfrm>
        </p:spPr>
        <p:txBody>
          <a:bodyPr/>
          <a:lstStyle/>
          <a:p>
            <a:r>
              <a:rPr lang="en-US" dirty="0"/>
              <a:t>When used in a Ad Hoc query the POV box that can be “docked” at one edge of the grid or it can “float” in the main worksheet area of Excel.</a:t>
            </a:r>
          </a:p>
        </p:txBody>
      </p:sp>
      <p:pic>
        <p:nvPicPr>
          <p:cNvPr id="4098" name="Picture 12101">
            <a:extLst>
              <a:ext uri="{FF2B5EF4-FFF2-40B4-BE49-F238E27FC236}">
                <a16:creationId xmlns:a16="http://schemas.microsoft.com/office/drawing/2014/main" id="{5DFE51B3-4666-42A4-9B86-B2440EF0D6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3" y="2790241"/>
            <a:ext cx="7419618" cy="360109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30">
            <a:extLst>
              <a:ext uri="{FF2B5EF4-FFF2-40B4-BE49-F238E27FC236}">
                <a16:creationId xmlns:a16="http://schemas.microsoft.com/office/drawing/2014/main" id="{DBD901A2-198C-42FC-91B8-F56688ED89BF}"/>
              </a:ext>
            </a:extLst>
          </p:cNvPr>
          <p:cNvSpPr txBox="1">
            <a:spLocks/>
          </p:cNvSpPr>
          <p:nvPr/>
        </p:nvSpPr>
        <p:spPr bwMode="auto">
          <a:xfrm>
            <a:off x="9143732" y="2743773"/>
            <a:ext cx="2618972" cy="104261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Example of POV docked at top of screen</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6" name="Straight Arrow Connector 5">
            <a:extLst>
              <a:ext uri="{FF2B5EF4-FFF2-40B4-BE49-F238E27FC236}">
                <a16:creationId xmlns:a16="http://schemas.microsoft.com/office/drawing/2014/main" id="{0785DA92-9D7B-42EC-92A2-95054F70F24A}"/>
              </a:ext>
            </a:extLst>
          </p:cNvPr>
          <p:cNvCxnSpPr>
            <a:cxnSpLocks/>
            <a:stCxn id="4" idx="1"/>
          </p:cNvCxnSpPr>
          <p:nvPr/>
        </p:nvCxnSpPr>
        <p:spPr>
          <a:xfrm flipH="1">
            <a:off x="7977010" y="3265079"/>
            <a:ext cx="1166722" cy="0"/>
          </a:xfrm>
          <a:prstGeom prst="straightConnector1">
            <a:avLst/>
          </a:prstGeom>
          <a:noFill/>
          <a:ln w="28575" cap="flat" cmpd="sng" algn="ctr">
            <a:solidFill>
              <a:sysClr val="windowText" lastClr="000000"/>
            </a:solidFill>
            <a:prstDash val="solid"/>
            <a:miter lim="800000"/>
            <a:tailEnd type="arrow"/>
          </a:ln>
          <a:effectLst/>
        </p:spPr>
      </p:cxnSp>
      <p:sp>
        <p:nvSpPr>
          <p:cNvPr id="7" name="Rectangle 5">
            <a:extLst>
              <a:ext uri="{FF2B5EF4-FFF2-40B4-BE49-F238E27FC236}">
                <a16:creationId xmlns:a16="http://schemas.microsoft.com/office/drawing/2014/main" id="{D1A3A4AA-3006-4DB5-A811-37C5303DC45E}"/>
              </a:ext>
            </a:extLst>
          </p:cNvPr>
          <p:cNvSpPr>
            <a:spLocks noChangeArrowheads="1"/>
          </p:cNvSpPr>
          <p:nvPr/>
        </p:nvSpPr>
        <p:spPr bwMode="auto">
          <a:xfrm>
            <a:off x="515155" y="35352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BE68A9BC-490B-4A5A-A75C-0750319467A4}"/>
              </a:ext>
            </a:extLst>
          </p:cNvPr>
          <p:cNvSpPr>
            <a:spLocks noChangeArrowheads="1"/>
          </p:cNvSpPr>
          <p:nvPr/>
        </p:nvSpPr>
        <p:spPr bwMode="auto">
          <a:xfrm>
            <a:off x="515155" y="60593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6117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6A90-8169-4FD6-BC80-CC98E0ED344E}"/>
              </a:ext>
            </a:extLst>
          </p:cNvPr>
          <p:cNvSpPr>
            <a:spLocks noGrp="1"/>
          </p:cNvSpPr>
          <p:nvPr>
            <p:ph type="title"/>
          </p:nvPr>
        </p:nvSpPr>
        <p:spPr/>
        <p:txBody>
          <a:bodyPr/>
          <a:lstStyle/>
          <a:p>
            <a:r>
              <a:rPr lang="en-US" dirty="0"/>
              <a:t>Examples of Docked POVs</a:t>
            </a:r>
          </a:p>
        </p:txBody>
      </p:sp>
      <p:pic>
        <p:nvPicPr>
          <p:cNvPr id="5121" name="Picture 12102">
            <a:extLst>
              <a:ext uri="{FF2B5EF4-FFF2-40B4-BE49-F238E27FC236}">
                <a16:creationId xmlns:a16="http://schemas.microsoft.com/office/drawing/2014/main" id="{71ADA529-7616-4550-898E-73AA6EE17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890" y="1204174"/>
            <a:ext cx="5311603" cy="2513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31">
            <a:extLst>
              <a:ext uri="{FF2B5EF4-FFF2-40B4-BE49-F238E27FC236}">
                <a16:creationId xmlns:a16="http://schemas.microsoft.com/office/drawing/2014/main" id="{C8CB18A6-1A7A-4E7E-B4AA-19811B2794EA}"/>
              </a:ext>
            </a:extLst>
          </p:cNvPr>
          <p:cNvSpPr txBox="1">
            <a:spLocks/>
          </p:cNvSpPr>
          <p:nvPr/>
        </p:nvSpPr>
        <p:spPr bwMode="auto">
          <a:xfrm>
            <a:off x="667889" y="3933085"/>
            <a:ext cx="2178341" cy="107679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Example of POV docked at right side of screen</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6" name="Straight Arrow Connector 5">
            <a:extLst>
              <a:ext uri="{FF2B5EF4-FFF2-40B4-BE49-F238E27FC236}">
                <a16:creationId xmlns:a16="http://schemas.microsoft.com/office/drawing/2014/main" id="{7843E1CC-D311-4C26-8295-94B6A2A6F28A}"/>
              </a:ext>
            </a:extLst>
          </p:cNvPr>
          <p:cNvCxnSpPr>
            <a:cxnSpLocks/>
            <a:stCxn id="4" idx="0"/>
          </p:cNvCxnSpPr>
          <p:nvPr/>
        </p:nvCxnSpPr>
        <p:spPr>
          <a:xfrm flipH="1" flipV="1">
            <a:off x="1197736" y="3503191"/>
            <a:ext cx="559324" cy="429894"/>
          </a:xfrm>
          <a:prstGeom prst="straightConnector1">
            <a:avLst/>
          </a:prstGeom>
          <a:noFill/>
          <a:ln w="28575" cap="flat" cmpd="sng" algn="ctr">
            <a:solidFill>
              <a:sysClr val="windowText" lastClr="000000"/>
            </a:solidFill>
            <a:prstDash val="solid"/>
            <a:miter lim="800000"/>
            <a:tailEnd type="arrow"/>
          </a:ln>
          <a:effectLst/>
        </p:spPr>
      </p:cxnSp>
      <p:sp>
        <p:nvSpPr>
          <p:cNvPr id="5" name="Rectangle 4">
            <a:extLst>
              <a:ext uri="{FF2B5EF4-FFF2-40B4-BE49-F238E27FC236}">
                <a16:creationId xmlns:a16="http://schemas.microsoft.com/office/drawing/2014/main" id="{C425BB38-1C62-4D30-B9F1-F1898E65495D}"/>
              </a:ext>
            </a:extLst>
          </p:cNvPr>
          <p:cNvSpPr>
            <a:spLocks noChangeArrowheads="1"/>
          </p:cNvSpPr>
          <p:nvPr/>
        </p:nvSpPr>
        <p:spPr bwMode="auto">
          <a:xfrm>
            <a:off x="667890" y="7469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809F468F-602A-40E0-91D6-9AC1CED0E9A4}"/>
              </a:ext>
            </a:extLst>
          </p:cNvPr>
          <p:cNvSpPr>
            <a:spLocks noChangeArrowheads="1"/>
          </p:cNvSpPr>
          <p:nvPr/>
        </p:nvSpPr>
        <p:spPr bwMode="auto">
          <a:xfrm>
            <a:off x="667890" y="12041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33101080-08D4-487B-ADF5-640479F32DEF}"/>
              </a:ext>
            </a:extLst>
          </p:cNvPr>
          <p:cNvSpPr>
            <a:spLocks noChangeArrowheads="1"/>
          </p:cNvSpPr>
          <p:nvPr/>
        </p:nvSpPr>
        <p:spPr bwMode="auto">
          <a:xfrm>
            <a:off x="667890" y="36520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a:extLst>
              <a:ext uri="{FF2B5EF4-FFF2-40B4-BE49-F238E27FC236}">
                <a16:creationId xmlns:a16="http://schemas.microsoft.com/office/drawing/2014/main" id="{F30A975A-E091-4707-ACE9-0706BC03B73D}"/>
              </a:ext>
            </a:extLst>
          </p:cNvPr>
          <p:cNvPicPr/>
          <p:nvPr/>
        </p:nvPicPr>
        <p:blipFill>
          <a:blip r:embed="rId3"/>
          <a:stretch>
            <a:fillRect/>
          </a:stretch>
        </p:blipFill>
        <p:spPr>
          <a:xfrm>
            <a:off x="6272011" y="3718137"/>
            <a:ext cx="5400865" cy="2747039"/>
          </a:xfrm>
          <a:prstGeom prst="rect">
            <a:avLst/>
          </a:prstGeom>
        </p:spPr>
      </p:pic>
      <p:sp>
        <p:nvSpPr>
          <p:cNvPr id="20" name="Text Box 733">
            <a:extLst>
              <a:ext uri="{FF2B5EF4-FFF2-40B4-BE49-F238E27FC236}">
                <a16:creationId xmlns:a16="http://schemas.microsoft.com/office/drawing/2014/main" id="{A35B5168-8F56-4EF3-8413-5C89B74B0E3A}"/>
              </a:ext>
            </a:extLst>
          </p:cNvPr>
          <p:cNvSpPr txBox="1">
            <a:spLocks/>
          </p:cNvSpPr>
          <p:nvPr/>
        </p:nvSpPr>
        <p:spPr>
          <a:xfrm>
            <a:off x="9182636" y="2357234"/>
            <a:ext cx="2490239" cy="885087"/>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Example of POV floating in content area</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a:t>
            </a:r>
          </a:p>
        </p:txBody>
      </p:sp>
      <p:cxnSp>
        <p:nvCxnSpPr>
          <p:cNvPr id="21" name="Straight Arrow Connector 20">
            <a:extLst>
              <a:ext uri="{FF2B5EF4-FFF2-40B4-BE49-F238E27FC236}">
                <a16:creationId xmlns:a16="http://schemas.microsoft.com/office/drawing/2014/main" id="{9E14E8D7-35C8-4049-ADED-DCE1BBE12A03}"/>
              </a:ext>
            </a:extLst>
          </p:cNvPr>
          <p:cNvCxnSpPr>
            <a:cxnSpLocks/>
            <a:endCxn id="20" idx="2"/>
          </p:cNvCxnSpPr>
          <p:nvPr/>
        </p:nvCxnSpPr>
        <p:spPr>
          <a:xfrm flipH="1" flipV="1">
            <a:off x="10427756" y="3242321"/>
            <a:ext cx="4134" cy="866042"/>
          </a:xfrm>
          <a:prstGeom prst="straightConnector1">
            <a:avLst/>
          </a:prstGeom>
          <a:noFill/>
          <a:ln w="28575" cap="flat" cmpd="sng" algn="ctr">
            <a:solidFill>
              <a:sysClr val="windowText" lastClr="000000"/>
            </a:solidFill>
            <a:prstDash val="solid"/>
            <a:miter lim="800000"/>
            <a:tailEnd type="arrow"/>
          </a:ln>
          <a:effectLst/>
        </p:spPr>
      </p:cxnSp>
    </p:spTree>
    <p:extLst>
      <p:ext uri="{BB962C8B-B14F-4D97-AF65-F5344CB8AC3E}">
        <p14:creationId xmlns:p14="http://schemas.microsoft.com/office/powerpoint/2010/main" val="3421305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D3907-4B8F-4279-806B-68A5037A28D2}"/>
              </a:ext>
            </a:extLst>
          </p:cNvPr>
          <p:cNvSpPr>
            <a:spLocks noGrp="1"/>
          </p:cNvSpPr>
          <p:nvPr>
            <p:ph type="title"/>
          </p:nvPr>
        </p:nvSpPr>
        <p:spPr/>
        <p:txBody>
          <a:bodyPr/>
          <a:lstStyle/>
          <a:p>
            <a:r>
              <a:rPr lang="en-US" dirty="0"/>
              <a:t>Manual POV Line</a:t>
            </a:r>
          </a:p>
        </p:txBody>
      </p:sp>
      <p:sp>
        <p:nvSpPr>
          <p:cNvPr id="3" name="Content Placeholder 2">
            <a:extLst>
              <a:ext uri="{FF2B5EF4-FFF2-40B4-BE49-F238E27FC236}">
                <a16:creationId xmlns:a16="http://schemas.microsoft.com/office/drawing/2014/main" id="{06B5F121-29F7-4E92-B1ED-EACD7F799ABB}"/>
              </a:ext>
            </a:extLst>
          </p:cNvPr>
          <p:cNvSpPr>
            <a:spLocks noGrp="1"/>
          </p:cNvSpPr>
          <p:nvPr>
            <p:ph idx="1"/>
          </p:nvPr>
        </p:nvSpPr>
        <p:spPr>
          <a:xfrm>
            <a:off x="838200" y="1249813"/>
            <a:ext cx="10515600" cy="5068643"/>
          </a:xfrm>
        </p:spPr>
        <p:txBody>
          <a:bodyPr/>
          <a:lstStyle/>
          <a:p>
            <a:r>
              <a:rPr lang="en-US" dirty="0"/>
              <a:t>Use the first row as the POV line</a:t>
            </a:r>
          </a:p>
          <a:p>
            <a:pPr lvl="1"/>
            <a:r>
              <a:rPr lang="en-US" sz="2000" dirty="0"/>
              <a:t>Only when using an Essbase connection</a:t>
            </a:r>
          </a:p>
        </p:txBody>
      </p:sp>
      <p:pic>
        <p:nvPicPr>
          <p:cNvPr id="6145" name="Picture 12104">
            <a:extLst>
              <a:ext uri="{FF2B5EF4-FFF2-40B4-BE49-F238E27FC236}">
                <a16:creationId xmlns:a16="http://schemas.microsoft.com/office/drawing/2014/main" id="{8B4945B5-37F9-4187-A54D-F497598D5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43599"/>
            <a:ext cx="10392367" cy="34178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738">
            <a:extLst>
              <a:ext uri="{FF2B5EF4-FFF2-40B4-BE49-F238E27FC236}">
                <a16:creationId xmlns:a16="http://schemas.microsoft.com/office/drawing/2014/main" id="{4EB7962A-789F-4BE5-84A4-74C34A5208E0}"/>
              </a:ext>
            </a:extLst>
          </p:cNvPr>
          <p:cNvSpPr txBox="1">
            <a:spLocks/>
          </p:cNvSpPr>
          <p:nvPr/>
        </p:nvSpPr>
        <p:spPr bwMode="auto">
          <a:xfrm>
            <a:off x="6812924" y="3946673"/>
            <a:ext cx="3863662" cy="4762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First row can act as the POV</a:t>
            </a:r>
            <a:r>
              <a:rPr kumimoji="0" lang="en-US" altLang="en-US" sz="1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6" name="Straight Arrow Connector 5">
            <a:extLst>
              <a:ext uri="{FF2B5EF4-FFF2-40B4-BE49-F238E27FC236}">
                <a16:creationId xmlns:a16="http://schemas.microsoft.com/office/drawing/2014/main" id="{3208782D-1E7F-4AF4-85F2-1C9411F95DBB}"/>
              </a:ext>
            </a:extLst>
          </p:cNvPr>
          <p:cNvCxnSpPr>
            <a:cxnSpLocks/>
          </p:cNvCxnSpPr>
          <p:nvPr/>
        </p:nvCxnSpPr>
        <p:spPr>
          <a:xfrm flipH="1" flipV="1">
            <a:off x="7969292" y="3131428"/>
            <a:ext cx="827405" cy="777240"/>
          </a:xfrm>
          <a:prstGeom prst="straightConnector1">
            <a:avLst/>
          </a:prstGeom>
          <a:noFill/>
          <a:ln w="28575" cap="flat" cmpd="sng" algn="ctr">
            <a:solidFill>
              <a:sysClr val="windowText" lastClr="000000"/>
            </a:solidFill>
            <a:prstDash val="solid"/>
            <a:miter lim="800000"/>
            <a:tailEnd type="arrow"/>
          </a:ln>
          <a:effectLst/>
        </p:spPr>
      </p:cxnSp>
      <p:sp>
        <p:nvSpPr>
          <p:cNvPr id="5" name="Rectangle 4">
            <a:extLst>
              <a:ext uri="{FF2B5EF4-FFF2-40B4-BE49-F238E27FC236}">
                <a16:creationId xmlns:a16="http://schemas.microsoft.com/office/drawing/2014/main" id="{C52AE71B-0D6E-4822-B4EB-B1B023D96146}"/>
              </a:ext>
            </a:extLst>
          </p:cNvPr>
          <p:cNvSpPr>
            <a:spLocks noChangeArrowheads="1"/>
          </p:cNvSpPr>
          <p:nvPr/>
        </p:nvSpPr>
        <p:spPr bwMode="auto">
          <a:xfrm>
            <a:off x="968989" y="35819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32F91283-9A22-42FE-8DE2-B7E5A0825F5B}"/>
              </a:ext>
            </a:extLst>
          </p:cNvPr>
          <p:cNvSpPr>
            <a:spLocks noChangeArrowheads="1"/>
          </p:cNvSpPr>
          <p:nvPr/>
        </p:nvSpPr>
        <p:spPr bwMode="auto">
          <a:xfrm>
            <a:off x="968989" y="40391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DA859FCD-6561-4BFC-8EAF-BA738F893330}"/>
              </a:ext>
            </a:extLst>
          </p:cNvPr>
          <p:cNvSpPr>
            <a:spLocks noChangeArrowheads="1"/>
          </p:cNvSpPr>
          <p:nvPr/>
        </p:nvSpPr>
        <p:spPr bwMode="auto">
          <a:xfrm>
            <a:off x="968989" y="59155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9876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A95A-1F70-44D7-B082-4F0AE44F8391}"/>
              </a:ext>
            </a:extLst>
          </p:cNvPr>
          <p:cNvSpPr>
            <a:spLocks noGrp="1"/>
          </p:cNvSpPr>
          <p:nvPr>
            <p:ph type="title"/>
          </p:nvPr>
        </p:nvSpPr>
        <p:spPr/>
        <p:txBody>
          <a:bodyPr/>
          <a:lstStyle/>
          <a:p>
            <a:r>
              <a:rPr lang="en-US" dirty="0"/>
              <a:t>Hierarchies</a:t>
            </a:r>
          </a:p>
        </p:txBody>
      </p:sp>
      <p:sp>
        <p:nvSpPr>
          <p:cNvPr id="5" name="Content Placeholder 4">
            <a:extLst>
              <a:ext uri="{FF2B5EF4-FFF2-40B4-BE49-F238E27FC236}">
                <a16:creationId xmlns:a16="http://schemas.microsoft.com/office/drawing/2014/main" id="{AEB1F87F-D699-46DF-A8A4-641981AE3357}"/>
              </a:ext>
            </a:extLst>
          </p:cNvPr>
          <p:cNvSpPr>
            <a:spLocks noGrp="1"/>
          </p:cNvSpPr>
          <p:nvPr>
            <p:ph sz="half" idx="2"/>
          </p:nvPr>
        </p:nvSpPr>
        <p:spPr>
          <a:xfrm>
            <a:off x="4713668" y="1252192"/>
            <a:ext cx="6640132" cy="4636562"/>
          </a:xfrm>
        </p:spPr>
        <p:txBody>
          <a:bodyPr/>
          <a:lstStyle/>
          <a:p>
            <a:r>
              <a:rPr lang="en-US" dirty="0"/>
              <a:t>Hierarchies organize data into different levels	</a:t>
            </a:r>
          </a:p>
          <a:p>
            <a:r>
              <a:rPr lang="en-US" dirty="0"/>
              <a:t>The top level is the default when the data is not broken down</a:t>
            </a:r>
          </a:p>
        </p:txBody>
      </p:sp>
      <p:sp>
        <p:nvSpPr>
          <p:cNvPr id="8" name="Text Box 741">
            <a:extLst>
              <a:ext uri="{FF2B5EF4-FFF2-40B4-BE49-F238E27FC236}">
                <a16:creationId xmlns:a16="http://schemas.microsoft.com/office/drawing/2014/main" id="{9200B9DA-9249-446A-A4CF-9775834CE0B7}"/>
              </a:ext>
            </a:extLst>
          </p:cNvPr>
          <p:cNvSpPr txBox="1">
            <a:spLocks/>
          </p:cNvSpPr>
          <p:nvPr/>
        </p:nvSpPr>
        <p:spPr bwMode="auto">
          <a:xfrm>
            <a:off x="2587340" y="2538481"/>
            <a:ext cx="1483485" cy="195624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ani" panose="020B0502040204020203" pitchFamily="18" charset="0"/>
              </a:rPr>
              <a:t>Months add up to quarters, quarters add up to years</a:t>
            </a:r>
          </a:p>
        </p:txBody>
      </p:sp>
      <p:sp>
        <p:nvSpPr>
          <p:cNvPr id="9" name="Right Brace 8">
            <a:extLst>
              <a:ext uri="{FF2B5EF4-FFF2-40B4-BE49-F238E27FC236}">
                <a16:creationId xmlns:a16="http://schemas.microsoft.com/office/drawing/2014/main" id="{61869FD7-04BC-4AD6-9836-9B2EAB1EF32B}"/>
              </a:ext>
            </a:extLst>
          </p:cNvPr>
          <p:cNvSpPr>
            <a:spLocks/>
          </p:cNvSpPr>
          <p:nvPr/>
        </p:nvSpPr>
        <p:spPr>
          <a:xfrm>
            <a:off x="1673378" y="1055261"/>
            <a:ext cx="838200" cy="4636562"/>
          </a:xfrm>
          <a:prstGeom prst="rightBrace">
            <a:avLst>
              <a:gd name="adj1" fmla="val 15296"/>
              <a:gd name="adj2" fmla="val 50000"/>
            </a:avLst>
          </a:prstGeom>
          <a:noFill/>
          <a:ln w="28575" cap="flat" cmpd="sng" algn="ctr">
            <a:solidFill>
              <a:sysClr val="windowText" lastClr="000000"/>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3">
            <a:extLst>
              <a:ext uri="{FF2B5EF4-FFF2-40B4-BE49-F238E27FC236}">
                <a16:creationId xmlns:a16="http://schemas.microsoft.com/office/drawing/2014/main" id="{7B75B88B-A037-4767-AEB1-20189E859A1D}"/>
              </a:ext>
            </a:extLst>
          </p:cNvPr>
          <p:cNvSpPr>
            <a:spLocks noChangeArrowheads="1"/>
          </p:cNvSpPr>
          <p:nvPr/>
        </p:nvSpPr>
        <p:spPr bwMode="auto">
          <a:xfrm>
            <a:off x="152400" y="-83378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id="{061FBD1F-183B-439E-B781-0AA0970CBF46}"/>
              </a:ext>
            </a:extLst>
          </p:cNvPr>
          <p:cNvSpPr>
            <a:spLocks noChangeArrowheads="1"/>
          </p:cNvSpPr>
          <p:nvPr/>
        </p:nvSpPr>
        <p:spPr bwMode="auto">
          <a:xfrm>
            <a:off x="152400" y="-3765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B520BAD4-7AE9-4BBB-B3B3-16FB0A527276}"/>
              </a:ext>
            </a:extLst>
          </p:cNvPr>
          <p:cNvSpPr/>
          <p:nvPr/>
        </p:nvSpPr>
        <p:spPr>
          <a:xfrm>
            <a:off x="986942" y="613510"/>
            <a:ext cx="2889599" cy="5078313"/>
          </a:xfrm>
          <a:prstGeom prst="rect">
            <a:avLst/>
          </a:prstGeom>
        </p:spPr>
        <p:txBody>
          <a:bodyPr wrap="square">
            <a:spAutoFit/>
          </a:bodyPr>
          <a:lstStyle/>
          <a:p>
            <a:pPr lvl="0" eaLnBrk="0" fontAlgn="base" hangingPunct="0">
              <a:spcBef>
                <a:spcPct val="0"/>
              </a:spcBef>
              <a:spcAft>
                <a:spcPct val="0"/>
              </a:spcAft>
            </a:pP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lang="en-US" altLang="en-US" dirty="0">
                <a:latin typeface="Calibri" panose="020F0502020204030204" pitchFamily="34" charset="0"/>
                <a:ea typeface="Times New Roman" panose="02020603050405020304" pitchFamily="18" charset="0"/>
                <a:cs typeface="Calibri" panose="020F0502020204030204" pitchFamily="34" charset="0"/>
              </a:rPr>
              <a:t>Year</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Q1</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Jan</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Feb</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Mar</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Q2</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Apr</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May</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Jun</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Q3</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Jul</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Aug</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Sep</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Q4</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Oct</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Nov</a:t>
            </a:r>
            <a:br>
              <a:rPr lang="en-US" altLang="en-US" dirty="0">
                <a:latin typeface="Calibri" panose="020F0502020204030204" pitchFamily="34" charset="0"/>
                <a:ea typeface="Times New Roman" panose="02020603050405020304" pitchFamily="18" charset="0"/>
                <a:cs typeface="Calibri" panose="020F0502020204030204" pitchFamily="34" charset="0"/>
              </a:rPr>
            </a:br>
            <a:r>
              <a:rPr lang="en-US" altLang="en-US" dirty="0">
                <a:latin typeface="Calibri" panose="020F0502020204030204" pitchFamily="34" charset="0"/>
                <a:ea typeface="Times New Roman" panose="02020603050405020304" pitchFamily="18" charset="0"/>
                <a:cs typeface="Calibri" panose="020F0502020204030204" pitchFamily="34" charset="0"/>
              </a:rPr>
              <a:t>        Dec</a:t>
            </a:r>
            <a:endParaRPr lang="en-US" altLang="en-US" dirty="0"/>
          </a:p>
        </p:txBody>
      </p:sp>
    </p:spTree>
    <p:extLst>
      <p:ext uri="{BB962C8B-B14F-4D97-AF65-F5344CB8AC3E}">
        <p14:creationId xmlns:p14="http://schemas.microsoft.com/office/powerpoint/2010/main" val="288027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0138-A0C6-4B34-B98C-4697564AAED8}"/>
              </a:ext>
            </a:extLst>
          </p:cNvPr>
          <p:cNvSpPr>
            <a:spLocks noGrp="1"/>
          </p:cNvSpPr>
          <p:nvPr>
            <p:ph type="title"/>
          </p:nvPr>
        </p:nvSpPr>
        <p:spPr/>
        <p:txBody>
          <a:bodyPr/>
          <a:lstStyle/>
          <a:p>
            <a:r>
              <a:rPr lang="en-US" dirty="0"/>
              <a:t>Drilling</a:t>
            </a:r>
          </a:p>
        </p:txBody>
      </p:sp>
      <p:sp>
        <p:nvSpPr>
          <p:cNvPr id="3" name="Content Placeholder 2">
            <a:extLst>
              <a:ext uri="{FF2B5EF4-FFF2-40B4-BE49-F238E27FC236}">
                <a16:creationId xmlns:a16="http://schemas.microsoft.com/office/drawing/2014/main" id="{3A9C7796-A400-4BE4-B9F6-1E26FD9D7385}"/>
              </a:ext>
            </a:extLst>
          </p:cNvPr>
          <p:cNvSpPr>
            <a:spLocks noGrp="1"/>
          </p:cNvSpPr>
          <p:nvPr>
            <p:ph idx="1"/>
          </p:nvPr>
        </p:nvSpPr>
        <p:spPr/>
        <p:txBody>
          <a:bodyPr/>
          <a:lstStyle/>
          <a:p>
            <a:endParaRPr lang="en-US" dirty="0"/>
          </a:p>
          <a:p>
            <a:endParaRPr lang="en-US" dirty="0"/>
          </a:p>
          <a:p>
            <a:endParaRPr lang="en-US" dirty="0"/>
          </a:p>
          <a:p>
            <a:endParaRPr lang="en-US" dirty="0"/>
          </a:p>
        </p:txBody>
      </p:sp>
      <p:pic>
        <p:nvPicPr>
          <p:cNvPr id="7171" name="Picture 12105">
            <a:extLst>
              <a:ext uri="{FF2B5EF4-FFF2-40B4-BE49-F238E27FC236}">
                <a16:creationId xmlns:a16="http://schemas.microsoft.com/office/drawing/2014/main" id="{A709F2E6-276C-4C98-A71A-58B508639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639" y="1204328"/>
            <a:ext cx="4220028" cy="1576583"/>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12106">
            <a:extLst>
              <a:ext uri="{FF2B5EF4-FFF2-40B4-BE49-F238E27FC236}">
                <a16:creationId xmlns:a16="http://schemas.microsoft.com/office/drawing/2014/main" id="{64D8A9E7-5863-44A9-84BF-AE8BABF9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955" y="2471152"/>
            <a:ext cx="4172612" cy="2726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5">
            <a:extLst>
              <a:ext uri="{FF2B5EF4-FFF2-40B4-BE49-F238E27FC236}">
                <a16:creationId xmlns:a16="http://schemas.microsoft.com/office/drawing/2014/main" id="{E6747C3C-0D34-4650-BFFF-7474C3FE76C0}"/>
              </a:ext>
            </a:extLst>
          </p:cNvPr>
          <p:cNvSpPr txBox="1">
            <a:spLocks/>
          </p:cNvSpPr>
          <p:nvPr/>
        </p:nvSpPr>
        <p:spPr bwMode="auto">
          <a:xfrm>
            <a:off x="1840596" y="4489304"/>
            <a:ext cx="5113853" cy="11758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An example of drilling into the “</a:t>
            </a:r>
            <a:r>
              <a:rPr kumimoji="0" lang="en-US" altLang="en-US" sz="24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YearTotal</a:t>
            </a:r>
            <a:r>
              <a:rPr kumimoji="0" lang="en-US" altLang="en-US"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 value to see the quarterly detail underneath.</a:t>
            </a:r>
            <a:endParaRPr kumimoji="0" lang="en-US" altLang="en-US" sz="2400"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7" name="Straight Arrow Connector 6">
            <a:extLst>
              <a:ext uri="{FF2B5EF4-FFF2-40B4-BE49-F238E27FC236}">
                <a16:creationId xmlns:a16="http://schemas.microsoft.com/office/drawing/2014/main" id="{46A77FBF-7357-4C1B-9922-2428A89044B3}"/>
              </a:ext>
            </a:extLst>
          </p:cNvPr>
          <p:cNvCxnSpPr>
            <a:cxnSpLocks/>
          </p:cNvCxnSpPr>
          <p:nvPr/>
        </p:nvCxnSpPr>
        <p:spPr>
          <a:xfrm flipH="1" flipV="1">
            <a:off x="3080314" y="7663583"/>
            <a:ext cx="2292985" cy="194310"/>
          </a:xfrm>
          <a:prstGeom prst="straightConnector1">
            <a:avLst/>
          </a:prstGeom>
          <a:noFill/>
          <a:ln w="28575" cap="flat" cmpd="sng" algn="ctr">
            <a:solidFill>
              <a:sysClr val="windowText" lastClr="000000"/>
            </a:solidFill>
            <a:prstDash val="solid"/>
            <a:miter lim="800000"/>
            <a:tailEnd type="arrow"/>
          </a:ln>
          <a:effectLst/>
        </p:spPr>
      </p:cxnSp>
      <p:sp>
        <p:nvSpPr>
          <p:cNvPr id="8" name="Right Brace 7">
            <a:extLst>
              <a:ext uri="{FF2B5EF4-FFF2-40B4-BE49-F238E27FC236}">
                <a16:creationId xmlns:a16="http://schemas.microsoft.com/office/drawing/2014/main" id="{E22D3173-8678-4FE0-91EE-266CFE7F023F}"/>
              </a:ext>
            </a:extLst>
          </p:cNvPr>
          <p:cNvSpPr>
            <a:spLocks/>
          </p:cNvSpPr>
          <p:nvPr/>
        </p:nvSpPr>
        <p:spPr>
          <a:xfrm>
            <a:off x="2823139" y="8778643"/>
            <a:ext cx="438150" cy="871220"/>
          </a:xfrm>
          <a:prstGeom prst="rightBrace">
            <a:avLst/>
          </a:prstGeom>
          <a:noFill/>
          <a:ln w="28575" cap="flat" cmpd="sng" algn="ctr">
            <a:solidFill>
              <a:sysClr val="windowText" lastClr="000000"/>
            </a:solidFill>
            <a:prstDash val="solid"/>
            <a:miter lim="800000"/>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a:extLst>
              <a:ext uri="{FF2B5EF4-FFF2-40B4-BE49-F238E27FC236}">
                <a16:creationId xmlns:a16="http://schemas.microsoft.com/office/drawing/2014/main" id="{824345D0-EAA0-4625-95C7-2803EDA1B261}"/>
              </a:ext>
            </a:extLst>
          </p:cNvPr>
          <p:cNvCxnSpPr>
            <a:cxnSpLocks/>
          </p:cNvCxnSpPr>
          <p:nvPr/>
        </p:nvCxnSpPr>
        <p:spPr>
          <a:xfrm flipH="1">
            <a:off x="3271449" y="7854718"/>
            <a:ext cx="2094865" cy="1363345"/>
          </a:xfrm>
          <a:prstGeom prst="straightConnector1">
            <a:avLst/>
          </a:prstGeom>
          <a:noFill/>
          <a:ln w="28575" cap="flat" cmpd="sng" algn="ctr">
            <a:solidFill>
              <a:sysClr val="windowText" lastClr="000000"/>
            </a:solidFill>
            <a:prstDash val="solid"/>
            <a:miter lim="800000"/>
            <a:tailEnd type="arrow"/>
          </a:ln>
          <a:effectLst/>
        </p:spPr>
      </p:cxnSp>
      <p:sp>
        <p:nvSpPr>
          <p:cNvPr id="5" name="Rectangle 7">
            <a:extLst>
              <a:ext uri="{FF2B5EF4-FFF2-40B4-BE49-F238E27FC236}">
                <a16:creationId xmlns:a16="http://schemas.microsoft.com/office/drawing/2014/main" id="{5AD73430-3D0D-4BE7-8A20-18FEB764FA8D}"/>
              </a:ext>
            </a:extLst>
          </p:cNvPr>
          <p:cNvSpPr>
            <a:spLocks noChangeArrowheads="1"/>
          </p:cNvSpPr>
          <p:nvPr/>
        </p:nvSpPr>
        <p:spPr bwMode="auto">
          <a:xfrm>
            <a:off x="858449" y="20863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a:extLst>
              <a:ext uri="{FF2B5EF4-FFF2-40B4-BE49-F238E27FC236}">
                <a16:creationId xmlns:a16="http://schemas.microsoft.com/office/drawing/2014/main" id="{2232399F-35B1-498D-AD6B-BB58A91A81B5}"/>
              </a:ext>
            </a:extLst>
          </p:cNvPr>
          <p:cNvSpPr>
            <a:spLocks noChangeArrowheads="1"/>
          </p:cNvSpPr>
          <p:nvPr/>
        </p:nvSpPr>
        <p:spPr bwMode="auto">
          <a:xfrm>
            <a:off x="858449" y="3810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a:extLst>
              <a:ext uri="{FF2B5EF4-FFF2-40B4-BE49-F238E27FC236}">
                <a16:creationId xmlns:a16="http://schemas.microsoft.com/office/drawing/2014/main" id="{ACBA241D-E3D6-49F7-B233-D562D0FEF538}"/>
              </a:ext>
            </a:extLst>
          </p:cNvPr>
          <p:cNvSpPr>
            <a:spLocks noChangeArrowheads="1"/>
          </p:cNvSpPr>
          <p:nvPr/>
        </p:nvSpPr>
        <p:spPr bwMode="auto">
          <a:xfrm>
            <a:off x="858449" y="3810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0217EC99-75D3-4005-924A-1BBA3E93EFEC}"/>
              </a:ext>
            </a:extLst>
          </p:cNvPr>
          <p:cNvSpPr>
            <a:spLocks noChangeArrowheads="1"/>
          </p:cNvSpPr>
          <p:nvPr/>
        </p:nvSpPr>
        <p:spPr bwMode="auto">
          <a:xfrm>
            <a:off x="858449" y="6001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CC34C8B5-3452-4B2C-B903-BFE8F19A1149}"/>
              </a:ext>
            </a:extLst>
          </p:cNvPr>
          <p:cNvSpPr txBox="1"/>
          <p:nvPr/>
        </p:nvSpPr>
        <p:spPr>
          <a:xfrm>
            <a:off x="885017" y="1005043"/>
            <a:ext cx="6131615" cy="1815882"/>
          </a:xfrm>
          <a:prstGeom prst="rect">
            <a:avLst/>
          </a:prstGeom>
          <a:noFill/>
        </p:spPr>
        <p:txBody>
          <a:bodyPr wrap="none" rtlCol="0">
            <a:spAutoFit/>
          </a:bodyPr>
          <a:lstStyle/>
          <a:p>
            <a:r>
              <a:rPr lang="en-US" sz="2800" dirty="0">
                <a:latin typeface="Verdana" panose="020B0604030504040204" pitchFamily="34" charset="0"/>
                <a:ea typeface="Verdana" panose="020B0604030504040204" pitchFamily="34" charset="0"/>
              </a:rPr>
              <a:t>Expanding the Hierarchy Options</a:t>
            </a:r>
          </a:p>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Double-click</a:t>
            </a:r>
          </a:p>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Ribbon options</a:t>
            </a:r>
          </a:p>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Right Click</a:t>
            </a:r>
          </a:p>
        </p:txBody>
      </p:sp>
    </p:spTree>
    <p:extLst>
      <p:ext uri="{BB962C8B-B14F-4D97-AF65-F5344CB8AC3E}">
        <p14:creationId xmlns:p14="http://schemas.microsoft.com/office/powerpoint/2010/main" val="139417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0138-A0C6-4B34-B98C-4697564AAED8}"/>
              </a:ext>
            </a:extLst>
          </p:cNvPr>
          <p:cNvSpPr>
            <a:spLocks noGrp="1"/>
          </p:cNvSpPr>
          <p:nvPr>
            <p:ph type="title"/>
          </p:nvPr>
        </p:nvSpPr>
        <p:spPr/>
        <p:txBody>
          <a:bodyPr/>
          <a:lstStyle/>
          <a:p>
            <a:r>
              <a:rPr lang="en-US" dirty="0"/>
              <a:t>A Warning About Drilling</a:t>
            </a:r>
          </a:p>
        </p:txBody>
      </p:sp>
      <p:sp>
        <p:nvSpPr>
          <p:cNvPr id="3" name="Content Placeholder 2">
            <a:extLst>
              <a:ext uri="{FF2B5EF4-FFF2-40B4-BE49-F238E27FC236}">
                <a16:creationId xmlns:a16="http://schemas.microsoft.com/office/drawing/2014/main" id="{3A9C7796-A400-4BE4-B9F6-1E26FD9D7385}"/>
              </a:ext>
            </a:extLst>
          </p:cNvPr>
          <p:cNvSpPr>
            <a:spLocks noGrp="1"/>
          </p:cNvSpPr>
          <p:nvPr>
            <p:ph idx="1"/>
          </p:nvPr>
        </p:nvSpPr>
        <p:spPr/>
        <p:txBody>
          <a:bodyPr/>
          <a:lstStyle/>
          <a:p>
            <a:endParaRPr lang="en-US" dirty="0"/>
          </a:p>
          <a:p>
            <a:endParaRPr lang="en-US" dirty="0"/>
          </a:p>
          <a:p>
            <a:endParaRPr lang="en-US" dirty="0"/>
          </a:p>
          <a:p>
            <a:endParaRPr lang="en-US" dirty="0"/>
          </a:p>
        </p:txBody>
      </p:sp>
      <p:cxnSp>
        <p:nvCxnSpPr>
          <p:cNvPr id="7" name="Straight Arrow Connector 6">
            <a:extLst>
              <a:ext uri="{FF2B5EF4-FFF2-40B4-BE49-F238E27FC236}">
                <a16:creationId xmlns:a16="http://schemas.microsoft.com/office/drawing/2014/main" id="{46A77FBF-7357-4C1B-9922-2428A89044B3}"/>
              </a:ext>
            </a:extLst>
          </p:cNvPr>
          <p:cNvCxnSpPr>
            <a:cxnSpLocks/>
          </p:cNvCxnSpPr>
          <p:nvPr/>
        </p:nvCxnSpPr>
        <p:spPr>
          <a:xfrm flipH="1" flipV="1">
            <a:off x="3080314" y="7663583"/>
            <a:ext cx="2292985" cy="194310"/>
          </a:xfrm>
          <a:prstGeom prst="straightConnector1">
            <a:avLst/>
          </a:prstGeom>
          <a:noFill/>
          <a:ln w="28575" cap="flat" cmpd="sng" algn="ctr">
            <a:solidFill>
              <a:sysClr val="windowText" lastClr="000000"/>
            </a:solidFill>
            <a:prstDash val="solid"/>
            <a:miter lim="800000"/>
            <a:tailEnd type="arrow"/>
          </a:ln>
          <a:effectLst/>
        </p:spPr>
      </p:cxnSp>
      <p:sp>
        <p:nvSpPr>
          <p:cNvPr id="8" name="Right Brace 7">
            <a:extLst>
              <a:ext uri="{FF2B5EF4-FFF2-40B4-BE49-F238E27FC236}">
                <a16:creationId xmlns:a16="http://schemas.microsoft.com/office/drawing/2014/main" id="{E22D3173-8678-4FE0-91EE-266CFE7F023F}"/>
              </a:ext>
            </a:extLst>
          </p:cNvPr>
          <p:cNvSpPr>
            <a:spLocks/>
          </p:cNvSpPr>
          <p:nvPr/>
        </p:nvSpPr>
        <p:spPr>
          <a:xfrm>
            <a:off x="2823139" y="8778643"/>
            <a:ext cx="438150" cy="871220"/>
          </a:xfrm>
          <a:prstGeom prst="rightBrace">
            <a:avLst/>
          </a:prstGeom>
          <a:noFill/>
          <a:ln w="28575" cap="flat" cmpd="sng" algn="ctr">
            <a:solidFill>
              <a:sysClr val="windowText" lastClr="000000"/>
            </a:solidFill>
            <a:prstDash val="solid"/>
            <a:miter lim="800000"/>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a:extLst>
              <a:ext uri="{FF2B5EF4-FFF2-40B4-BE49-F238E27FC236}">
                <a16:creationId xmlns:a16="http://schemas.microsoft.com/office/drawing/2014/main" id="{824345D0-EAA0-4625-95C7-2803EDA1B261}"/>
              </a:ext>
            </a:extLst>
          </p:cNvPr>
          <p:cNvCxnSpPr>
            <a:cxnSpLocks/>
          </p:cNvCxnSpPr>
          <p:nvPr/>
        </p:nvCxnSpPr>
        <p:spPr>
          <a:xfrm flipH="1">
            <a:off x="3271449" y="7854718"/>
            <a:ext cx="2094865" cy="1363345"/>
          </a:xfrm>
          <a:prstGeom prst="straightConnector1">
            <a:avLst/>
          </a:prstGeom>
          <a:noFill/>
          <a:ln w="28575" cap="flat" cmpd="sng" algn="ctr">
            <a:solidFill>
              <a:sysClr val="windowText" lastClr="000000"/>
            </a:solidFill>
            <a:prstDash val="solid"/>
            <a:miter lim="800000"/>
            <a:tailEnd type="arrow"/>
          </a:ln>
          <a:effectLst/>
        </p:spPr>
      </p:cxnSp>
      <p:sp>
        <p:nvSpPr>
          <p:cNvPr id="5" name="Rectangle 7">
            <a:extLst>
              <a:ext uri="{FF2B5EF4-FFF2-40B4-BE49-F238E27FC236}">
                <a16:creationId xmlns:a16="http://schemas.microsoft.com/office/drawing/2014/main" id="{5AD73430-3D0D-4BE7-8A20-18FEB764FA8D}"/>
              </a:ext>
            </a:extLst>
          </p:cNvPr>
          <p:cNvSpPr>
            <a:spLocks noChangeArrowheads="1"/>
          </p:cNvSpPr>
          <p:nvPr/>
        </p:nvSpPr>
        <p:spPr bwMode="auto">
          <a:xfrm>
            <a:off x="858449" y="208637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a:extLst>
              <a:ext uri="{FF2B5EF4-FFF2-40B4-BE49-F238E27FC236}">
                <a16:creationId xmlns:a16="http://schemas.microsoft.com/office/drawing/2014/main" id="{2232399F-35B1-498D-AD6B-BB58A91A81B5}"/>
              </a:ext>
            </a:extLst>
          </p:cNvPr>
          <p:cNvSpPr>
            <a:spLocks noChangeArrowheads="1"/>
          </p:cNvSpPr>
          <p:nvPr/>
        </p:nvSpPr>
        <p:spPr bwMode="auto">
          <a:xfrm>
            <a:off x="858449" y="3810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1">
            <a:extLst>
              <a:ext uri="{FF2B5EF4-FFF2-40B4-BE49-F238E27FC236}">
                <a16:creationId xmlns:a16="http://schemas.microsoft.com/office/drawing/2014/main" id="{ACBA241D-E3D6-49F7-B233-D562D0FEF538}"/>
              </a:ext>
            </a:extLst>
          </p:cNvPr>
          <p:cNvSpPr>
            <a:spLocks noChangeArrowheads="1"/>
          </p:cNvSpPr>
          <p:nvPr/>
        </p:nvSpPr>
        <p:spPr bwMode="auto">
          <a:xfrm>
            <a:off x="858449" y="381040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2">
            <a:extLst>
              <a:ext uri="{FF2B5EF4-FFF2-40B4-BE49-F238E27FC236}">
                <a16:creationId xmlns:a16="http://schemas.microsoft.com/office/drawing/2014/main" id="{0217EC99-75D3-4005-924A-1BBA3E93EFEC}"/>
              </a:ext>
            </a:extLst>
          </p:cNvPr>
          <p:cNvSpPr>
            <a:spLocks noChangeArrowheads="1"/>
          </p:cNvSpPr>
          <p:nvPr/>
        </p:nvSpPr>
        <p:spPr bwMode="auto">
          <a:xfrm>
            <a:off x="858449" y="60011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CC34C8B5-3452-4B2C-B903-BFE8F19A1149}"/>
              </a:ext>
            </a:extLst>
          </p:cNvPr>
          <p:cNvSpPr txBox="1"/>
          <p:nvPr/>
        </p:nvSpPr>
        <p:spPr>
          <a:xfrm>
            <a:off x="885018" y="1251318"/>
            <a:ext cx="994490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Drilling is a powerful tool for investigating data and find the details that make up data. However as you drill in it is possible to retrieve thousands or even millions of rows of data</a:t>
            </a:r>
          </a:p>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Retrieving too much data into Excel can cause performance slowdowns</a:t>
            </a:r>
          </a:p>
          <a:p>
            <a:pPr marL="457200" indent="-457200">
              <a:buFont typeface="Arial" panose="020B0604020202020204" pitchFamily="34" charset="0"/>
              <a:buChar char="•"/>
            </a:pPr>
            <a:r>
              <a:rPr lang="en-US" sz="2800" dirty="0">
                <a:latin typeface="Verdana" panose="020B0604030504040204" pitchFamily="34" charset="0"/>
                <a:ea typeface="Verdana" panose="020B0604030504040204" pitchFamily="34" charset="0"/>
              </a:rPr>
              <a:t>If you accidentally retrieve too much data restarting Excel or your laptop will usually fix the performance issue.</a:t>
            </a:r>
          </a:p>
        </p:txBody>
      </p:sp>
    </p:spTree>
    <p:extLst>
      <p:ext uri="{BB962C8B-B14F-4D97-AF65-F5344CB8AC3E}">
        <p14:creationId xmlns:p14="http://schemas.microsoft.com/office/powerpoint/2010/main" val="2749677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88B0-5819-4126-9C9D-D90033E40344}"/>
              </a:ext>
            </a:extLst>
          </p:cNvPr>
          <p:cNvSpPr>
            <a:spLocks noGrp="1"/>
          </p:cNvSpPr>
          <p:nvPr>
            <p:ph type="title"/>
          </p:nvPr>
        </p:nvSpPr>
        <p:spPr/>
        <p:txBody>
          <a:bodyPr/>
          <a:lstStyle/>
          <a:p>
            <a:r>
              <a:rPr lang="en-US" dirty="0"/>
              <a:t>Hierarchy Terminology	</a:t>
            </a:r>
          </a:p>
        </p:txBody>
      </p:sp>
      <p:sp>
        <p:nvSpPr>
          <p:cNvPr id="3" name="Content Placeholder 2">
            <a:extLst>
              <a:ext uri="{FF2B5EF4-FFF2-40B4-BE49-F238E27FC236}">
                <a16:creationId xmlns:a16="http://schemas.microsoft.com/office/drawing/2014/main" id="{B8696288-01B8-45AE-80FE-4C271FC950FE}"/>
              </a:ext>
            </a:extLst>
          </p:cNvPr>
          <p:cNvSpPr>
            <a:spLocks noGrp="1"/>
          </p:cNvSpPr>
          <p:nvPr>
            <p:ph idx="1"/>
          </p:nvPr>
        </p:nvSpPr>
        <p:spPr/>
        <p:txBody>
          <a:bodyPr>
            <a:normAutofit lnSpcReduction="10000"/>
          </a:bodyPr>
          <a:lstStyle/>
          <a:p>
            <a:r>
              <a:rPr lang="en-US" dirty="0"/>
              <a:t>“Genealogical” or “family tree” language used to describe the positions of dimension members</a:t>
            </a:r>
          </a:p>
          <a:p>
            <a:pPr lvl="1"/>
            <a:r>
              <a:rPr lang="en-US" dirty="0"/>
              <a:t>Parent/Child</a:t>
            </a:r>
          </a:p>
          <a:p>
            <a:pPr lvl="1"/>
            <a:r>
              <a:rPr lang="en-US" dirty="0"/>
              <a:t>Ancestor/Descendants</a:t>
            </a:r>
          </a:p>
          <a:p>
            <a:pPr lvl="1"/>
            <a:r>
              <a:rPr lang="en-US" dirty="0"/>
              <a:t>Siblings</a:t>
            </a:r>
          </a:p>
          <a:p>
            <a:pPr lvl="1"/>
            <a:r>
              <a:rPr lang="en-US" dirty="0"/>
              <a:t>Generation</a:t>
            </a:r>
          </a:p>
          <a:p>
            <a:pPr lvl="1"/>
            <a:r>
              <a:rPr lang="en-US" dirty="0"/>
              <a:t>Levels</a:t>
            </a:r>
          </a:p>
          <a:p>
            <a:pPr lvl="1"/>
            <a:r>
              <a:rPr lang="en-US" dirty="0"/>
              <a:t>Alternate hierarchies</a:t>
            </a:r>
          </a:p>
          <a:p>
            <a:pPr lvl="2"/>
            <a:r>
              <a:rPr lang="en-US" dirty="0"/>
              <a:t>If a dimension contains more than one hierarchy, the first value is referred to as the main or base hierarchy</a:t>
            </a:r>
          </a:p>
          <a:p>
            <a:pPr lvl="2"/>
            <a:r>
              <a:rPr lang="en-US" dirty="0"/>
              <a:t>Any others are called alternate hierarchies</a:t>
            </a:r>
          </a:p>
          <a:p>
            <a:pPr lvl="2"/>
            <a:r>
              <a:rPr lang="en-US" dirty="0"/>
              <a:t>If a member appears in a hierarchy more than once, subsequent appearances are called shared members</a:t>
            </a:r>
          </a:p>
        </p:txBody>
      </p:sp>
    </p:spTree>
    <p:extLst>
      <p:ext uri="{BB962C8B-B14F-4D97-AF65-F5344CB8AC3E}">
        <p14:creationId xmlns:p14="http://schemas.microsoft.com/office/powerpoint/2010/main" val="1262323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B2D25-0328-4E4A-8C00-9F4042FA311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C15C4CD5-E84F-434F-A781-2E6EC8416FDE}"/>
              </a:ext>
            </a:extLst>
          </p:cNvPr>
          <p:cNvSpPr>
            <a:spLocks noGrp="1"/>
          </p:cNvSpPr>
          <p:nvPr>
            <p:ph idx="1"/>
          </p:nvPr>
        </p:nvSpPr>
        <p:spPr/>
        <p:txBody>
          <a:bodyPr>
            <a:normAutofit lnSpcReduction="10000"/>
          </a:bodyPr>
          <a:lstStyle/>
          <a:p>
            <a:pPr marL="0" indent="0">
              <a:buNone/>
            </a:pPr>
            <a:r>
              <a:rPr lang="en-US" dirty="0"/>
              <a:t>When you complete this course, you will know how to:</a:t>
            </a:r>
          </a:p>
          <a:p>
            <a:r>
              <a:rPr lang="en-US" dirty="0"/>
              <a:t>Setting up Smart View</a:t>
            </a:r>
          </a:p>
          <a:p>
            <a:r>
              <a:rPr lang="en-US" dirty="0"/>
              <a:t>Understand basic terminology and functionality</a:t>
            </a:r>
          </a:p>
          <a:p>
            <a:r>
              <a:rPr lang="en-US" dirty="0"/>
              <a:t>Log in to Smart View</a:t>
            </a:r>
          </a:p>
          <a:p>
            <a:r>
              <a:rPr lang="en-US" dirty="0"/>
              <a:t>Create an Ad-Hoc analysis</a:t>
            </a:r>
          </a:p>
          <a:p>
            <a:r>
              <a:rPr lang="en-US" dirty="0"/>
              <a:t>Use Smart View tools</a:t>
            </a:r>
          </a:p>
          <a:p>
            <a:r>
              <a:rPr lang="en-US" dirty="0"/>
              <a:t>Work with Smart View grids</a:t>
            </a:r>
          </a:p>
          <a:p>
            <a:endParaRPr lang="en-US" dirty="0"/>
          </a:p>
          <a:p>
            <a:pPr marL="0" indent="0">
              <a:buNone/>
            </a:pPr>
            <a:r>
              <a:rPr lang="en-US" dirty="0"/>
              <a:t>*Instructions for installing Smart View are found in the Online Training Library</a:t>
            </a:r>
          </a:p>
        </p:txBody>
      </p:sp>
    </p:spTree>
    <p:extLst>
      <p:ext uri="{BB962C8B-B14F-4D97-AF65-F5344CB8AC3E}">
        <p14:creationId xmlns:p14="http://schemas.microsoft.com/office/powerpoint/2010/main" val="116952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34079-5EB6-4DAA-83D2-94826A57D31E}"/>
              </a:ext>
            </a:extLst>
          </p:cNvPr>
          <p:cNvSpPr>
            <a:spLocks noGrp="1"/>
          </p:cNvSpPr>
          <p:nvPr>
            <p:ph type="title"/>
          </p:nvPr>
        </p:nvSpPr>
        <p:spPr/>
        <p:txBody>
          <a:bodyPr/>
          <a:lstStyle/>
          <a:p>
            <a:r>
              <a:rPr lang="en-US" dirty="0"/>
              <a:t>Parent/Child</a:t>
            </a:r>
          </a:p>
        </p:txBody>
      </p:sp>
      <p:pic>
        <p:nvPicPr>
          <p:cNvPr id="6" name="Picture 5">
            <a:extLst>
              <a:ext uri="{FF2B5EF4-FFF2-40B4-BE49-F238E27FC236}">
                <a16:creationId xmlns:a16="http://schemas.microsoft.com/office/drawing/2014/main" id="{353FA5AF-FBB8-4EC6-A4C7-6D08D8A5A849}"/>
              </a:ext>
            </a:extLst>
          </p:cNvPr>
          <p:cNvPicPr/>
          <p:nvPr/>
        </p:nvPicPr>
        <p:blipFill>
          <a:blip r:embed="rId2"/>
          <a:stretch>
            <a:fillRect/>
          </a:stretch>
        </p:blipFill>
        <p:spPr>
          <a:xfrm>
            <a:off x="1597621" y="1180024"/>
            <a:ext cx="2219468" cy="5472478"/>
          </a:xfrm>
          <a:prstGeom prst="rect">
            <a:avLst/>
          </a:prstGeom>
        </p:spPr>
      </p:pic>
      <p:sp>
        <p:nvSpPr>
          <p:cNvPr id="7" name="Text Box 745">
            <a:extLst>
              <a:ext uri="{FF2B5EF4-FFF2-40B4-BE49-F238E27FC236}">
                <a16:creationId xmlns:a16="http://schemas.microsoft.com/office/drawing/2014/main" id="{C20E77B2-5E35-4F83-8C41-2DBA1B4DE786}"/>
              </a:ext>
            </a:extLst>
          </p:cNvPr>
          <p:cNvSpPr txBox="1">
            <a:spLocks/>
          </p:cNvSpPr>
          <p:nvPr/>
        </p:nvSpPr>
        <p:spPr>
          <a:xfrm>
            <a:off x="4153545" y="2998788"/>
            <a:ext cx="6741763" cy="158871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“Jul”, “Aug” and “Sep” are all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children </a:t>
            </a:r>
            <a:r>
              <a:rPr lang="en-US" sz="2000" dirty="0">
                <a:effectLst/>
                <a:latin typeface="Verdana" panose="020B0604030504040204" pitchFamily="34" charset="0"/>
                <a:ea typeface="Verdana" panose="020B0604030504040204" pitchFamily="34" charset="0"/>
                <a:cs typeface="Times New Roman" panose="02020603050405020304" pitchFamily="18" charset="0"/>
              </a:rPr>
              <a:t>of “Q1”. </a:t>
            </a:r>
          </a:p>
          <a:p>
            <a:pPr marL="0" marR="0">
              <a:spcBef>
                <a:spcPts val="0"/>
              </a:spcBef>
              <a:spcAft>
                <a:spcPts val="0"/>
              </a:spcAft>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Likewise, the </a:t>
            </a:r>
            <a:r>
              <a:rPr lang="en-US" sz="2000" b="1" dirty="0">
                <a:effectLst/>
                <a:latin typeface="Verdana" panose="020B0604030504040204" pitchFamily="34" charset="0"/>
                <a:ea typeface="Verdana" panose="020B0604030504040204" pitchFamily="34" charset="0"/>
                <a:cs typeface="Times New Roman" panose="02020603050405020304" pitchFamily="18" charset="0"/>
              </a:rPr>
              <a:t>parent</a:t>
            </a:r>
            <a:r>
              <a:rPr lang="en-US" sz="2000" dirty="0">
                <a:effectLst/>
                <a:latin typeface="Verdana" panose="020B0604030504040204" pitchFamily="34" charset="0"/>
                <a:ea typeface="Verdana" panose="020B0604030504040204" pitchFamily="34" charset="0"/>
                <a:cs typeface="Times New Roman" panose="02020603050405020304" pitchFamily="18" charset="0"/>
              </a:rPr>
              <a:t> of “Q1”, “Q2”, “Q3” and “Q4” is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YearTotal</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339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34079-5EB6-4DAA-83D2-94826A57D31E}"/>
              </a:ext>
            </a:extLst>
          </p:cNvPr>
          <p:cNvSpPr>
            <a:spLocks noGrp="1"/>
          </p:cNvSpPr>
          <p:nvPr>
            <p:ph type="title"/>
          </p:nvPr>
        </p:nvSpPr>
        <p:spPr/>
        <p:txBody>
          <a:bodyPr/>
          <a:lstStyle/>
          <a:p>
            <a:r>
              <a:rPr lang="en-US" dirty="0"/>
              <a:t>Ancestor/</a:t>
            </a:r>
            <a:r>
              <a:rPr lang="en-US" dirty="0" err="1"/>
              <a:t>Descendents</a:t>
            </a:r>
            <a:endParaRPr lang="en-US" dirty="0"/>
          </a:p>
        </p:txBody>
      </p:sp>
      <p:sp>
        <p:nvSpPr>
          <p:cNvPr id="3" name="Content Placeholder 2">
            <a:extLst>
              <a:ext uri="{FF2B5EF4-FFF2-40B4-BE49-F238E27FC236}">
                <a16:creationId xmlns:a16="http://schemas.microsoft.com/office/drawing/2014/main" id="{E3F368A6-4DB6-4088-A5DD-F96A5BAC1AFC}"/>
              </a:ext>
            </a:extLst>
          </p:cNvPr>
          <p:cNvSpPr>
            <a:spLocks noGrp="1"/>
          </p:cNvSpPr>
          <p:nvPr>
            <p:ph idx="1"/>
          </p:nvPr>
        </p:nvSpPr>
        <p:spPr>
          <a:xfrm>
            <a:off x="838200" y="1279148"/>
            <a:ext cx="4911671" cy="5068643"/>
          </a:xfrm>
        </p:spPr>
        <p:txBody>
          <a:bodyPr>
            <a:normAutofit lnSpcReduction="10000"/>
          </a:bodyPr>
          <a:lstStyle/>
          <a:p>
            <a:r>
              <a:rPr lang="en-US" dirty="0"/>
              <a:t>Extending across more than one level in the hierarchy</a:t>
            </a:r>
          </a:p>
          <a:p>
            <a:r>
              <a:rPr lang="en-US" dirty="0"/>
              <a:t>Ancestor: All members above a particular member (includes the parent)</a:t>
            </a:r>
          </a:p>
          <a:p>
            <a:r>
              <a:rPr lang="en-US" dirty="0"/>
              <a:t>Descendent: all members beneath a particular member (includes the child or children)</a:t>
            </a:r>
          </a:p>
        </p:txBody>
      </p:sp>
      <p:pic>
        <p:nvPicPr>
          <p:cNvPr id="8" name="Picture 7">
            <a:extLst>
              <a:ext uri="{FF2B5EF4-FFF2-40B4-BE49-F238E27FC236}">
                <a16:creationId xmlns:a16="http://schemas.microsoft.com/office/drawing/2014/main" id="{BDA376AD-1D23-4C8E-9047-DCCBF1E7BAEB}"/>
              </a:ext>
            </a:extLst>
          </p:cNvPr>
          <p:cNvPicPr/>
          <p:nvPr/>
        </p:nvPicPr>
        <p:blipFill>
          <a:blip r:embed="rId2"/>
          <a:stretch>
            <a:fillRect/>
          </a:stretch>
        </p:blipFill>
        <p:spPr>
          <a:xfrm>
            <a:off x="6741055" y="1055264"/>
            <a:ext cx="2360415" cy="5423027"/>
          </a:xfrm>
          <a:prstGeom prst="rect">
            <a:avLst/>
          </a:prstGeom>
        </p:spPr>
      </p:pic>
      <p:sp>
        <p:nvSpPr>
          <p:cNvPr id="10" name="Text Box 747">
            <a:extLst>
              <a:ext uri="{FF2B5EF4-FFF2-40B4-BE49-F238E27FC236}">
                <a16:creationId xmlns:a16="http://schemas.microsoft.com/office/drawing/2014/main" id="{71F5AD4E-82E6-4584-BA4E-45340FCF0DA3}"/>
              </a:ext>
            </a:extLst>
          </p:cNvPr>
          <p:cNvSpPr txBox="1">
            <a:spLocks/>
          </p:cNvSpPr>
          <p:nvPr/>
        </p:nvSpPr>
        <p:spPr>
          <a:xfrm>
            <a:off x="8701914" y="2858490"/>
            <a:ext cx="3078475" cy="267440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The Descendants of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YearTotal</a:t>
            </a:r>
            <a:r>
              <a:rPr lang="en-US" sz="2000" dirty="0">
                <a:effectLst/>
                <a:latin typeface="Verdana" panose="020B0604030504040204" pitchFamily="34" charset="0"/>
                <a:ea typeface="Verdana" panose="020B0604030504040204" pitchFamily="34" charset="0"/>
                <a:cs typeface="Times New Roman" panose="02020603050405020304" pitchFamily="18" charset="0"/>
              </a:rPr>
              <a:t>” include all the quarters and months.</a:t>
            </a:r>
          </a:p>
          <a:p>
            <a:pPr marL="0" marR="0">
              <a:spcBef>
                <a:spcPts val="0"/>
              </a:spcBef>
              <a:spcAft>
                <a:spcPts val="0"/>
              </a:spcAft>
            </a:pP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The Ancestors of “Oct” are “Q2” and “</a:t>
            </a:r>
            <a:r>
              <a:rPr lang="en-US" sz="2000" dirty="0" err="1">
                <a:effectLst/>
                <a:latin typeface="Verdana" panose="020B0604030504040204" pitchFamily="34" charset="0"/>
                <a:ea typeface="Verdana" panose="020B0604030504040204" pitchFamily="34" charset="0"/>
                <a:cs typeface="Times New Roman" panose="02020603050405020304" pitchFamily="18" charset="0"/>
              </a:rPr>
              <a:t>YearTotal</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77467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D68D-FBE1-45DF-9F32-B6F434366642}"/>
              </a:ext>
            </a:extLst>
          </p:cNvPr>
          <p:cNvSpPr>
            <a:spLocks noGrp="1"/>
          </p:cNvSpPr>
          <p:nvPr>
            <p:ph type="title"/>
          </p:nvPr>
        </p:nvSpPr>
        <p:spPr/>
        <p:txBody>
          <a:bodyPr/>
          <a:lstStyle/>
          <a:p>
            <a:r>
              <a:rPr lang="en-US" dirty="0"/>
              <a:t>Siblings</a:t>
            </a:r>
          </a:p>
        </p:txBody>
      </p:sp>
      <p:sp>
        <p:nvSpPr>
          <p:cNvPr id="3" name="Content Placeholder 2">
            <a:extLst>
              <a:ext uri="{FF2B5EF4-FFF2-40B4-BE49-F238E27FC236}">
                <a16:creationId xmlns:a16="http://schemas.microsoft.com/office/drawing/2014/main" id="{0FA94483-61EC-43A2-8221-7D55E692BE16}"/>
              </a:ext>
            </a:extLst>
          </p:cNvPr>
          <p:cNvSpPr>
            <a:spLocks noGrp="1"/>
          </p:cNvSpPr>
          <p:nvPr>
            <p:ph idx="1"/>
          </p:nvPr>
        </p:nvSpPr>
        <p:spPr>
          <a:xfrm>
            <a:off x="838200" y="1279149"/>
            <a:ext cx="10515600" cy="849770"/>
          </a:xfrm>
        </p:spPr>
        <p:txBody>
          <a:bodyPr/>
          <a:lstStyle/>
          <a:p>
            <a:r>
              <a:rPr lang="en-US" dirty="0"/>
              <a:t>Share the same parent</a:t>
            </a:r>
          </a:p>
          <a:p>
            <a:endParaRPr lang="en-US" dirty="0"/>
          </a:p>
        </p:txBody>
      </p:sp>
      <p:pic>
        <p:nvPicPr>
          <p:cNvPr id="4" name="Picture 3" descr="/Users/asamonte/Desktop/UGA Screen Shots/Screen Shot 2018-04-02 at 4.52.01 PM.png">
            <a:extLst>
              <a:ext uri="{FF2B5EF4-FFF2-40B4-BE49-F238E27FC236}">
                <a16:creationId xmlns:a16="http://schemas.microsoft.com/office/drawing/2014/main" id="{7BCE449D-05D1-4EE0-ADF9-03CD8166114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81849" y="2207551"/>
            <a:ext cx="2431872" cy="1713520"/>
          </a:xfrm>
          <a:prstGeom prst="rect">
            <a:avLst/>
          </a:prstGeom>
          <a:noFill/>
          <a:ln>
            <a:noFill/>
          </a:ln>
        </p:spPr>
      </p:pic>
      <p:sp>
        <p:nvSpPr>
          <p:cNvPr id="5" name="Text Box 749">
            <a:extLst>
              <a:ext uri="{FF2B5EF4-FFF2-40B4-BE49-F238E27FC236}">
                <a16:creationId xmlns:a16="http://schemas.microsoft.com/office/drawing/2014/main" id="{36A52F65-3335-4847-B980-5749CAA8F5AF}"/>
              </a:ext>
            </a:extLst>
          </p:cNvPr>
          <p:cNvSpPr txBox="1">
            <a:spLocks/>
          </p:cNvSpPr>
          <p:nvPr/>
        </p:nvSpPr>
        <p:spPr>
          <a:xfrm>
            <a:off x="6470956" y="2579231"/>
            <a:ext cx="4268321" cy="849769"/>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The siblings of “Apr” are “May” </a:t>
            </a:r>
            <a:r>
              <a:rPr lang="en-US" sz="2000" dirty="0">
                <a:effectLst/>
                <a:latin typeface="Verdana" panose="020B0604030504040204" pitchFamily="34" charset="0"/>
                <a:ea typeface="Verdana" panose="020B0604030504040204" pitchFamily="34" charset="0"/>
                <a:cs typeface="Verdana" panose="020B0604030504040204" pitchFamily="34" charset="0"/>
              </a:rPr>
              <a:t>and “Jun</a:t>
            </a:r>
            <a:r>
              <a:rPr lang="en-US" sz="2000" dirty="0">
                <a:latin typeface="Verdana" panose="020B0604030504040204" pitchFamily="34" charset="0"/>
                <a:ea typeface="Verdana" panose="020B0604030504040204" pitchFamily="34" charset="0"/>
                <a:cs typeface="Verdana" panose="020B0604030504040204" pitchFamily="34" charset="0"/>
              </a:rPr>
              <a:t>”</a:t>
            </a:r>
            <a:endParaRPr lang="en-US" sz="2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01709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DA376AD-1D23-4C8E-9047-DCCBF1E7BAEB}"/>
              </a:ext>
            </a:extLst>
          </p:cNvPr>
          <p:cNvPicPr/>
          <p:nvPr/>
        </p:nvPicPr>
        <p:blipFill>
          <a:blip r:embed="rId2"/>
          <a:stretch>
            <a:fillRect/>
          </a:stretch>
        </p:blipFill>
        <p:spPr>
          <a:xfrm>
            <a:off x="5504528" y="924764"/>
            <a:ext cx="2360415" cy="5423027"/>
          </a:xfrm>
          <a:prstGeom prst="rect">
            <a:avLst/>
          </a:prstGeom>
        </p:spPr>
      </p:pic>
      <p:sp>
        <p:nvSpPr>
          <p:cNvPr id="2" name="Title 1">
            <a:extLst>
              <a:ext uri="{FF2B5EF4-FFF2-40B4-BE49-F238E27FC236}">
                <a16:creationId xmlns:a16="http://schemas.microsoft.com/office/drawing/2014/main" id="{92B65149-2E68-4D10-B1F8-3DD15789CB56}"/>
              </a:ext>
            </a:extLst>
          </p:cNvPr>
          <p:cNvSpPr>
            <a:spLocks noGrp="1"/>
          </p:cNvSpPr>
          <p:nvPr>
            <p:ph type="title"/>
          </p:nvPr>
        </p:nvSpPr>
        <p:spPr/>
        <p:txBody>
          <a:bodyPr/>
          <a:lstStyle/>
          <a:p>
            <a:r>
              <a:rPr lang="en-US" dirty="0"/>
              <a:t>Generation</a:t>
            </a:r>
          </a:p>
        </p:txBody>
      </p:sp>
      <p:sp>
        <p:nvSpPr>
          <p:cNvPr id="3" name="Content Placeholder 2">
            <a:extLst>
              <a:ext uri="{FF2B5EF4-FFF2-40B4-BE49-F238E27FC236}">
                <a16:creationId xmlns:a16="http://schemas.microsoft.com/office/drawing/2014/main" id="{9EC475D0-819C-404A-863D-62412B4BAA53}"/>
              </a:ext>
            </a:extLst>
          </p:cNvPr>
          <p:cNvSpPr>
            <a:spLocks noGrp="1"/>
          </p:cNvSpPr>
          <p:nvPr>
            <p:ph idx="1"/>
          </p:nvPr>
        </p:nvSpPr>
        <p:spPr>
          <a:xfrm>
            <a:off x="838200" y="1279148"/>
            <a:ext cx="4198749" cy="5068643"/>
          </a:xfrm>
        </p:spPr>
        <p:txBody>
          <a:bodyPr/>
          <a:lstStyle/>
          <a:p>
            <a:r>
              <a:rPr lang="en-US" dirty="0"/>
              <a:t>A number that represents the distance to the top of the hierarchy.</a:t>
            </a:r>
          </a:p>
          <a:p>
            <a:r>
              <a:rPr lang="en-US" dirty="0"/>
              <a:t>The generation number starts with “1”</a:t>
            </a:r>
          </a:p>
          <a:p>
            <a:r>
              <a:rPr lang="en-US" dirty="0"/>
              <a:t>A particular member only has one generational number within a hierarchy</a:t>
            </a:r>
          </a:p>
        </p:txBody>
      </p:sp>
      <p:cxnSp>
        <p:nvCxnSpPr>
          <p:cNvPr id="5" name="Straight Arrow Connector 4">
            <a:extLst>
              <a:ext uri="{FF2B5EF4-FFF2-40B4-BE49-F238E27FC236}">
                <a16:creationId xmlns:a16="http://schemas.microsoft.com/office/drawing/2014/main" id="{5A644FBE-35BF-4667-ADAB-E630FCB6C243}"/>
              </a:ext>
            </a:extLst>
          </p:cNvPr>
          <p:cNvCxnSpPr>
            <a:cxnSpLocks/>
          </p:cNvCxnSpPr>
          <p:nvPr/>
        </p:nvCxnSpPr>
        <p:spPr>
          <a:xfrm flipV="1">
            <a:off x="6870255" y="2330638"/>
            <a:ext cx="1526540" cy="88900"/>
          </a:xfrm>
          <a:prstGeom prst="straightConnector1">
            <a:avLst/>
          </a:prstGeom>
          <a:noFill/>
          <a:ln w="28575" cap="flat" cmpd="sng" algn="ctr">
            <a:solidFill>
              <a:sysClr val="windowText" lastClr="000000"/>
            </a:solidFill>
            <a:prstDash val="solid"/>
            <a:miter lim="800000"/>
            <a:tailEnd type="arrow"/>
          </a:ln>
          <a:effectLst/>
        </p:spPr>
      </p:cxnSp>
      <p:sp>
        <p:nvSpPr>
          <p:cNvPr id="4" name="Text Box 752">
            <a:extLst>
              <a:ext uri="{FF2B5EF4-FFF2-40B4-BE49-F238E27FC236}">
                <a16:creationId xmlns:a16="http://schemas.microsoft.com/office/drawing/2014/main" id="{94D8403F-3A85-4098-A744-27B4860832A2}"/>
              </a:ext>
            </a:extLst>
          </p:cNvPr>
          <p:cNvSpPr txBox="1">
            <a:spLocks/>
          </p:cNvSpPr>
          <p:nvPr/>
        </p:nvSpPr>
        <p:spPr bwMode="auto">
          <a:xfrm>
            <a:off x="8393013" y="2159187"/>
            <a:ext cx="2960786" cy="33907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Generation 1</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7" name="Straight Arrow Connector 6">
            <a:extLst>
              <a:ext uri="{FF2B5EF4-FFF2-40B4-BE49-F238E27FC236}">
                <a16:creationId xmlns:a16="http://schemas.microsoft.com/office/drawing/2014/main" id="{A1DBB8B0-681D-4D75-9379-59F8CB5CE5AF}"/>
              </a:ext>
            </a:extLst>
          </p:cNvPr>
          <p:cNvCxnSpPr>
            <a:cxnSpLocks/>
            <a:endCxn id="8" idx="1"/>
          </p:cNvCxnSpPr>
          <p:nvPr/>
        </p:nvCxnSpPr>
        <p:spPr>
          <a:xfrm>
            <a:off x="7255422" y="3044676"/>
            <a:ext cx="1141373" cy="89627"/>
          </a:xfrm>
          <a:prstGeom prst="straightConnector1">
            <a:avLst/>
          </a:prstGeom>
          <a:noFill/>
          <a:ln w="28575" cap="flat" cmpd="sng" algn="ctr">
            <a:solidFill>
              <a:sysClr val="windowText" lastClr="000000"/>
            </a:solidFill>
            <a:prstDash val="solid"/>
            <a:miter lim="800000"/>
            <a:tailEnd type="arrow"/>
          </a:ln>
          <a:effectLst/>
        </p:spPr>
      </p:cxnSp>
      <p:sp>
        <p:nvSpPr>
          <p:cNvPr id="6" name="Text Box 754">
            <a:extLst>
              <a:ext uri="{FF2B5EF4-FFF2-40B4-BE49-F238E27FC236}">
                <a16:creationId xmlns:a16="http://schemas.microsoft.com/office/drawing/2014/main" id="{8790370E-3133-4523-BDCF-64CED88B9947}"/>
              </a:ext>
            </a:extLst>
          </p:cNvPr>
          <p:cNvSpPr txBox="1">
            <a:spLocks/>
          </p:cNvSpPr>
          <p:nvPr/>
        </p:nvSpPr>
        <p:spPr bwMode="auto">
          <a:xfrm>
            <a:off x="8396795" y="2496127"/>
            <a:ext cx="2957004" cy="39587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dirty="0">
                <a:latin typeface="Verdana" panose="020B0604030504040204" pitchFamily="34" charset="0"/>
                <a:ea typeface="Verdana" panose="020B0604030504040204" pitchFamily="34" charset="0"/>
                <a:cs typeface="Arial" panose="020B0604020202020204" pitchFamily="34" charset="0"/>
              </a:rPr>
              <a:t>Generation 2 </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 name="Text Box 755">
            <a:extLst>
              <a:ext uri="{FF2B5EF4-FFF2-40B4-BE49-F238E27FC236}">
                <a16:creationId xmlns:a16="http://schemas.microsoft.com/office/drawing/2014/main" id="{0BD49243-721C-48FA-8A20-33F740E75AE3}"/>
              </a:ext>
            </a:extLst>
          </p:cNvPr>
          <p:cNvSpPr txBox="1">
            <a:spLocks/>
          </p:cNvSpPr>
          <p:nvPr/>
        </p:nvSpPr>
        <p:spPr bwMode="auto">
          <a:xfrm>
            <a:off x="8396795" y="2932868"/>
            <a:ext cx="2957004" cy="40286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Generation 3</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 name="Right Brace 9">
            <a:extLst>
              <a:ext uri="{FF2B5EF4-FFF2-40B4-BE49-F238E27FC236}">
                <a16:creationId xmlns:a16="http://schemas.microsoft.com/office/drawing/2014/main" id="{FDC42407-99C5-4F93-AB67-CE34A1AE710C}"/>
              </a:ext>
            </a:extLst>
          </p:cNvPr>
          <p:cNvSpPr>
            <a:spLocks/>
          </p:cNvSpPr>
          <p:nvPr/>
        </p:nvSpPr>
        <p:spPr>
          <a:xfrm>
            <a:off x="6870255" y="2799566"/>
            <a:ext cx="262255" cy="490220"/>
          </a:xfrm>
          <a:prstGeom prst="rightBrace">
            <a:avLst/>
          </a:prstGeom>
          <a:noFill/>
          <a:ln w="28575" cap="flat" cmpd="sng" algn="ctr">
            <a:solidFill>
              <a:sysClr val="windowText" lastClr="000000"/>
            </a:solidFill>
            <a:prstDash val="solid"/>
            <a:miter lim="800000"/>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5D50EECF-BEB5-4D03-A900-7A763A3CA609}"/>
              </a:ext>
            </a:extLst>
          </p:cNvPr>
          <p:cNvCxnSpPr>
            <a:cxnSpLocks/>
          </p:cNvCxnSpPr>
          <p:nvPr/>
        </p:nvCxnSpPr>
        <p:spPr>
          <a:xfrm>
            <a:off x="6644518" y="2612429"/>
            <a:ext cx="1720845" cy="66318"/>
          </a:xfrm>
          <a:prstGeom prst="straightConnector1">
            <a:avLst/>
          </a:prstGeom>
          <a:noFill/>
          <a:ln w="28575" cap="flat" cmpd="sng" algn="ctr">
            <a:solidFill>
              <a:sysClr val="windowText" lastClr="000000"/>
            </a:solidFill>
            <a:prstDash val="solid"/>
            <a:miter lim="800000"/>
            <a:tailEnd type="arrow"/>
          </a:ln>
          <a:effectLst/>
        </p:spPr>
      </p:cxnSp>
      <p:sp>
        <p:nvSpPr>
          <p:cNvPr id="9" name="Rectangle 9">
            <a:extLst>
              <a:ext uri="{FF2B5EF4-FFF2-40B4-BE49-F238E27FC236}">
                <a16:creationId xmlns:a16="http://schemas.microsoft.com/office/drawing/2014/main" id="{290D2923-0FE8-4238-BB81-56E6D7F02062}"/>
              </a:ext>
            </a:extLst>
          </p:cNvPr>
          <p:cNvSpPr>
            <a:spLocks noChangeArrowheads="1"/>
          </p:cNvSpPr>
          <p:nvPr/>
        </p:nvSpPr>
        <p:spPr bwMode="auto">
          <a:xfrm>
            <a:off x="5954903" y="1076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a:extLst>
              <a:ext uri="{FF2B5EF4-FFF2-40B4-BE49-F238E27FC236}">
                <a16:creationId xmlns:a16="http://schemas.microsoft.com/office/drawing/2014/main" id="{819F772A-632D-4503-A3BB-11C6E8F6B9F3}"/>
              </a:ext>
            </a:extLst>
          </p:cNvPr>
          <p:cNvSpPr>
            <a:spLocks noChangeArrowheads="1"/>
          </p:cNvSpPr>
          <p:nvPr/>
        </p:nvSpPr>
        <p:spPr bwMode="auto">
          <a:xfrm>
            <a:off x="5954903" y="1533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4">
            <a:extLst>
              <a:ext uri="{FF2B5EF4-FFF2-40B4-BE49-F238E27FC236}">
                <a16:creationId xmlns:a16="http://schemas.microsoft.com/office/drawing/2014/main" id="{1F119617-CA51-48D6-BAF9-F3706E7F2C41}"/>
              </a:ext>
            </a:extLst>
          </p:cNvPr>
          <p:cNvSpPr>
            <a:spLocks noChangeArrowheads="1"/>
          </p:cNvSpPr>
          <p:nvPr/>
        </p:nvSpPr>
        <p:spPr bwMode="auto">
          <a:xfrm>
            <a:off x="5954903"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7935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A376AD-1D23-4C8E-9047-DCCBF1E7BAEB}"/>
              </a:ext>
            </a:extLst>
          </p:cNvPr>
          <p:cNvPicPr/>
          <p:nvPr/>
        </p:nvPicPr>
        <p:blipFill>
          <a:blip r:embed="rId2"/>
          <a:stretch>
            <a:fillRect/>
          </a:stretch>
        </p:blipFill>
        <p:spPr>
          <a:xfrm>
            <a:off x="5573621" y="924764"/>
            <a:ext cx="2360415" cy="5423027"/>
          </a:xfrm>
          <a:prstGeom prst="rect">
            <a:avLst/>
          </a:prstGeom>
        </p:spPr>
      </p:pic>
      <p:sp>
        <p:nvSpPr>
          <p:cNvPr id="2" name="Title 1">
            <a:extLst>
              <a:ext uri="{FF2B5EF4-FFF2-40B4-BE49-F238E27FC236}">
                <a16:creationId xmlns:a16="http://schemas.microsoft.com/office/drawing/2014/main" id="{92B65149-2E68-4D10-B1F8-3DD15789CB56}"/>
              </a:ext>
            </a:extLst>
          </p:cNvPr>
          <p:cNvSpPr>
            <a:spLocks noGrp="1"/>
          </p:cNvSpPr>
          <p:nvPr>
            <p:ph type="title"/>
          </p:nvPr>
        </p:nvSpPr>
        <p:spPr/>
        <p:txBody>
          <a:bodyPr/>
          <a:lstStyle/>
          <a:p>
            <a:r>
              <a:rPr lang="en-US" dirty="0"/>
              <a:t>Level</a:t>
            </a:r>
          </a:p>
        </p:txBody>
      </p:sp>
      <p:sp>
        <p:nvSpPr>
          <p:cNvPr id="3" name="Content Placeholder 2">
            <a:extLst>
              <a:ext uri="{FF2B5EF4-FFF2-40B4-BE49-F238E27FC236}">
                <a16:creationId xmlns:a16="http://schemas.microsoft.com/office/drawing/2014/main" id="{9EC475D0-819C-404A-863D-62412B4BAA53}"/>
              </a:ext>
            </a:extLst>
          </p:cNvPr>
          <p:cNvSpPr>
            <a:spLocks noGrp="1"/>
          </p:cNvSpPr>
          <p:nvPr>
            <p:ph idx="1"/>
          </p:nvPr>
        </p:nvSpPr>
        <p:spPr>
          <a:xfrm>
            <a:off x="838200" y="1279148"/>
            <a:ext cx="4198749" cy="5068643"/>
          </a:xfrm>
        </p:spPr>
        <p:txBody>
          <a:bodyPr>
            <a:normAutofit lnSpcReduction="10000"/>
          </a:bodyPr>
          <a:lstStyle/>
          <a:p>
            <a:r>
              <a:rPr lang="en-US" dirty="0"/>
              <a:t>A number that represents the distance up from the bottom of the hierarchy.</a:t>
            </a:r>
          </a:p>
          <a:p>
            <a:r>
              <a:rPr lang="en-US" dirty="0"/>
              <a:t>The generation number starts with “0”</a:t>
            </a:r>
          </a:p>
          <a:p>
            <a:r>
              <a:rPr lang="en-US" dirty="0"/>
              <a:t>A particular member only has one generational number within a hierarchy</a:t>
            </a:r>
          </a:p>
        </p:txBody>
      </p:sp>
      <p:cxnSp>
        <p:nvCxnSpPr>
          <p:cNvPr id="5" name="Straight Arrow Connector 4">
            <a:extLst>
              <a:ext uri="{FF2B5EF4-FFF2-40B4-BE49-F238E27FC236}">
                <a16:creationId xmlns:a16="http://schemas.microsoft.com/office/drawing/2014/main" id="{5A644FBE-35BF-4667-ADAB-E630FCB6C243}"/>
              </a:ext>
            </a:extLst>
          </p:cNvPr>
          <p:cNvCxnSpPr>
            <a:cxnSpLocks/>
            <a:endCxn id="4" idx="1"/>
          </p:cNvCxnSpPr>
          <p:nvPr/>
        </p:nvCxnSpPr>
        <p:spPr>
          <a:xfrm flipV="1">
            <a:off x="6870255" y="2146757"/>
            <a:ext cx="1522758" cy="272782"/>
          </a:xfrm>
          <a:prstGeom prst="straightConnector1">
            <a:avLst/>
          </a:prstGeom>
          <a:noFill/>
          <a:ln w="28575" cap="flat" cmpd="sng" algn="ctr">
            <a:solidFill>
              <a:sysClr val="windowText" lastClr="000000"/>
            </a:solidFill>
            <a:prstDash val="solid"/>
            <a:miter lim="800000"/>
            <a:tailEnd type="arrow"/>
          </a:ln>
          <a:effectLst/>
        </p:spPr>
      </p:cxnSp>
      <p:sp>
        <p:nvSpPr>
          <p:cNvPr id="4" name="Text Box 752">
            <a:extLst>
              <a:ext uri="{FF2B5EF4-FFF2-40B4-BE49-F238E27FC236}">
                <a16:creationId xmlns:a16="http://schemas.microsoft.com/office/drawing/2014/main" id="{94D8403F-3A85-4098-A744-27B4860832A2}"/>
              </a:ext>
            </a:extLst>
          </p:cNvPr>
          <p:cNvSpPr txBox="1">
            <a:spLocks/>
          </p:cNvSpPr>
          <p:nvPr/>
        </p:nvSpPr>
        <p:spPr bwMode="auto">
          <a:xfrm>
            <a:off x="8393013" y="1977221"/>
            <a:ext cx="2960786" cy="339071"/>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Level 2</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cxnSp>
        <p:nvCxnSpPr>
          <p:cNvPr id="7" name="Straight Arrow Connector 6">
            <a:extLst>
              <a:ext uri="{FF2B5EF4-FFF2-40B4-BE49-F238E27FC236}">
                <a16:creationId xmlns:a16="http://schemas.microsoft.com/office/drawing/2014/main" id="{A1DBB8B0-681D-4D75-9379-59F8CB5CE5AF}"/>
              </a:ext>
            </a:extLst>
          </p:cNvPr>
          <p:cNvCxnSpPr>
            <a:cxnSpLocks/>
            <a:stCxn id="10" idx="1"/>
            <a:endCxn id="8" idx="1"/>
          </p:cNvCxnSpPr>
          <p:nvPr/>
        </p:nvCxnSpPr>
        <p:spPr>
          <a:xfrm>
            <a:off x="7132510" y="3044676"/>
            <a:ext cx="1232853" cy="59567"/>
          </a:xfrm>
          <a:prstGeom prst="straightConnector1">
            <a:avLst/>
          </a:prstGeom>
          <a:noFill/>
          <a:ln w="28575" cap="flat" cmpd="sng" algn="ctr">
            <a:solidFill>
              <a:sysClr val="windowText" lastClr="000000"/>
            </a:solidFill>
            <a:prstDash val="solid"/>
            <a:miter lim="800000"/>
            <a:tailEnd type="arrow"/>
          </a:ln>
          <a:effectLst/>
        </p:spPr>
      </p:cxnSp>
      <p:sp>
        <p:nvSpPr>
          <p:cNvPr id="6" name="Text Box 754">
            <a:extLst>
              <a:ext uri="{FF2B5EF4-FFF2-40B4-BE49-F238E27FC236}">
                <a16:creationId xmlns:a16="http://schemas.microsoft.com/office/drawing/2014/main" id="{8790370E-3133-4523-BDCF-64CED88B9947}"/>
              </a:ext>
            </a:extLst>
          </p:cNvPr>
          <p:cNvSpPr txBox="1">
            <a:spLocks/>
          </p:cNvSpPr>
          <p:nvPr/>
        </p:nvSpPr>
        <p:spPr bwMode="auto">
          <a:xfrm>
            <a:off x="8365363" y="2416814"/>
            <a:ext cx="2988436" cy="395873"/>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US" altLang="en-US" dirty="0">
                <a:latin typeface="Verdana" panose="020B0604030504040204" pitchFamily="34" charset="0"/>
                <a:ea typeface="Verdana" panose="020B0604030504040204" pitchFamily="34" charset="0"/>
                <a:cs typeface="Arial" panose="020B0604020202020204" pitchFamily="34" charset="0"/>
              </a:rPr>
              <a:t>Level 1</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8" name="Text Box 755">
            <a:extLst>
              <a:ext uri="{FF2B5EF4-FFF2-40B4-BE49-F238E27FC236}">
                <a16:creationId xmlns:a16="http://schemas.microsoft.com/office/drawing/2014/main" id="{0BD49243-721C-48FA-8A20-33F740E75AE3}"/>
              </a:ext>
            </a:extLst>
          </p:cNvPr>
          <p:cNvSpPr txBox="1">
            <a:spLocks/>
          </p:cNvSpPr>
          <p:nvPr/>
        </p:nvSpPr>
        <p:spPr bwMode="auto">
          <a:xfrm>
            <a:off x="8365363" y="2902808"/>
            <a:ext cx="2957004" cy="402869"/>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anose="020B0604020202020204" pitchFamily="34" charset="0"/>
              </a:rPr>
              <a:t>Level 0</a:t>
            </a:r>
            <a:endParaRPr kumimoji="0" lang="en-US" altLang="en-US" b="0" i="0" u="none" strike="noStrike" cap="none" normalizeH="0" baseline="0" dirty="0">
              <a:ln>
                <a:noFill/>
              </a:ln>
              <a:solidFill>
                <a:schemeClr val="tx1"/>
              </a:solidFill>
              <a:effectLst/>
              <a:latin typeface="Verdana" panose="020B0604030504040204" pitchFamily="34" charset="0"/>
              <a:ea typeface="Verdana" panose="020B0604030504040204" pitchFamily="34" charset="0"/>
            </a:endParaRPr>
          </a:p>
        </p:txBody>
      </p:sp>
      <p:sp>
        <p:nvSpPr>
          <p:cNvPr id="10" name="Right Brace 9">
            <a:extLst>
              <a:ext uri="{FF2B5EF4-FFF2-40B4-BE49-F238E27FC236}">
                <a16:creationId xmlns:a16="http://schemas.microsoft.com/office/drawing/2014/main" id="{FDC42407-99C5-4F93-AB67-CE34A1AE710C}"/>
              </a:ext>
            </a:extLst>
          </p:cNvPr>
          <p:cNvSpPr>
            <a:spLocks/>
          </p:cNvSpPr>
          <p:nvPr/>
        </p:nvSpPr>
        <p:spPr>
          <a:xfrm>
            <a:off x="6870255" y="2799566"/>
            <a:ext cx="262255" cy="490220"/>
          </a:xfrm>
          <a:prstGeom prst="rightBrace">
            <a:avLst/>
          </a:prstGeom>
          <a:noFill/>
          <a:ln w="28575" cap="flat" cmpd="sng" algn="ctr">
            <a:solidFill>
              <a:sysClr val="windowText" lastClr="000000"/>
            </a:solidFill>
            <a:prstDash val="solid"/>
            <a:miter lim="800000"/>
            <a:headEnd type="none" w="med" len="med"/>
            <a:tailEnd type="none" w="med" len="me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5D50EECF-BEB5-4D03-A900-7A763A3CA609}"/>
              </a:ext>
            </a:extLst>
          </p:cNvPr>
          <p:cNvCxnSpPr>
            <a:cxnSpLocks/>
          </p:cNvCxnSpPr>
          <p:nvPr/>
        </p:nvCxnSpPr>
        <p:spPr>
          <a:xfrm>
            <a:off x="6470956" y="2612429"/>
            <a:ext cx="1925839" cy="0"/>
          </a:xfrm>
          <a:prstGeom prst="straightConnector1">
            <a:avLst/>
          </a:prstGeom>
          <a:noFill/>
          <a:ln w="28575" cap="flat" cmpd="sng" algn="ctr">
            <a:solidFill>
              <a:sysClr val="windowText" lastClr="000000"/>
            </a:solidFill>
            <a:prstDash val="solid"/>
            <a:miter lim="800000"/>
            <a:tailEnd type="arrow"/>
          </a:ln>
          <a:effectLst/>
        </p:spPr>
      </p:cxnSp>
      <p:sp>
        <p:nvSpPr>
          <p:cNvPr id="9" name="Rectangle 9">
            <a:extLst>
              <a:ext uri="{FF2B5EF4-FFF2-40B4-BE49-F238E27FC236}">
                <a16:creationId xmlns:a16="http://schemas.microsoft.com/office/drawing/2014/main" id="{290D2923-0FE8-4238-BB81-56E6D7F02062}"/>
              </a:ext>
            </a:extLst>
          </p:cNvPr>
          <p:cNvSpPr>
            <a:spLocks noChangeArrowheads="1"/>
          </p:cNvSpPr>
          <p:nvPr/>
        </p:nvSpPr>
        <p:spPr bwMode="auto">
          <a:xfrm>
            <a:off x="5954903" y="1076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a:extLst>
              <a:ext uri="{FF2B5EF4-FFF2-40B4-BE49-F238E27FC236}">
                <a16:creationId xmlns:a16="http://schemas.microsoft.com/office/drawing/2014/main" id="{819F772A-632D-4503-A3BB-11C6E8F6B9F3}"/>
              </a:ext>
            </a:extLst>
          </p:cNvPr>
          <p:cNvSpPr>
            <a:spLocks noChangeArrowheads="1"/>
          </p:cNvSpPr>
          <p:nvPr/>
        </p:nvSpPr>
        <p:spPr bwMode="auto">
          <a:xfrm>
            <a:off x="5954903" y="1533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4">
            <a:extLst>
              <a:ext uri="{FF2B5EF4-FFF2-40B4-BE49-F238E27FC236}">
                <a16:creationId xmlns:a16="http://schemas.microsoft.com/office/drawing/2014/main" id="{1F119617-CA51-48D6-BAF9-F3706E7F2C41}"/>
              </a:ext>
            </a:extLst>
          </p:cNvPr>
          <p:cNvSpPr>
            <a:spLocks noChangeArrowheads="1"/>
          </p:cNvSpPr>
          <p:nvPr/>
        </p:nvSpPr>
        <p:spPr bwMode="auto">
          <a:xfrm>
            <a:off x="5954903"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471669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6F95-739F-4CE8-B9AA-0AB2B949F618}"/>
              </a:ext>
            </a:extLst>
          </p:cNvPr>
          <p:cNvSpPr>
            <a:spLocks noGrp="1"/>
          </p:cNvSpPr>
          <p:nvPr>
            <p:ph type="title"/>
          </p:nvPr>
        </p:nvSpPr>
        <p:spPr/>
        <p:txBody>
          <a:bodyPr/>
          <a:lstStyle/>
          <a:p>
            <a:r>
              <a:rPr lang="en-US" dirty="0"/>
              <a:t>Levels in an Unbalanced Hierarchy</a:t>
            </a:r>
          </a:p>
        </p:txBody>
      </p:sp>
      <p:pic>
        <p:nvPicPr>
          <p:cNvPr id="4" name="Picture 3">
            <a:extLst>
              <a:ext uri="{FF2B5EF4-FFF2-40B4-BE49-F238E27FC236}">
                <a16:creationId xmlns:a16="http://schemas.microsoft.com/office/drawing/2014/main" id="{C9827B40-D7E5-4435-B173-ABDCE76D7D3E}"/>
              </a:ext>
            </a:extLst>
          </p:cNvPr>
          <p:cNvPicPr/>
          <p:nvPr/>
        </p:nvPicPr>
        <p:blipFill rotWithShape="1">
          <a:blip r:embed="rId2"/>
          <a:srcRect l="1745"/>
          <a:stretch/>
        </p:blipFill>
        <p:spPr>
          <a:xfrm>
            <a:off x="510363" y="1206817"/>
            <a:ext cx="3531549" cy="2222183"/>
          </a:xfrm>
          <a:prstGeom prst="rect">
            <a:avLst/>
          </a:prstGeom>
        </p:spPr>
      </p:pic>
      <p:sp>
        <p:nvSpPr>
          <p:cNvPr id="5" name="Rectangle 4">
            <a:extLst>
              <a:ext uri="{FF2B5EF4-FFF2-40B4-BE49-F238E27FC236}">
                <a16:creationId xmlns:a16="http://schemas.microsoft.com/office/drawing/2014/main" id="{9D85413F-85AE-49F8-80B0-FCD3F5295CEE}"/>
              </a:ext>
            </a:extLst>
          </p:cNvPr>
          <p:cNvSpPr/>
          <p:nvPr/>
        </p:nvSpPr>
        <p:spPr>
          <a:xfrm>
            <a:off x="4227443" y="1721631"/>
            <a:ext cx="6096000" cy="923330"/>
          </a:xfrm>
          <a:prstGeom prst="rect">
            <a:avLst/>
          </a:prstGeom>
        </p:spPr>
        <p:txBody>
          <a:bodyPr>
            <a:spAutoFit/>
          </a:bodyPr>
          <a:lstStyle/>
          <a:p>
            <a:r>
              <a:rPr lang="en-US" dirty="0">
                <a:latin typeface="Arial" panose="020B0604020202020204" pitchFamily="34" charset="0"/>
                <a:ea typeface="Times New Roman" panose="02020603050405020304" pitchFamily="18" charset="0"/>
              </a:rPr>
              <a:t>In this example, “Libraries” is made up of multiple branches of the family tree, “Libraries”, “Libraries Materials”, “The Press”, etc.</a:t>
            </a:r>
          </a:p>
        </p:txBody>
      </p:sp>
      <p:pic>
        <p:nvPicPr>
          <p:cNvPr id="6" name="Picture 5">
            <a:extLst>
              <a:ext uri="{FF2B5EF4-FFF2-40B4-BE49-F238E27FC236}">
                <a16:creationId xmlns:a16="http://schemas.microsoft.com/office/drawing/2014/main" id="{57E9A8DC-9B4B-4133-AF16-F1D5747CC957}"/>
              </a:ext>
            </a:extLst>
          </p:cNvPr>
          <p:cNvPicPr/>
          <p:nvPr/>
        </p:nvPicPr>
        <p:blipFill>
          <a:blip r:embed="rId3"/>
          <a:stretch>
            <a:fillRect/>
          </a:stretch>
        </p:blipFill>
        <p:spPr>
          <a:xfrm>
            <a:off x="5628915" y="3311327"/>
            <a:ext cx="3461922" cy="2629829"/>
          </a:xfrm>
          <a:prstGeom prst="rect">
            <a:avLst/>
          </a:prstGeom>
        </p:spPr>
      </p:pic>
      <p:sp>
        <p:nvSpPr>
          <p:cNvPr id="7" name="Rectangle 6">
            <a:extLst>
              <a:ext uri="{FF2B5EF4-FFF2-40B4-BE49-F238E27FC236}">
                <a16:creationId xmlns:a16="http://schemas.microsoft.com/office/drawing/2014/main" id="{4409E7A3-0189-42A4-8814-90835213712E}"/>
              </a:ext>
            </a:extLst>
          </p:cNvPr>
          <p:cNvSpPr/>
          <p:nvPr/>
        </p:nvSpPr>
        <p:spPr>
          <a:xfrm>
            <a:off x="901148" y="4425116"/>
            <a:ext cx="4585252" cy="1200329"/>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If we start at member “15115001” and walk up the hierarchy using the “Libraries” branch, we would count and say that “All Departments” is at level 5</a:t>
            </a:r>
          </a:p>
        </p:txBody>
      </p:sp>
    </p:spTree>
    <p:extLst>
      <p:ext uri="{BB962C8B-B14F-4D97-AF65-F5344CB8AC3E}">
        <p14:creationId xmlns:p14="http://schemas.microsoft.com/office/powerpoint/2010/main" val="3726868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6F95-739F-4CE8-B9AA-0AB2B949F618}"/>
              </a:ext>
            </a:extLst>
          </p:cNvPr>
          <p:cNvSpPr>
            <a:spLocks noGrp="1"/>
          </p:cNvSpPr>
          <p:nvPr>
            <p:ph type="title"/>
          </p:nvPr>
        </p:nvSpPr>
        <p:spPr/>
        <p:txBody>
          <a:bodyPr/>
          <a:lstStyle/>
          <a:p>
            <a:r>
              <a:rPr lang="en-US" dirty="0"/>
              <a:t>Levels in an Unbalanced Hierarchy</a:t>
            </a:r>
          </a:p>
        </p:txBody>
      </p:sp>
      <p:pic>
        <p:nvPicPr>
          <p:cNvPr id="8" name="Picture 7">
            <a:extLst>
              <a:ext uri="{FF2B5EF4-FFF2-40B4-BE49-F238E27FC236}">
                <a16:creationId xmlns:a16="http://schemas.microsoft.com/office/drawing/2014/main" id="{3785DD36-F793-46A9-B28D-49918A6E98C4}"/>
              </a:ext>
            </a:extLst>
          </p:cNvPr>
          <p:cNvPicPr/>
          <p:nvPr/>
        </p:nvPicPr>
        <p:blipFill>
          <a:blip r:embed="rId2"/>
          <a:stretch>
            <a:fillRect/>
          </a:stretch>
        </p:blipFill>
        <p:spPr>
          <a:xfrm>
            <a:off x="996497" y="1626781"/>
            <a:ext cx="4032703" cy="2454888"/>
          </a:xfrm>
          <a:prstGeom prst="rect">
            <a:avLst/>
          </a:prstGeom>
        </p:spPr>
      </p:pic>
      <p:sp>
        <p:nvSpPr>
          <p:cNvPr id="3" name="Rectangle 2">
            <a:extLst>
              <a:ext uri="{FF2B5EF4-FFF2-40B4-BE49-F238E27FC236}">
                <a16:creationId xmlns:a16="http://schemas.microsoft.com/office/drawing/2014/main" id="{AC4168E8-251A-4A89-9813-58EF62C15A9C}"/>
              </a:ext>
            </a:extLst>
          </p:cNvPr>
          <p:cNvSpPr/>
          <p:nvPr/>
        </p:nvSpPr>
        <p:spPr>
          <a:xfrm>
            <a:off x="5565914" y="2255903"/>
            <a:ext cx="4558748" cy="1477328"/>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However, if we start at member “42013000” and walk up the hierarchy using the “VP for Instruction” branch, we would count and say that “All Departments” is at level 3.</a:t>
            </a:r>
          </a:p>
        </p:txBody>
      </p:sp>
      <p:sp>
        <p:nvSpPr>
          <p:cNvPr id="9" name="TextBox 8">
            <a:extLst>
              <a:ext uri="{FF2B5EF4-FFF2-40B4-BE49-F238E27FC236}">
                <a16:creationId xmlns:a16="http://schemas.microsoft.com/office/drawing/2014/main" id="{71A0425C-18F0-4498-9F8D-937A05C02B95}"/>
              </a:ext>
            </a:extLst>
          </p:cNvPr>
          <p:cNvSpPr txBox="1"/>
          <p:nvPr/>
        </p:nvSpPr>
        <p:spPr>
          <a:xfrm>
            <a:off x="1960249" y="4819014"/>
            <a:ext cx="7211329" cy="1384995"/>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If you are at Level 0, you are always at the bottom of the hierarchy (also called the “leaf” level)</a:t>
            </a:r>
          </a:p>
        </p:txBody>
      </p:sp>
    </p:spTree>
    <p:extLst>
      <p:ext uri="{BB962C8B-B14F-4D97-AF65-F5344CB8AC3E}">
        <p14:creationId xmlns:p14="http://schemas.microsoft.com/office/powerpoint/2010/main" val="80273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UGA Dimensional Models</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1109809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C69444-143D-439E-BEBD-24C8CA0FDD96}"/>
              </a:ext>
            </a:extLst>
          </p:cNvPr>
          <p:cNvSpPr>
            <a:spLocks noGrp="1"/>
          </p:cNvSpPr>
          <p:nvPr>
            <p:ph type="title"/>
          </p:nvPr>
        </p:nvSpPr>
        <p:spPr/>
        <p:txBody>
          <a:bodyPr/>
          <a:lstStyle/>
          <a:p>
            <a:r>
              <a:rPr lang="en-US" dirty="0"/>
              <a:t>Cubes Used at UGA</a:t>
            </a:r>
          </a:p>
        </p:txBody>
      </p:sp>
      <p:sp>
        <p:nvSpPr>
          <p:cNvPr id="6" name="Content Placeholder 5">
            <a:extLst>
              <a:ext uri="{FF2B5EF4-FFF2-40B4-BE49-F238E27FC236}">
                <a16:creationId xmlns:a16="http://schemas.microsoft.com/office/drawing/2014/main" id="{22E5433B-88B8-4D2C-9A62-F36FCDD543E7}"/>
              </a:ext>
            </a:extLst>
          </p:cNvPr>
          <p:cNvSpPr>
            <a:spLocks noGrp="1"/>
          </p:cNvSpPr>
          <p:nvPr>
            <p:ph sz="half" idx="1"/>
          </p:nvPr>
        </p:nvSpPr>
        <p:spPr>
          <a:xfrm>
            <a:off x="838200" y="1055261"/>
            <a:ext cx="5181600" cy="5292530"/>
          </a:xfrm>
        </p:spPr>
        <p:txBody>
          <a:bodyPr>
            <a:normAutofit/>
          </a:bodyPr>
          <a:lstStyle/>
          <a:p>
            <a:r>
              <a:rPr lang="en-US" sz="2400" dirty="0"/>
              <a:t>Report Essbase Application</a:t>
            </a:r>
          </a:p>
          <a:p>
            <a:pPr lvl="1"/>
            <a:r>
              <a:rPr lang="en-US" sz="2000" dirty="0"/>
              <a:t>Report Database (11 dimensions)</a:t>
            </a:r>
          </a:p>
          <a:p>
            <a:pPr lvl="2"/>
            <a:r>
              <a:rPr lang="en-US" sz="1800" dirty="0"/>
              <a:t>Account</a:t>
            </a:r>
          </a:p>
          <a:p>
            <a:pPr lvl="2"/>
            <a:r>
              <a:rPr lang="en-US" sz="1800" dirty="0"/>
              <a:t>Period</a:t>
            </a:r>
          </a:p>
          <a:p>
            <a:pPr lvl="2"/>
            <a:r>
              <a:rPr lang="en-US" sz="1800" dirty="0"/>
              <a:t>Program</a:t>
            </a:r>
          </a:p>
          <a:p>
            <a:pPr lvl="2"/>
            <a:r>
              <a:rPr lang="en-US" sz="1800" dirty="0"/>
              <a:t>Fund</a:t>
            </a:r>
          </a:p>
          <a:p>
            <a:pPr lvl="2"/>
            <a:r>
              <a:rPr lang="en-US" sz="1800" dirty="0"/>
              <a:t>Location</a:t>
            </a:r>
          </a:p>
          <a:p>
            <a:pPr lvl="2"/>
            <a:r>
              <a:rPr lang="en-US" sz="1800" dirty="0"/>
              <a:t>Department</a:t>
            </a:r>
          </a:p>
          <a:p>
            <a:pPr lvl="2"/>
            <a:r>
              <a:rPr lang="en-US" sz="1800" dirty="0"/>
              <a:t>Class</a:t>
            </a:r>
          </a:p>
          <a:p>
            <a:pPr lvl="2"/>
            <a:r>
              <a:rPr lang="en-US" sz="1800" dirty="0"/>
              <a:t>Project</a:t>
            </a:r>
          </a:p>
          <a:p>
            <a:pPr lvl="2"/>
            <a:r>
              <a:rPr lang="en-US" sz="1800" dirty="0"/>
              <a:t>Legacy Chart</a:t>
            </a:r>
          </a:p>
          <a:p>
            <a:pPr lvl="2"/>
            <a:r>
              <a:rPr lang="en-US" sz="1800" dirty="0"/>
              <a:t>Scenario</a:t>
            </a:r>
          </a:p>
          <a:p>
            <a:pPr lvl="2"/>
            <a:r>
              <a:rPr lang="en-US" sz="1800" dirty="0"/>
              <a:t>Year</a:t>
            </a:r>
          </a:p>
          <a:p>
            <a:endParaRPr lang="en-US" dirty="0"/>
          </a:p>
        </p:txBody>
      </p:sp>
      <p:sp>
        <p:nvSpPr>
          <p:cNvPr id="7" name="Content Placeholder 6">
            <a:extLst>
              <a:ext uri="{FF2B5EF4-FFF2-40B4-BE49-F238E27FC236}">
                <a16:creationId xmlns:a16="http://schemas.microsoft.com/office/drawing/2014/main" id="{18E277A6-92BA-460C-B76D-E9C5054DF67C}"/>
              </a:ext>
            </a:extLst>
          </p:cNvPr>
          <p:cNvSpPr>
            <a:spLocks noGrp="1"/>
          </p:cNvSpPr>
          <p:nvPr>
            <p:ph sz="half" idx="2"/>
          </p:nvPr>
        </p:nvSpPr>
        <p:spPr>
          <a:xfrm>
            <a:off x="6172200" y="1055260"/>
            <a:ext cx="5582478" cy="5292529"/>
          </a:xfrm>
        </p:spPr>
        <p:txBody>
          <a:bodyPr>
            <a:normAutofit/>
          </a:bodyPr>
          <a:lstStyle/>
          <a:p>
            <a:r>
              <a:rPr lang="en-US" sz="2400" dirty="0"/>
              <a:t>UGABUD Planning Application</a:t>
            </a:r>
          </a:p>
          <a:p>
            <a:pPr lvl="1"/>
            <a:r>
              <a:rPr lang="en-US" sz="2000" dirty="0"/>
              <a:t>Personal Database (12 dimensions)</a:t>
            </a:r>
          </a:p>
          <a:p>
            <a:pPr lvl="2"/>
            <a:r>
              <a:rPr lang="en-US" sz="1800" dirty="0"/>
              <a:t>Account</a:t>
            </a:r>
          </a:p>
          <a:p>
            <a:pPr lvl="2"/>
            <a:r>
              <a:rPr lang="en-US" sz="1800" dirty="0"/>
              <a:t>Period</a:t>
            </a:r>
          </a:p>
          <a:p>
            <a:pPr lvl="2"/>
            <a:r>
              <a:rPr lang="en-US" sz="1800" dirty="0"/>
              <a:t>Program</a:t>
            </a:r>
          </a:p>
          <a:p>
            <a:pPr lvl="2"/>
            <a:r>
              <a:rPr lang="en-US" sz="1800" dirty="0"/>
              <a:t>Fund</a:t>
            </a:r>
          </a:p>
          <a:p>
            <a:pPr lvl="2"/>
            <a:r>
              <a:rPr lang="en-US" sz="1800" dirty="0"/>
              <a:t>Location</a:t>
            </a:r>
          </a:p>
          <a:p>
            <a:pPr lvl="2"/>
            <a:r>
              <a:rPr lang="en-US" sz="1800" dirty="0"/>
              <a:t>Department</a:t>
            </a:r>
          </a:p>
          <a:p>
            <a:pPr lvl="2"/>
            <a:r>
              <a:rPr lang="en-US" sz="1800" dirty="0"/>
              <a:t>Position</a:t>
            </a:r>
          </a:p>
          <a:p>
            <a:pPr lvl="2"/>
            <a:r>
              <a:rPr lang="en-US" sz="1800" dirty="0"/>
              <a:t>Class</a:t>
            </a:r>
          </a:p>
          <a:p>
            <a:pPr lvl="2"/>
            <a:r>
              <a:rPr lang="en-US" sz="1800" dirty="0"/>
              <a:t>Project</a:t>
            </a:r>
          </a:p>
          <a:p>
            <a:pPr lvl="2"/>
            <a:r>
              <a:rPr lang="en-US" sz="1800" dirty="0"/>
              <a:t>Version</a:t>
            </a:r>
          </a:p>
          <a:p>
            <a:pPr lvl="2"/>
            <a:r>
              <a:rPr lang="en-US" sz="1800" dirty="0"/>
              <a:t>Scenario</a:t>
            </a:r>
          </a:p>
          <a:p>
            <a:pPr lvl="2"/>
            <a:r>
              <a:rPr lang="en-US" sz="1800" dirty="0"/>
              <a:t>Year </a:t>
            </a:r>
          </a:p>
        </p:txBody>
      </p:sp>
    </p:spTree>
    <p:extLst>
      <p:ext uri="{BB962C8B-B14F-4D97-AF65-F5344CB8AC3E}">
        <p14:creationId xmlns:p14="http://schemas.microsoft.com/office/powerpoint/2010/main" val="3893367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Logging In to Smart View</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272447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EDBC-98C7-4EB1-973F-58F735490475}"/>
              </a:ext>
            </a:extLst>
          </p:cNvPr>
          <p:cNvSpPr>
            <a:spLocks noGrp="1"/>
          </p:cNvSpPr>
          <p:nvPr>
            <p:ph type="title"/>
          </p:nvPr>
        </p:nvSpPr>
        <p:spPr/>
        <p:txBody>
          <a:bodyPr/>
          <a:lstStyle/>
          <a:p>
            <a:r>
              <a:rPr lang="en-US" dirty="0"/>
              <a:t>Introducing Smart View</a:t>
            </a:r>
          </a:p>
        </p:txBody>
      </p:sp>
      <p:sp>
        <p:nvSpPr>
          <p:cNvPr id="3" name="Text Placeholder 2">
            <a:extLst>
              <a:ext uri="{FF2B5EF4-FFF2-40B4-BE49-F238E27FC236}">
                <a16:creationId xmlns:a16="http://schemas.microsoft.com/office/drawing/2014/main" id="{FF982925-6499-4D13-B065-7F466510E2D8}"/>
              </a:ext>
            </a:extLst>
          </p:cNvPr>
          <p:cNvSpPr>
            <a:spLocks noGrp="1"/>
          </p:cNvSpPr>
          <p:nvPr>
            <p:ph type="body" idx="1"/>
          </p:nvPr>
        </p:nvSpPr>
        <p:spPr/>
        <p:txBody>
          <a:bodyPr/>
          <a:lstStyle/>
          <a:p>
            <a:r>
              <a:rPr lang="en-US" dirty="0"/>
              <a:t>Using Smart View for the UGA Budget Management System</a:t>
            </a:r>
          </a:p>
        </p:txBody>
      </p:sp>
    </p:spTree>
    <p:extLst>
      <p:ext uri="{BB962C8B-B14F-4D97-AF65-F5344CB8AC3E}">
        <p14:creationId xmlns:p14="http://schemas.microsoft.com/office/powerpoint/2010/main" val="1251862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D79A52-5D83-4044-A9E7-612268BE160A}"/>
              </a:ext>
            </a:extLst>
          </p:cNvPr>
          <p:cNvSpPr>
            <a:spLocks noGrp="1"/>
          </p:cNvSpPr>
          <p:nvPr>
            <p:ph type="title"/>
          </p:nvPr>
        </p:nvSpPr>
        <p:spPr/>
        <p:txBody>
          <a:bodyPr/>
          <a:lstStyle/>
          <a:p>
            <a:r>
              <a:rPr lang="en-US" dirty="0"/>
              <a:t>Log In to Smart View</a:t>
            </a:r>
          </a:p>
        </p:txBody>
      </p:sp>
      <p:sp>
        <p:nvSpPr>
          <p:cNvPr id="5" name="Content Placeholder 4">
            <a:extLst>
              <a:ext uri="{FF2B5EF4-FFF2-40B4-BE49-F238E27FC236}">
                <a16:creationId xmlns:a16="http://schemas.microsoft.com/office/drawing/2014/main" id="{DAE6A20C-66AD-4174-901E-5252111260BA}"/>
              </a:ext>
            </a:extLst>
          </p:cNvPr>
          <p:cNvSpPr>
            <a:spLocks noGrp="1"/>
          </p:cNvSpPr>
          <p:nvPr>
            <p:ph idx="1"/>
          </p:nvPr>
        </p:nvSpPr>
        <p:spPr/>
        <p:txBody>
          <a:bodyPr/>
          <a:lstStyle/>
          <a:p>
            <a:r>
              <a:rPr lang="en-US" dirty="0"/>
              <a:t>Go to the Smart View ribbon in Excel.</a:t>
            </a:r>
          </a:p>
          <a:p>
            <a:r>
              <a:rPr lang="en-US" dirty="0"/>
              <a:t>Click on the Panel icon.</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914377" lvl="2" indent="0">
              <a:buNone/>
            </a:pPr>
            <a:r>
              <a:rPr lang="en-US" i="1" dirty="0"/>
              <a:t>The Smart View Panel Opens</a:t>
            </a:r>
          </a:p>
        </p:txBody>
      </p:sp>
      <p:pic>
        <p:nvPicPr>
          <p:cNvPr id="6" name="Picture 5">
            <a:extLst>
              <a:ext uri="{FF2B5EF4-FFF2-40B4-BE49-F238E27FC236}">
                <a16:creationId xmlns:a16="http://schemas.microsoft.com/office/drawing/2014/main" id="{3A1CB361-C752-467B-A374-189B2741E54B}"/>
              </a:ext>
            </a:extLst>
          </p:cNvPr>
          <p:cNvPicPr/>
          <p:nvPr/>
        </p:nvPicPr>
        <p:blipFill>
          <a:blip r:embed="rId2"/>
          <a:stretch>
            <a:fillRect/>
          </a:stretch>
        </p:blipFill>
        <p:spPr>
          <a:xfrm>
            <a:off x="1412630" y="2457009"/>
            <a:ext cx="9941169" cy="2017019"/>
          </a:xfrm>
          <a:prstGeom prst="rect">
            <a:avLst/>
          </a:prstGeom>
          <a:ln w="19050">
            <a:solidFill>
              <a:schemeClr val="tx1"/>
            </a:solidFill>
          </a:ln>
        </p:spPr>
      </p:pic>
    </p:spTree>
    <p:extLst>
      <p:ext uri="{BB962C8B-B14F-4D97-AF65-F5344CB8AC3E}">
        <p14:creationId xmlns:p14="http://schemas.microsoft.com/office/powerpoint/2010/main" val="1298486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0199-EFE7-40F2-98CB-EDC650A3EC0C}"/>
              </a:ext>
            </a:extLst>
          </p:cNvPr>
          <p:cNvSpPr>
            <a:spLocks noGrp="1"/>
          </p:cNvSpPr>
          <p:nvPr>
            <p:ph type="title"/>
          </p:nvPr>
        </p:nvSpPr>
        <p:spPr/>
        <p:txBody>
          <a:bodyPr/>
          <a:lstStyle/>
          <a:p>
            <a:r>
              <a:rPr lang="en-US" dirty="0"/>
              <a:t>Log In to Smart View</a:t>
            </a:r>
          </a:p>
        </p:txBody>
      </p:sp>
      <p:sp>
        <p:nvSpPr>
          <p:cNvPr id="4" name="Content Placeholder 3">
            <a:extLst>
              <a:ext uri="{FF2B5EF4-FFF2-40B4-BE49-F238E27FC236}">
                <a16:creationId xmlns:a16="http://schemas.microsoft.com/office/drawing/2014/main" id="{7D18A74F-53E8-488A-B8FE-0BB4946C2627}"/>
              </a:ext>
            </a:extLst>
          </p:cNvPr>
          <p:cNvSpPr>
            <a:spLocks noGrp="1"/>
          </p:cNvSpPr>
          <p:nvPr>
            <p:ph sz="half" idx="2"/>
          </p:nvPr>
        </p:nvSpPr>
        <p:spPr>
          <a:xfrm>
            <a:off x="6172200" y="1252192"/>
            <a:ext cx="5181600" cy="4796916"/>
          </a:xfrm>
        </p:spPr>
        <p:txBody>
          <a:bodyPr/>
          <a:lstStyle/>
          <a:p>
            <a:r>
              <a:rPr lang="en-US" dirty="0"/>
              <a:t>Click the Shared Connections Option</a:t>
            </a:r>
          </a:p>
          <a:p>
            <a:pPr marL="280988" indent="-280988">
              <a:buNone/>
            </a:pPr>
            <a:r>
              <a:rPr lang="en-US" dirty="0"/>
              <a:t>	</a:t>
            </a:r>
            <a:r>
              <a:rPr lang="en-US" i="1" dirty="0"/>
              <a:t>A dropdown asks you to select a provider.</a:t>
            </a:r>
            <a:endParaRPr lang="en-US" dirty="0"/>
          </a:p>
        </p:txBody>
      </p:sp>
      <p:pic>
        <p:nvPicPr>
          <p:cNvPr id="5" name="Content Placeholder 4">
            <a:extLst>
              <a:ext uri="{FF2B5EF4-FFF2-40B4-BE49-F238E27FC236}">
                <a16:creationId xmlns:a16="http://schemas.microsoft.com/office/drawing/2014/main" id="{B98B311A-C5E7-433E-8A61-F6CCE08624DE}"/>
              </a:ext>
            </a:extLst>
          </p:cNvPr>
          <p:cNvPicPr>
            <a:picLocks noGrp="1"/>
          </p:cNvPicPr>
          <p:nvPr>
            <p:ph sz="half" idx="1"/>
          </p:nvPr>
        </p:nvPicPr>
        <p:blipFill>
          <a:blip r:embed="rId2"/>
          <a:stretch>
            <a:fillRect/>
          </a:stretch>
        </p:blipFill>
        <p:spPr>
          <a:xfrm>
            <a:off x="838199" y="1283732"/>
            <a:ext cx="4788877" cy="4765376"/>
          </a:xfrm>
          <a:prstGeom prst="rect">
            <a:avLst/>
          </a:prstGeom>
          <a:ln w="19050">
            <a:solidFill>
              <a:schemeClr val="tx1"/>
            </a:solidFill>
          </a:ln>
        </p:spPr>
      </p:pic>
    </p:spTree>
    <p:extLst>
      <p:ext uri="{BB962C8B-B14F-4D97-AF65-F5344CB8AC3E}">
        <p14:creationId xmlns:p14="http://schemas.microsoft.com/office/powerpoint/2010/main" val="410241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4BBF-20DC-4691-9A58-D8BBA1028CC1}"/>
              </a:ext>
            </a:extLst>
          </p:cNvPr>
          <p:cNvSpPr>
            <a:spLocks noGrp="1"/>
          </p:cNvSpPr>
          <p:nvPr>
            <p:ph type="title"/>
          </p:nvPr>
        </p:nvSpPr>
        <p:spPr/>
        <p:txBody>
          <a:bodyPr/>
          <a:lstStyle/>
          <a:p>
            <a:r>
              <a:rPr lang="en-US" dirty="0"/>
              <a:t>Log In to Smart View</a:t>
            </a:r>
          </a:p>
        </p:txBody>
      </p:sp>
      <p:sp>
        <p:nvSpPr>
          <p:cNvPr id="4" name="Content Placeholder 3">
            <a:extLst>
              <a:ext uri="{FF2B5EF4-FFF2-40B4-BE49-F238E27FC236}">
                <a16:creationId xmlns:a16="http://schemas.microsoft.com/office/drawing/2014/main" id="{43568984-BA5C-41A9-AE18-213903B64BE6}"/>
              </a:ext>
            </a:extLst>
          </p:cNvPr>
          <p:cNvSpPr>
            <a:spLocks noGrp="1"/>
          </p:cNvSpPr>
          <p:nvPr>
            <p:ph sz="half" idx="2"/>
          </p:nvPr>
        </p:nvSpPr>
        <p:spPr/>
        <p:txBody>
          <a:bodyPr/>
          <a:lstStyle/>
          <a:p>
            <a:r>
              <a:rPr lang="en-US" dirty="0"/>
              <a:t>Enter your </a:t>
            </a:r>
            <a:r>
              <a:rPr lang="en-US" dirty="0" err="1"/>
              <a:t>MyID</a:t>
            </a:r>
            <a:r>
              <a:rPr lang="en-US" dirty="0"/>
              <a:t> credentials to connect to the UGA Budget Management System</a:t>
            </a:r>
          </a:p>
          <a:p>
            <a:r>
              <a:rPr lang="en-US" dirty="0"/>
              <a:t>Click the </a:t>
            </a:r>
            <a:r>
              <a:rPr lang="en-US" b="1" dirty="0"/>
              <a:t>Connect </a:t>
            </a:r>
            <a:r>
              <a:rPr lang="en-US" dirty="0"/>
              <a:t>button.</a:t>
            </a:r>
          </a:p>
        </p:txBody>
      </p:sp>
      <p:pic>
        <p:nvPicPr>
          <p:cNvPr id="5" name="Content Placeholder 4">
            <a:extLst>
              <a:ext uri="{FF2B5EF4-FFF2-40B4-BE49-F238E27FC236}">
                <a16:creationId xmlns:a16="http://schemas.microsoft.com/office/drawing/2014/main" id="{1947EE35-4B3C-4133-A696-00DEC76F5B02}"/>
              </a:ext>
            </a:extLst>
          </p:cNvPr>
          <p:cNvPicPr>
            <a:picLocks noGrp="1"/>
          </p:cNvPicPr>
          <p:nvPr>
            <p:ph sz="half" idx="1"/>
          </p:nvPr>
        </p:nvPicPr>
        <p:blipFill>
          <a:blip r:embed="rId2"/>
          <a:stretch>
            <a:fillRect/>
          </a:stretch>
        </p:blipFill>
        <p:spPr>
          <a:xfrm>
            <a:off x="647978" y="1252813"/>
            <a:ext cx="5181600" cy="4773124"/>
          </a:xfrm>
          <a:prstGeom prst="rect">
            <a:avLst/>
          </a:prstGeom>
          <a:ln w="12700">
            <a:solidFill>
              <a:schemeClr val="tx1"/>
            </a:solidFill>
          </a:ln>
        </p:spPr>
      </p:pic>
    </p:spTree>
    <p:extLst>
      <p:ext uri="{BB962C8B-B14F-4D97-AF65-F5344CB8AC3E}">
        <p14:creationId xmlns:p14="http://schemas.microsoft.com/office/powerpoint/2010/main" val="217118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4BBF-20DC-4691-9A58-D8BBA1028CC1}"/>
              </a:ext>
            </a:extLst>
          </p:cNvPr>
          <p:cNvSpPr>
            <a:spLocks noGrp="1"/>
          </p:cNvSpPr>
          <p:nvPr>
            <p:ph type="title"/>
          </p:nvPr>
        </p:nvSpPr>
        <p:spPr/>
        <p:txBody>
          <a:bodyPr/>
          <a:lstStyle/>
          <a:p>
            <a:r>
              <a:rPr lang="en-US" dirty="0"/>
              <a:t>Log In to Smart View</a:t>
            </a:r>
          </a:p>
        </p:txBody>
      </p:sp>
      <p:sp>
        <p:nvSpPr>
          <p:cNvPr id="4" name="Content Placeholder 3">
            <a:extLst>
              <a:ext uri="{FF2B5EF4-FFF2-40B4-BE49-F238E27FC236}">
                <a16:creationId xmlns:a16="http://schemas.microsoft.com/office/drawing/2014/main" id="{43568984-BA5C-41A9-AE18-213903B64BE6}"/>
              </a:ext>
            </a:extLst>
          </p:cNvPr>
          <p:cNvSpPr>
            <a:spLocks noGrp="1"/>
          </p:cNvSpPr>
          <p:nvPr>
            <p:ph sz="half" idx="2"/>
          </p:nvPr>
        </p:nvSpPr>
        <p:spPr>
          <a:xfrm>
            <a:off x="444137" y="1252192"/>
            <a:ext cx="10909663" cy="5083294"/>
          </a:xfrm>
        </p:spPr>
        <p:txBody>
          <a:bodyPr>
            <a:normAutofit/>
          </a:bodyPr>
          <a:lstStyle/>
          <a:p>
            <a:pPr marL="0" indent="0">
              <a:buNone/>
            </a:pPr>
            <a:r>
              <a:rPr lang="en-US" dirty="0"/>
              <a:t>Smart View can identify with different types of applications. You will need to select the database you want. This is the Provider.</a:t>
            </a:r>
          </a:p>
          <a:p>
            <a:r>
              <a:rPr lang="en-US" dirty="0"/>
              <a:t>Select the appropriate Provider.</a:t>
            </a:r>
          </a:p>
        </p:txBody>
      </p:sp>
    </p:spTree>
    <p:extLst>
      <p:ext uri="{BB962C8B-B14F-4D97-AF65-F5344CB8AC3E}">
        <p14:creationId xmlns:p14="http://schemas.microsoft.com/office/powerpoint/2010/main" val="1656240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D4BBF-20DC-4691-9A58-D8BBA1028CC1}"/>
              </a:ext>
            </a:extLst>
          </p:cNvPr>
          <p:cNvSpPr>
            <a:spLocks noGrp="1"/>
          </p:cNvSpPr>
          <p:nvPr>
            <p:ph type="title"/>
          </p:nvPr>
        </p:nvSpPr>
        <p:spPr/>
        <p:txBody>
          <a:bodyPr/>
          <a:lstStyle/>
          <a:p>
            <a:r>
              <a:rPr lang="en-US" dirty="0"/>
              <a:t>Log In to Smart View</a:t>
            </a:r>
          </a:p>
        </p:txBody>
      </p:sp>
      <p:sp>
        <p:nvSpPr>
          <p:cNvPr id="4" name="Content Placeholder 3">
            <a:extLst>
              <a:ext uri="{FF2B5EF4-FFF2-40B4-BE49-F238E27FC236}">
                <a16:creationId xmlns:a16="http://schemas.microsoft.com/office/drawing/2014/main" id="{43568984-BA5C-41A9-AE18-213903B64BE6}"/>
              </a:ext>
            </a:extLst>
          </p:cNvPr>
          <p:cNvSpPr>
            <a:spLocks noGrp="1"/>
          </p:cNvSpPr>
          <p:nvPr>
            <p:ph sz="half" idx="2"/>
          </p:nvPr>
        </p:nvSpPr>
        <p:spPr>
          <a:xfrm>
            <a:off x="6172200" y="1252192"/>
            <a:ext cx="5181600" cy="5083294"/>
          </a:xfrm>
        </p:spPr>
        <p:txBody>
          <a:bodyPr>
            <a:normAutofit lnSpcReduction="10000"/>
          </a:bodyPr>
          <a:lstStyle/>
          <a:p>
            <a:pPr marL="0" indent="0">
              <a:buNone/>
            </a:pPr>
            <a:r>
              <a:rPr lang="en-US" dirty="0"/>
              <a:t>“Oracle Essbase” is the Essbase Provider.</a:t>
            </a:r>
          </a:p>
          <a:p>
            <a:pPr lvl="1"/>
            <a:r>
              <a:rPr lang="en-US" dirty="0"/>
              <a:t>Report Application</a:t>
            </a:r>
          </a:p>
          <a:p>
            <a:pPr marL="457189" lvl="1" indent="0">
              <a:buNone/>
            </a:pPr>
            <a:endParaRPr lang="en-US" dirty="0"/>
          </a:p>
          <a:p>
            <a:pPr marL="457189" lvl="1" indent="0">
              <a:buNone/>
            </a:pPr>
            <a:endParaRPr lang="en-US" dirty="0"/>
          </a:p>
          <a:p>
            <a:pPr marL="0" lvl="1" indent="0">
              <a:spcBef>
                <a:spcPts val="1000"/>
              </a:spcBef>
              <a:buNone/>
            </a:pPr>
            <a:r>
              <a:rPr lang="en-US" sz="2800" dirty="0"/>
              <a:t>“Oracle Hyperion Planning, Fusion Edition” is the Planning Provider</a:t>
            </a:r>
          </a:p>
          <a:p>
            <a:pPr marL="914388" lvl="2" indent="-457200">
              <a:spcBef>
                <a:spcPts val="1000"/>
              </a:spcBef>
            </a:pPr>
            <a:r>
              <a:rPr lang="en-US" sz="2400" dirty="0"/>
              <a:t>Personal Application</a:t>
            </a:r>
          </a:p>
          <a:p>
            <a:pPr marL="914388" lvl="2" indent="-457200">
              <a:spcBef>
                <a:spcPts val="1000"/>
              </a:spcBef>
            </a:pPr>
            <a:r>
              <a:rPr lang="en-US" sz="2400" dirty="0"/>
              <a:t>Amendment Application</a:t>
            </a:r>
          </a:p>
          <a:p>
            <a:pPr marL="914388" lvl="2" indent="-457200">
              <a:spcBef>
                <a:spcPts val="1000"/>
              </a:spcBef>
            </a:pPr>
            <a:r>
              <a:rPr lang="en-US" sz="2400" dirty="0"/>
              <a:t>Budgeting Application (future)</a:t>
            </a:r>
          </a:p>
          <a:p>
            <a:pPr marL="914388" lvl="2" indent="-457200">
              <a:spcBef>
                <a:spcPts val="1000"/>
              </a:spcBef>
            </a:pPr>
            <a:endParaRPr lang="en-US" sz="2400" dirty="0"/>
          </a:p>
          <a:p>
            <a:pPr marL="457189" lvl="1" indent="0">
              <a:buNone/>
            </a:pPr>
            <a:endParaRPr lang="en-US" dirty="0"/>
          </a:p>
        </p:txBody>
      </p:sp>
      <p:pic>
        <p:nvPicPr>
          <p:cNvPr id="8" name="Picture 7">
            <a:extLst>
              <a:ext uri="{FF2B5EF4-FFF2-40B4-BE49-F238E27FC236}">
                <a16:creationId xmlns:a16="http://schemas.microsoft.com/office/drawing/2014/main" id="{98649867-7A82-4B09-9E28-2D59026FB85F}"/>
              </a:ext>
            </a:extLst>
          </p:cNvPr>
          <p:cNvPicPr/>
          <p:nvPr/>
        </p:nvPicPr>
        <p:blipFill>
          <a:blip r:embed="rId2"/>
          <a:stretch>
            <a:fillRect/>
          </a:stretch>
        </p:blipFill>
        <p:spPr>
          <a:xfrm>
            <a:off x="838200" y="1584251"/>
            <a:ext cx="3733800" cy="2034496"/>
          </a:xfrm>
          <a:prstGeom prst="rect">
            <a:avLst/>
          </a:prstGeom>
        </p:spPr>
      </p:pic>
      <p:pic>
        <p:nvPicPr>
          <p:cNvPr id="5" name="Content Placeholder 6">
            <a:extLst>
              <a:ext uri="{FF2B5EF4-FFF2-40B4-BE49-F238E27FC236}">
                <a16:creationId xmlns:a16="http://schemas.microsoft.com/office/drawing/2014/main" id="{580BC9AA-B6F6-4451-9A29-978B7DC746E5}"/>
              </a:ext>
            </a:extLst>
          </p:cNvPr>
          <p:cNvPicPr>
            <a:picLocks noGrp="1"/>
          </p:cNvPicPr>
          <p:nvPr>
            <p:ph sz="half" idx="1"/>
          </p:nvPr>
        </p:nvPicPr>
        <p:blipFill>
          <a:blip r:embed="rId3"/>
          <a:stretch>
            <a:fillRect/>
          </a:stretch>
        </p:blipFill>
        <p:spPr>
          <a:xfrm>
            <a:off x="838200" y="4147736"/>
            <a:ext cx="3733800" cy="2187749"/>
          </a:xfrm>
          <a:prstGeom prst="rect">
            <a:avLst/>
          </a:prstGeom>
        </p:spPr>
      </p:pic>
    </p:spTree>
    <p:extLst>
      <p:ext uri="{BB962C8B-B14F-4D97-AF65-F5344CB8AC3E}">
        <p14:creationId xmlns:p14="http://schemas.microsoft.com/office/powerpoint/2010/main" val="4135694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FE231-B9BF-4C3B-A394-C07E0F1FE724}"/>
              </a:ext>
            </a:extLst>
          </p:cNvPr>
          <p:cNvSpPr>
            <a:spLocks noGrp="1"/>
          </p:cNvSpPr>
          <p:nvPr>
            <p:ph type="title"/>
          </p:nvPr>
        </p:nvSpPr>
        <p:spPr/>
        <p:txBody>
          <a:bodyPr/>
          <a:lstStyle/>
          <a:p>
            <a:r>
              <a:rPr lang="en-US" dirty="0"/>
              <a:t>Private Connections</a:t>
            </a:r>
          </a:p>
        </p:txBody>
      </p:sp>
      <p:sp>
        <p:nvSpPr>
          <p:cNvPr id="4" name="Content Placeholder 3">
            <a:extLst>
              <a:ext uri="{FF2B5EF4-FFF2-40B4-BE49-F238E27FC236}">
                <a16:creationId xmlns:a16="http://schemas.microsoft.com/office/drawing/2014/main" id="{195CBD2C-EF0F-415A-B45D-5A48395AA028}"/>
              </a:ext>
            </a:extLst>
          </p:cNvPr>
          <p:cNvSpPr>
            <a:spLocks noGrp="1"/>
          </p:cNvSpPr>
          <p:nvPr>
            <p:ph sz="half" idx="2"/>
          </p:nvPr>
        </p:nvSpPr>
        <p:spPr>
          <a:xfrm>
            <a:off x="6172200" y="1252191"/>
            <a:ext cx="5181600" cy="5230251"/>
          </a:xfrm>
        </p:spPr>
        <p:txBody>
          <a:bodyPr/>
          <a:lstStyle/>
          <a:p>
            <a:pPr marL="0" indent="0">
              <a:buNone/>
            </a:pPr>
            <a:r>
              <a:rPr lang="en-US" dirty="0"/>
              <a:t>You can create a library of connections that you use frequently.</a:t>
            </a:r>
          </a:p>
          <a:p>
            <a:r>
              <a:rPr lang="en-US" dirty="0"/>
              <a:t>As you drill down, you can right-click on the database and select </a:t>
            </a:r>
            <a:r>
              <a:rPr lang="en-US" b="1" dirty="0"/>
              <a:t>Add to Private Connections</a:t>
            </a:r>
            <a:r>
              <a:rPr lang="en-US" dirty="0"/>
              <a:t>.</a:t>
            </a:r>
          </a:p>
          <a:p>
            <a:endParaRPr lang="en-US" dirty="0"/>
          </a:p>
        </p:txBody>
      </p:sp>
      <p:pic>
        <p:nvPicPr>
          <p:cNvPr id="5" name="Picture 4">
            <a:extLst>
              <a:ext uri="{FF2B5EF4-FFF2-40B4-BE49-F238E27FC236}">
                <a16:creationId xmlns:a16="http://schemas.microsoft.com/office/drawing/2014/main" id="{D8702D1E-EC66-4CFA-B0A7-5972CA71AAD6}"/>
              </a:ext>
            </a:extLst>
          </p:cNvPr>
          <p:cNvPicPr/>
          <p:nvPr/>
        </p:nvPicPr>
        <p:blipFill>
          <a:blip r:embed="rId2"/>
          <a:stretch>
            <a:fillRect/>
          </a:stretch>
        </p:blipFill>
        <p:spPr>
          <a:xfrm>
            <a:off x="838200" y="1308100"/>
            <a:ext cx="4953000" cy="3920392"/>
          </a:xfrm>
          <a:prstGeom prst="rect">
            <a:avLst/>
          </a:prstGeom>
        </p:spPr>
      </p:pic>
    </p:spTree>
    <p:extLst>
      <p:ext uri="{BB962C8B-B14F-4D97-AF65-F5344CB8AC3E}">
        <p14:creationId xmlns:p14="http://schemas.microsoft.com/office/powerpoint/2010/main" val="1795217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B042-E596-4D5E-A836-70F00BBA6E90}"/>
              </a:ext>
            </a:extLst>
          </p:cNvPr>
          <p:cNvSpPr>
            <a:spLocks noGrp="1"/>
          </p:cNvSpPr>
          <p:nvPr>
            <p:ph type="title"/>
          </p:nvPr>
        </p:nvSpPr>
        <p:spPr/>
        <p:txBody>
          <a:bodyPr/>
          <a:lstStyle/>
          <a:p>
            <a:r>
              <a:rPr lang="en-US" dirty="0"/>
              <a:t>Naming your Private Connection</a:t>
            </a:r>
          </a:p>
        </p:txBody>
      </p:sp>
      <p:sp>
        <p:nvSpPr>
          <p:cNvPr id="4" name="Content Placeholder 3">
            <a:extLst>
              <a:ext uri="{FF2B5EF4-FFF2-40B4-BE49-F238E27FC236}">
                <a16:creationId xmlns:a16="http://schemas.microsoft.com/office/drawing/2014/main" id="{9D856789-4148-41AB-8D7C-19DD265E29C0}"/>
              </a:ext>
            </a:extLst>
          </p:cNvPr>
          <p:cNvSpPr>
            <a:spLocks noGrp="1"/>
          </p:cNvSpPr>
          <p:nvPr>
            <p:ph sz="half" idx="2"/>
          </p:nvPr>
        </p:nvSpPr>
        <p:spPr>
          <a:xfrm>
            <a:off x="6172200" y="1252192"/>
            <a:ext cx="5181600" cy="3704218"/>
          </a:xfrm>
        </p:spPr>
        <p:txBody>
          <a:bodyPr/>
          <a:lstStyle/>
          <a:p>
            <a:r>
              <a:rPr lang="en-US" dirty="0"/>
              <a:t>A good practice to naming your connection is to provide three pieces of information: the environment name, the provider type, and the database or application name.</a:t>
            </a:r>
          </a:p>
        </p:txBody>
      </p:sp>
      <p:pic>
        <p:nvPicPr>
          <p:cNvPr id="2049" name="Picture 12129">
            <a:extLst>
              <a:ext uri="{FF2B5EF4-FFF2-40B4-BE49-F238E27FC236}">
                <a16:creationId xmlns:a16="http://schemas.microsoft.com/office/drawing/2014/main" id="{5AF766B7-4865-4D93-97FA-3FA50B4E68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252191"/>
            <a:ext cx="4919645" cy="3140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a:extLst>
              <a:ext uri="{FF2B5EF4-FFF2-40B4-BE49-F238E27FC236}">
                <a16:creationId xmlns:a16="http://schemas.microsoft.com/office/drawing/2014/main" id="{61BBA04E-CE75-4376-A169-9C9AA5C28DED}"/>
              </a:ext>
            </a:extLst>
          </p:cNvPr>
          <p:cNvSpPr>
            <a:spLocks noChangeArrowheads="1"/>
          </p:cNvSpPr>
          <p:nvPr/>
        </p:nvSpPr>
        <p:spPr bwMode="auto">
          <a:xfrm>
            <a:off x="838200" y="79499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a:extLst>
              <a:ext uri="{FF2B5EF4-FFF2-40B4-BE49-F238E27FC236}">
                <a16:creationId xmlns:a16="http://schemas.microsoft.com/office/drawing/2014/main" id="{593FE6A6-D452-45D2-B300-B5101756B32B}"/>
              </a:ext>
            </a:extLst>
          </p:cNvPr>
          <p:cNvSpPr>
            <a:spLocks noChangeArrowheads="1"/>
          </p:cNvSpPr>
          <p:nvPr/>
        </p:nvSpPr>
        <p:spPr bwMode="auto">
          <a:xfrm>
            <a:off x="838200" y="12521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0">
            <a:extLst>
              <a:ext uri="{FF2B5EF4-FFF2-40B4-BE49-F238E27FC236}">
                <a16:creationId xmlns:a16="http://schemas.microsoft.com/office/drawing/2014/main" id="{CF0C970C-62C8-4118-AC8C-E6BB1FB6D343}"/>
              </a:ext>
            </a:extLst>
          </p:cNvPr>
          <p:cNvSpPr>
            <a:spLocks noChangeArrowheads="1"/>
          </p:cNvSpPr>
          <p:nvPr/>
        </p:nvSpPr>
        <p:spPr bwMode="auto">
          <a:xfrm>
            <a:off x="838200" y="35381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Rounded Corners 21">
            <a:extLst>
              <a:ext uri="{FF2B5EF4-FFF2-40B4-BE49-F238E27FC236}">
                <a16:creationId xmlns:a16="http://schemas.microsoft.com/office/drawing/2014/main" id="{454F10B7-17A8-409C-B911-51306AED5E79}"/>
              </a:ext>
            </a:extLst>
          </p:cNvPr>
          <p:cNvSpPr/>
          <p:nvPr/>
        </p:nvSpPr>
        <p:spPr>
          <a:xfrm>
            <a:off x="914400" y="2324767"/>
            <a:ext cx="4843444" cy="630702"/>
          </a:xfrm>
          <a:prstGeom prst="roundRect">
            <a:avLst/>
          </a:prstGeom>
          <a:noFill/>
          <a:ln w="381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407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EAFB-E11A-4028-A71C-1AF9A6AFC7DE}"/>
              </a:ext>
            </a:extLst>
          </p:cNvPr>
          <p:cNvSpPr>
            <a:spLocks noGrp="1"/>
          </p:cNvSpPr>
          <p:nvPr>
            <p:ph type="title"/>
          </p:nvPr>
        </p:nvSpPr>
        <p:spPr/>
        <p:txBody>
          <a:bodyPr/>
          <a:lstStyle/>
          <a:p>
            <a:r>
              <a:rPr lang="en-US" dirty="0"/>
              <a:t>Selecting a Private Connection</a:t>
            </a:r>
          </a:p>
        </p:txBody>
      </p:sp>
      <p:sp>
        <p:nvSpPr>
          <p:cNvPr id="3" name="Content Placeholder 2">
            <a:extLst>
              <a:ext uri="{FF2B5EF4-FFF2-40B4-BE49-F238E27FC236}">
                <a16:creationId xmlns:a16="http://schemas.microsoft.com/office/drawing/2014/main" id="{4846372C-4FD3-41BE-9B90-820933A45B83}"/>
              </a:ext>
            </a:extLst>
          </p:cNvPr>
          <p:cNvSpPr>
            <a:spLocks noGrp="1"/>
          </p:cNvSpPr>
          <p:nvPr>
            <p:ph sz="half" idx="1"/>
          </p:nvPr>
        </p:nvSpPr>
        <p:spPr>
          <a:xfrm>
            <a:off x="838200" y="1252192"/>
            <a:ext cx="5181600" cy="1915551"/>
          </a:xfrm>
        </p:spPr>
        <p:txBody>
          <a:bodyPr/>
          <a:lstStyle/>
          <a:p>
            <a:pPr marL="0" indent="0">
              <a:buNone/>
            </a:pPr>
            <a:r>
              <a:rPr lang="en-US" dirty="0"/>
              <a:t>After you have saved your favorites you can select Private  Connections when opening Smart View. </a:t>
            </a:r>
          </a:p>
        </p:txBody>
      </p:sp>
      <p:pic>
        <p:nvPicPr>
          <p:cNvPr id="4" name="Picture 3">
            <a:extLst>
              <a:ext uri="{FF2B5EF4-FFF2-40B4-BE49-F238E27FC236}">
                <a16:creationId xmlns:a16="http://schemas.microsoft.com/office/drawing/2014/main" id="{962CB2E3-EB87-478F-8E45-CB236D006B04}"/>
              </a:ext>
            </a:extLst>
          </p:cNvPr>
          <p:cNvPicPr/>
          <p:nvPr/>
        </p:nvPicPr>
        <p:blipFill>
          <a:blip r:embed="rId2"/>
          <a:stretch>
            <a:fillRect/>
          </a:stretch>
        </p:blipFill>
        <p:spPr>
          <a:xfrm>
            <a:off x="6890659" y="1252192"/>
            <a:ext cx="4049484" cy="2483971"/>
          </a:xfrm>
          <a:prstGeom prst="rect">
            <a:avLst/>
          </a:prstGeom>
        </p:spPr>
      </p:pic>
      <p:sp>
        <p:nvSpPr>
          <p:cNvPr id="6" name="Content Placeholder 2">
            <a:extLst>
              <a:ext uri="{FF2B5EF4-FFF2-40B4-BE49-F238E27FC236}">
                <a16:creationId xmlns:a16="http://schemas.microsoft.com/office/drawing/2014/main" id="{B38403DC-5ABB-44F0-9D75-63E511142B5C}"/>
              </a:ext>
            </a:extLst>
          </p:cNvPr>
          <p:cNvSpPr txBox="1">
            <a:spLocks/>
          </p:cNvSpPr>
          <p:nvPr/>
        </p:nvSpPr>
        <p:spPr>
          <a:xfrm>
            <a:off x="838199" y="3886534"/>
            <a:ext cx="10515599" cy="1915551"/>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You will then be asked to select a provider</a:t>
            </a:r>
          </a:p>
        </p:txBody>
      </p:sp>
      <p:pic>
        <p:nvPicPr>
          <p:cNvPr id="7" name="Picture 6">
            <a:extLst>
              <a:ext uri="{FF2B5EF4-FFF2-40B4-BE49-F238E27FC236}">
                <a16:creationId xmlns:a16="http://schemas.microsoft.com/office/drawing/2014/main" id="{69CD61DD-2B09-4226-AB72-EDC7318F4E6E}"/>
              </a:ext>
            </a:extLst>
          </p:cNvPr>
          <p:cNvPicPr/>
          <p:nvPr/>
        </p:nvPicPr>
        <p:blipFill>
          <a:blip r:embed="rId3"/>
          <a:stretch>
            <a:fillRect/>
          </a:stretch>
        </p:blipFill>
        <p:spPr>
          <a:xfrm>
            <a:off x="1110932" y="4327451"/>
            <a:ext cx="8266984" cy="2057020"/>
          </a:xfrm>
          <a:prstGeom prst="rect">
            <a:avLst/>
          </a:prstGeom>
        </p:spPr>
      </p:pic>
      <p:sp>
        <p:nvSpPr>
          <p:cNvPr id="8" name="Rectangle: Rounded Corners 7">
            <a:extLst>
              <a:ext uri="{FF2B5EF4-FFF2-40B4-BE49-F238E27FC236}">
                <a16:creationId xmlns:a16="http://schemas.microsoft.com/office/drawing/2014/main" id="{E19DCEBB-1DA9-4D53-BB03-68BAFCAE2E08}"/>
              </a:ext>
            </a:extLst>
          </p:cNvPr>
          <p:cNvSpPr/>
          <p:nvPr/>
        </p:nvSpPr>
        <p:spPr>
          <a:xfrm>
            <a:off x="1436914" y="5605808"/>
            <a:ext cx="2514600" cy="778663"/>
          </a:xfrm>
          <a:prstGeom prst="roundRect">
            <a:avLst/>
          </a:prstGeom>
          <a:noFill/>
          <a:ln w="2857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876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9237-F7A1-466C-A6AB-6097418238F4}"/>
              </a:ext>
            </a:extLst>
          </p:cNvPr>
          <p:cNvSpPr>
            <a:spLocks noGrp="1"/>
          </p:cNvSpPr>
          <p:nvPr>
            <p:ph type="title"/>
          </p:nvPr>
        </p:nvSpPr>
        <p:spPr/>
        <p:txBody>
          <a:bodyPr/>
          <a:lstStyle/>
          <a:p>
            <a:r>
              <a:rPr lang="en-US" dirty="0"/>
              <a:t>Creating an Ad Hoc Query</a:t>
            </a:r>
          </a:p>
        </p:txBody>
      </p:sp>
      <p:sp>
        <p:nvSpPr>
          <p:cNvPr id="3" name="Text Placeholder 2">
            <a:extLst>
              <a:ext uri="{FF2B5EF4-FFF2-40B4-BE49-F238E27FC236}">
                <a16:creationId xmlns:a16="http://schemas.microsoft.com/office/drawing/2014/main" id="{8BF656BC-B823-4C20-A3FA-961ED0ABF66E}"/>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2676031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61C4-7ED5-4096-B679-0B393B13F2EF}"/>
              </a:ext>
            </a:extLst>
          </p:cNvPr>
          <p:cNvSpPr>
            <a:spLocks noGrp="1"/>
          </p:cNvSpPr>
          <p:nvPr>
            <p:ph type="title"/>
          </p:nvPr>
        </p:nvSpPr>
        <p:spPr/>
        <p:txBody>
          <a:bodyPr/>
          <a:lstStyle/>
          <a:p>
            <a:r>
              <a:rPr lang="en-US" dirty="0"/>
              <a:t>Starting your Ad Hoc Query	</a:t>
            </a:r>
          </a:p>
        </p:txBody>
      </p:sp>
      <p:sp>
        <p:nvSpPr>
          <p:cNvPr id="3" name="Content Placeholder 2">
            <a:extLst>
              <a:ext uri="{FF2B5EF4-FFF2-40B4-BE49-F238E27FC236}">
                <a16:creationId xmlns:a16="http://schemas.microsoft.com/office/drawing/2014/main" id="{3B0F6071-12D0-4F05-81A0-D01420B23F7A}"/>
              </a:ext>
            </a:extLst>
          </p:cNvPr>
          <p:cNvSpPr>
            <a:spLocks noGrp="1"/>
          </p:cNvSpPr>
          <p:nvPr>
            <p:ph idx="1"/>
          </p:nvPr>
        </p:nvSpPr>
        <p:spPr>
          <a:xfrm>
            <a:off x="838200" y="1279148"/>
            <a:ext cx="10515600" cy="1099789"/>
          </a:xfrm>
        </p:spPr>
        <p:txBody>
          <a:bodyPr/>
          <a:lstStyle/>
          <a:p>
            <a:r>
              <a:rPr lang="en-US" dirty="0"/>
              <a:t>Click on the database you want for your query. If you haven’t established a connection you will need to login. </a:t>
            </a:r>
          </a:p>
          <a:p>
            <a:endParaRPr lang="en-US" dirty="0"/>
          </a:p>
        </p:txBody>
      </p:sp>
      <p:pic>
        <p:nvPicPr>
          <p:cNvPr id="4" name="Picture 3">
            <a:extLst>
              <a:ext uri="{FF2B5EF4-FFF2-40B4-BE49-F238E27FC236}">
                <a16:creationId xmlns:a16="http://schemas.microsoft.com/office/drawing/2014/main" id="{B83627E7-E659-4704-A619-921612F05F80}"/>
              </a:ext>
            </a:extLst>
          </p:cNvPr>
          <p:cNvPicPr/>
          <p:nvPr/>
        </p:nvPicPr>
        <p:blipFill>
          <a:blip r:embed="rId2"/>
          <a:stretch>
            <a:fillRect/>
          </a:stretch>
        </p:blipFill>
        <p:spPr>
          <a:xfrm>
            <a:off x="1065543" y="2378937"/>
            <a:ext cx="3991708" cy="3345693"/>
          </a:xfrm>
          <a:prstGeom prst="rect">
            <a:avLst/>
          </a:prstGeom>
        </p:spPr>
      </p:pic>
      <p:pic>
        <p:nvPicPr>
          <p:cNvPr id="6" name="Picture 5">
            <a:extLst>
              <a:ext uri="{FF2B5EF4-FFF2-40B4-BE49-F238E27FC236}">
                <a16:creationId xmlns:a16="http://schemas.microsoft.com/office/drawing/2014/main" id="{35F20CD8-D033-4111-922F-B70586E34776}"/>
              </a:ext>
            </a:extLst>
          </p:cNvPr>
          <p:cNvPicPr/>
          <p:nvPr/>
        </p:nvPicPr>
        <p:blipFill>
          <a:blip r:embed="rId3"/>
          <a:stretch>
            <a:fillRect/>
          </a:stretch>
        </p:blipFill>
        <p:spPr>
          <a:xfrm>
            <a:off x="6944664" y="2378937"/>
            <a:ext cx="3770227" cy="3763955"/>
          </a:xfrm>
          <a:prstGeom prst="rect">
            <a:avLst/>
          </a:prstGeom>
        </p:spPr>
      </p:pic>
      <p:sp>
        <p:nvSpPr>
          <p:cNvPr id="7" name="Arrow: Right 6">
            <a:extLst>
              <a:ext uri="{FF2B5EF4-FFF2-40B4-BE49-F238E27FC236}">
                <a16:creationId xmlns:a16="http://schemas.microsoft.com/office/drawing/2014/main" id="{20DA0D45-F515-4181-8BBD-E7A5803FAD5D}"/>
              </a:ext>
            </a:extLst>
          </p:cNvPr>
          <p:cNvSpPr/>
          <p:nvPr/>
        </p:nvSpPr>
        <p:spPr>
          <a:xfrm>
            <a:off x="5345723" y="3704492"/>
            <a:ext cx="1406769" cy="10997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39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A22F-2E9B-49C8-B638-DB0D1A0E4EC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0C36BDB-6962-4A18-BAB0-989F1656E728}"/>
              </a:ext>
            </a:extLst>
          </p:cNvPr>
          <p:cNvSpPr>
            <a:spLocks noGrp="1"/>
          </p:cNvSpPr>
          <p:nvPr>
            <p:ph idx="1"/>
          </p:nvPr>
        </p:nvSpPr>
        <p:spPr/>
        <p:txBody>
          <a:bodyPr/>
          <a:lstStyle/>
          <a:p>
            <a:r>
              <a:rPr lang="en-US" dirty="0"/>
              <a:t>Smart View is based on Microsoft Excel to provide an interface for Oracle Hyperion products</a:t>
            </a:r>
          </a:p>
          <a:p>
            <a:r>
              <a:rPr lang="en-US" dirty="0"/>
              <a:t>Users use Smart View to </a:t>
            </a:r>
          </a:p>
          <a:p>
            <a:pPr lvl="1"/>
            <a:r>
              <a:rPr lang="en-US" dirty="0"/>
              <a:t>View Data from the UGA Budget Management System</a:t>
            </a:r>
          </a:p>
          <a:p>
            <a:pPr lvl="1"/>
            <a:r>
              <a:rPr lang="en-US" dirty="0"/>
              <a:t>Import Data to the UGA Budget Management System</a:t>
            </a:r>
          </a:p>
          <a:p>
            <a:pPr lvl="1"/>
            <a:r>
              <a:rPr lang="en-US" dirty="0"/>
              <a:t>Model budget data</a:t>
            </a:r>
          </a:p>
          <a:p>
            <a:pPr lvl="1"/>
            <a:r>
              <a:rPr lang="en-US" dirty="0"/>
              <a:t>Report on budget data</a:t>
            </a:r>
          </a:p>
          <a:p>
            <a:r>
              <a:rPr lang="en-US" dirty="0"/>
              <a:t>Smart View works with Excel, Word, and PowerPoint</a:t>
            </a:r>
          </a:p>
        </p:txBody>
      </p:sp>
    </p:spTree>
    <p:extLst>
      <p:ext uri="{BB962C8B-B14F-4D97-AF65-F5344CB8AC3E}">
        <p14:creationId xmlns:p14="http://schemas.microsoft.com/office/powerpoint/2010/main" val="979753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61C4-7ED5-4096-B679-0B393B13F2EF}"/>
              </a:ext>
            </a:extLst>
          </p:cNvPr>
          <p:cNvSpPr>
            <a:spLocks noGrp="1"/>
          </p:cNvSpPr>
          <p:nvPr>
            <p:ph type="title"/>
          </p:nvPr>
        </p:nvSpPr>
        <p:spPr/>
        <p:txBody>
          <a:bodyPr/>
          <a:lstStyle/>
          <a:p>
            <a:r>
              <a:rPr lang="en-US" dirty="0"/>
              <a:t>Starting your Ad Hoc Query	</a:t>
            </a:r>
          </a:p>
        </p:txBody>
      </p:sp>
      <p:sp>
        <p:nvSpPr>
          <p:cNvPr id="6" name="Content Placeholder 5">
            <a:extLst>
              <a:ext uri="{FF2B5EF4-FFF2-40B4-BE49-F238E27FC236}">
                <a16:creationId xmlns:a16="http://schemas.microsoft.com/office/drawing/2014/main" id="{B0DDCBDC-63E8-4411-9C92-BDBDFC8DD201}"/>
              </a:ext>
            </a:extLst>
          </p:cNvPr>
          <p:cNvSpPr>
            <a:spLocks noGrp="1"/>
          </p:cNvSpPr>
          <p:nvPr>
            <p:ph sz="half" idx="2"/>
          </p:nvPr>
        </p:nvSpPr>
        <p:spPr/>
        <p:txBody>
          <a:bodyPr/>
          <a:lstStyle/>
          <a:p>
            <a:r>
              <a:rPr lang="en-US" dirty="0"/>
              <a:t>Right click on the database name or use the menu in the bottom right corner on the Smart View panel to select </a:t>
            </a:r>
            <a:r>
              <a:rPr lang="en-US" b="1" dirty="0"/>
              <a:t>Ad hoc analysis</a:t>
            </a:r>
            <a:endParaRPr lang="en-US" dirty="0"/>
          </a:p>
        </p:txBody>
      </p:sp>
      <p:pic>
        <p:nvPicPr>
          <p:cNvPr id="7" name="Picture 6">
            <a:extLst>
              <a:ext uri="{FF2B5EF4-FFF2-40B4-BE49-F238E27FC236}">
                <a16:creationId xmlns:a16="http://schemas.microsoft.com/office/drawing/2014/main" id="{AFB3BA6A-BA3A-4A8C-ACEA-D20603FEA5B9}"/>
              </a:ext>
            </a:extLst>
          </p:cNvPr>
          <p:cNvPicPr/>
          <p:nvPr/>
        </p:nvPicPr>
        <p:blipFill>
          <a:blip r:embed="rId2"/>
          <a:stretch>
            <a:fillRect/>
          </a:stretch>
        </p:blipFill>
        <p:spPr>
          <a:xfrm>
            <a:off x="838199" y="1293662"/>
            <a:ext cx="4307959" cy="4825784"/>
          </a:xfrm>
          <a:prstGeom prst="rect">
            <a:avLst/>
          </a:prstGeom>
        </p:spPr>
      </p:pic>
    </p:spTree>
    <p:extLst>
      <p:ext uri="{BB962C8B-B14F-4D97-AF65-F5344CB8AC3E}">
        <p14:creationId xmlns:p14="http://schemas.microsoft.com/office/powerpoint/2010/main" val="1297381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F75E-3011-4599-AA84-1039FFAE2299}"/>
              </a:ext>
            </a:extLst>
          </p:cNvPr>
          <p:cNvSpPr>
            <a:spLocks noGrp="1"/>
          </p:cNvSpPr>
          <p:nvPr>
            <p:ph type="title"/>
          </p:nvPr>
        </p:nvSpPr>
        <p:spPr>
          <a:xfrm>
            <a:off x="1597616" y="205492"/>
            <a:ext cx="10515600" cy="849769"/>
          </a:xfrm>
        </p:spPr>
        <p:txBody>
          <a:bodyPr/>
          <a:lstStyle/>
          <a:p>
            <a:r>
              <a:rPr lang="en-US"/>
              <a:t>Starting an Ad Hoc Query	</a:t>
            </a:r>
            <a:endParaRPr lang="en-US" dirty="0"/>
          </a:p>
        </p:txBody>
      </p:sp>
      <p:sp>
        <p:nvSpPr>
          <p:cNvPr id="3" name="Content Placeholder 2">
            <a:extLst>
              <a:ext uri="{FF2B5EF4-FFF2-40B4-BE49-F238E27FC236}">
                <a16:creationId xmlns:a16="http://schemas.microsoft.com/office/drawing/2014/main" id="{C47B280B-7EDE-4A37-A759-6C12657422E3}"/>
              </a:ext>
            </a:extLst>
          </p:cNvPr>
          <p:cNvSpPr>
            <a:spLocks noGrp="1"/>
          </p:cNvSpPr>
          <p:nvPr>
            <p:ph sz="half" idx="1"/>
          </p:nvPr>
        </p:nvSpPr>
        <p:spPr>
          <a:xfrm>
            <a:off x="838199" y="1252192"/>
            <a:ext cx="5921829" cy="1836767"/>
          </a:xfrm>
        </p:spPr>
        <p:txBody>
          <a:bodyPr>
            <a:noAutofit/>
          </a:bodyPr>
          <a:lstStyle/>
          <a:p>
            <a:pPr>
              <a:lnSpc>
                <a:spcPct val="120000"/>
              </a:lnSpc>
            </a:pPr>
            <a:r>
              <a:rPr lang="en-US" dirty="0"/>
              <a:t>If you select an application your menu will prompt you to select a database.</a:t>
            </a:r>
          </a:p>
        </p:txBody>
      </p:sp>
      <p:pic>
        <p:nvPicPr>
          <p:cNvPr id="5" name="Content Placeholder 4">
            <a:extLst>
              <a:ext uri="{FF2B5EF4-FFF2-40B4-BE49-F238E27FC236}">
                <a16:creationId xmlns:a16="http://schemas.microsoft.com/office/drawing/2014/main" id="{BA0E8A78-B28B-47DE-9F7A-4DCD41FC8474}"/>
              </a:ext>
            </a:extLst>
          </p:cNvPr>
          <p:cNvPicPr>
            <a:picLocks noGrp="1"/>
          </p:cNvPicPr>
          <p:nvPr>
            <p:ph sz="half" idx="2"/>
          </p:nvPr>
        </p:nvPicPr>
        <p:blipFill>
          <a:blip r:embed="rId2"/>
          <a:stretch>
            <a:fillRect/>
          </a:stretch>
        </p:blipFill>
        <p:spPr>
          <a:xfrm>
            <a:off x="8272130" y="1252192"/>
            <a:ext cx="1655641" cy="2176808"/>
          </a:xfrm>
          <a:prstGeom prst="rect">
            <a:avLst/>
          </a:prstGeom>
        </p:spPr>
      </p:pic>
      <p:pic>
        <p:nvPicPr>
          <p:cNvPr id="7" name="Picture 6" descr="/Users/asamonte/Desktop/UGA Screen Shots/Screen Shot 2018-04-03 at 9.11.21 AM.png">
            <a:extLst>
              <a:ext uri="{FF2B5EF4-FFF2-40B4-BE49-F238E27FC236}">
                <a16:creationId xmlns:a16="http://schemas.microsoft.com/office/drawing/2014/main" id="{194B4715-7A3F-4FDB-AD6B-04CB5FBD206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4580" y="3769041"/>
            <a:ext cx="2344420" cy="2768600"/>
          </a:xfrm>
          <a:prstGeom prst="rect">
            <a:avLst/>
          </a:prstGeom>
          <a:noFill/>
          <a:ln>
            <a:noFill/>
          </a:ln>
        </p:spPr>
      </p:pic>
      <p:sp>
        <p:nvSpPr>
          <p:cNvPr id="8" name="Content Placeholder 2">
            <a:extLst>
              <a:ext uri="{FF2B5EF4-FFF2-40B4-BE49-F238E27FC236}">
                <a16:creationId xmlns:a16="http://schemas.microsoft.com/office/drawing/2014/main" id="{D9E9671F-1126-42D5-BCCB-2C482B50AA4D}"/>
              </a:ext>
            </a:extLst>
          </p:cNvPr>
          <p:cNvSpPr txBox="1">
            <a:spLocks/>
          </p:cNvSpPr>
          <p:nvPr/>
        </p:nvSpPr>
        <p:spPr>
          <a:xfrm>
            <a:off x="3865928" y="3769041"/>
            <a:ext cx="7241492" cy="2477210"/>
          </a:xfrm>
          <a:prstGeom prst="rect">
            <a:avLst/>
          </a:prstGeom>
        </p:spPr>
        <p:txBody>
          <a:bodyPr vert="horz" lIns="91440" tIns="45720" rIns="91440" bIns="45720" rtlCol="0">
            <a:no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pPr>
            <a:r>
              <a:rPr lang="en-US" dirty="0"/>
              <a:t>After you select the database, the ad hoc query grid will open. If there is data from a prior session, you will be asked if you want to clear the contents.</a:t>
            </a:r>
          </a:p>
        </p:txBody>
      </p:sp>
    </p:spTree>
    <p:extLst>
      <p:ext uri="{BB962C8B-B14F-4D97-AF65-F5344CB8AC3E}">
        <p14:creationId xmlns:p14="http://schemas.microsoft.com/office/powerpoint/2010/main" val="2486781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FA7AA4-B0B0-45A3-99CF-0E8D84DB2DCA}"/>
              </a:ext>
            </a:extLst>
          </p:cNvPr>
          <p:cNvSpPr>
            <a:spLocks noGrp="1"/>
          </p:cNvSpPr>
          <p:nvPr>
            <p:ph type="title"/>
          </p:nvPr>
        </p:nvSpPr>
        <p:spPr/>
        <p:txBody>
          <a:bodyPr/>
          <a:lstStyle/>
          <a:p>
            <a:r>
              <a:rPr lang="en-US" dirty="0"/>
              <a:t>Starting an Ad Hoc Query</a:t>
            </a:r>
          </a:p>
        </p:txBody>
      </p:sp>
      <p:sp>
        <p:nvSpPr>
          <p:cNvPr id="6" name="Content Placeholder 5">
            <a:extLst>
              <a:ext uri="{FF2B5EF4-FFF2-40B4-BE49-F238E27FC236}">
                <a16:creationId xmlns:a16="http://schemas.microsoft.com/office/drawing/2014/main" id="{B9239398-8724-42F2-A022-053A8AFE4A3C}"/>
              </a:ext>
            </a:extLst>
          </p:cNvPr>
          <p:cNvSpPr>
            <a:spLocks noGrp="1"/>
          </p:cNvSpPr>
          <p:nvPr>
            <p:ph idx="1"/>
          </p:nvPr>
        </p:nvSpPr>
        <p:spPr>
          <a:xfrm>
            <a:off x="838200" y="1279149"/>
            <a:ext cx="10515600" cy="1072166"/>
          </a:xfrm>
        </p:spPr>
        <p:txBody>
          <a:bodyPr/>
          <a:lstStyle/>
          <a:p>
            <a:r>
              <a:rPr lang="en-US" dirty="0"/>
              <a:t>The grid that opens may be different on which provider you select.</a:t>
            </a:r>
          </a:p>
        </p:txBody>
      </p:sp>
      <p:pic>
        <p:nvPicPr>
          <p:cNvPr id="7" name="Picture 6">
            <a:extLst>
              <a:ext uri="{FF2B5EF4-FFF2-40B4-BE49-F238E27FC236}">
                <a16:creationId xmlns:a16="http://schemas.microsoft.com/office/drawing/2014/main" id="{6FCBC182-8E22-451E-A906-7BEF2B8F0B69}"/>
              </a:ext>
            </a:extLst>
          </p:cNvPr>
          <p:cNvPicPr/>
          <p:nvPr/>
        </p:nvPicPr>
        <p:blipFill>
          <a:blip r:embed="rId2"/>
          <a:stretch>
            <a:fillRect/>
          </a:stretch>
        </p:blipFill>
        <p:spPr>
          <a:xfrm>
            <a:off x="838200" y="2710488"/>
            <a:ext cx="4795157" cy="3592395"/>
          </a:xfrm>
          <a:prstGeom prst="rect">
            <a:avLst/>
          </a:prstGeom>
        </p:spPr>
      </p:pic>
      <p:pic>
        <p:nvPicPr>
          <p:cNvPr id="8" name="Picture 7" descr="/Users/asamonte/Desktop/UGA Screen Shots/Screen Shot 2018-04-03 at 9.14.07 AM.png">
            <a:extLst>
              <a:ext uri="{FF2B5EF4-FFF2-40B4-BE49-F238E27FC236}">
                <a16:creationId xmlns:a16="http://schemas.microsoft.com/office/drawing/2014/main" id="{319DE0FB-2736-4A40-A006-629CF59F41A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710488"/>
            <a:ext cx="5578929" cy="3331139"/>
          </a:xfrm>
          <a:prstGeom prst="rect">
            <a:avLst/>
          </a:prstGeom>
          <a:noFill/>
          <a:ln>
            <a:noFill/>
          </a:ln>
        </p:spPr>
      </p:pic>
      <p:sp>
        <p:nvSpPr>
          <p:cNvPr id="9" name="TextBox 8">
            <a:extLst>
              <a:ext uri="{FF2B5EF4-FFF2-40B4-BE49-F238E27FC236}">
                <a16:creationId xmlns:a16="http://schemas.microsoft.com/office/drawing/2014/main" id="{26E51A6F-FB2A-4419-B75D-DA886A833348}"/>
              </a:ext>
            </a:extLst>
          </p:cNvPr>
          <p:cNvSpPr txBox="1"/>
          <p:nvPr/>
        </p:nvSpPr>
        <p:spPr>
          <a:xfrm>
            <a:off x="838200" y="2351315"/>
            <a:ext cx="4795156" cy="461665"/>
          </a:xfrm>
          <a:prstGeom prst="rect">
            <a:avLst/>
          </a:prstGeom>
          <a:noFill/>
        </p:spPr>
        <p:txBody>
          <a:bodyPr wrap="square" rtlCol="0">
            <a:spAutoFit/>
          </a:bodyPr>
          <a:lstStyle/>
          <a:p>
            <a:pPr algn="ctr"/>
            <a:r>
              <a:rPr lang="en-US" sz="2400" dirty="0">
                <a:solidFill>
                  <a:srgbClr val="BC1E3E"/>
                </a:solidFill>
                <a:latin typeface="Georgia" panose="02040502050405020303" pitchFamily="18" charset="0"/>
              </a:rPr>
              <a:t>Planning Provider Grid</a:t>
            </a:r>
          </a:p>
        </p:txBody>
      </p:sp>
      <p:sp>
        <p:nvSpPr>
          <p:cNvPr id="10" name="TextBox 9">
            <a:extLst>
              <a:ext uri="{FF2B5EF4-FFF2-40B4-BE49-F238E27FC236}">
                <a16:creationId xmlns:a16="http://schemas.microsoft.com/office/drawing/2014/main" id="{791014A3-9931-4B0A-8B2B-C49DB682A770}"/>
              </a:ext>
            </a:extLst>
          </p:cNvPr>
          <p:cNvSpPr txBox="1"/>
          <p:nvPr/>
        </p:nvSpPr>
        <p:spPr>
          <a:xfrm>
            <a:off x="6095998" y="2248823"/>
            <a:ext cx="5170114" cy="461665"/>
          </a:xfrm>
          <a:prstGeom prst="rect">
            <a:avLst/>
          </a:prstGeom>
          <a:noFill/>
        </p:spPr>
        <p:txBody>
          <a:bodyPr wrap="square" rtlCol="0">
            <a:spAutoFit/>
          </a:bodyPr>
          <a:lstStyle/>
          <a:p>
            <a:pPr algn="ctr"/>
            <a:r>
              <a:rPr lang="en-US" sz="2400" dirty="0">
                <a:solidFill>
                  <a:srgbClr val="BC1E3E"/>
                </a:solidFill>
                <a:latin typeface="Georgia" panose="02040502050405020303" pitchFamily="18" charset="0"/>
              </a:rPr>
              <a:t>Essbase Provider Grid</a:t>
            </a:r>
          </a:p>
        </p:txBody>
      </p:sp>
    </p:spTree>
    <p:extLst>
      <p:ext uri="{BB962C8B-B14F-4D97-AF65-F5344CB8AC3E}">
        <p14:creationId xmlns:p14="http://schemas.microsoft.com/office/powerpoint/2010/main" val="669888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ED3F-2778-4B85-8449-91CC57D27E29}"/>
              </a:ext>
            </a:extLst>
          </p:cNvPr>
          <p:cNvSpPr>
            <a:spLocks noGrp="1"/>
          </p:cNvSpPr>
          <p:nvPr>
            <p:ph type="title"/>
          </p:nvPr>
        </p:nvSpPr>
        <p:spPr/>
        <p:txBody>
          <a:bodyPr/>
          <a:lstStyle/>
          <a:p>
            <a:r>
              <a:rPr lang="en-US" dirty="0"/>
              <a:t>Context Sensitive Ribbons</a:t>
            </a:r>
          </a:p>
        </p:txBody>
      </p:sp>
      <p:sp>
        <p:nvSpPr>
          <p:cNvPr id="3" name="Content Placeholder 2">
            <a:extLst>
              <a:ext uri="{FF2B5EF4-FFF2-40B4-BE49-F238E27FC236}">
                <a16:creationId xmlns:a16="http://schemas.microsoft.com/office/drawing/2014/main" id="{883E682A-9F01-4115-8E50-2DCF80019A89}"/>
              </a:ext>
            </a:extLst>
          </p:cNvPr>
          <p:cNvSpPr>
            <a:spLocks noGrp="1"/>
          </p:cNvSpPr>
          <p:nvPr>
            <p:ph idx="1"/>
          </p:nvPr>
        </p:nvSpPr>
        <p:spPr/>
        <p:txBody>
          <a:bodyPr>
            <a:normAutofit lnSpcReduction="10000"/>
          </a:bodyPr>
          <a:lstStyle/>
          <a:p>
            <a:r>
              <a:rPr lang="en-US" dirty="0"/>
              <a:t>Different ribbons are displayed for different types of Ad Hoc Queries. Shown below is the Smart View ribbon.</a:t>
            </a:r>
          </a:p>
          <a:p>
            <a:endParaRPr lang="en-US" dirty="0"/>
          </a:p>
          <a:p>
            <a:endParaRPr lang="en-US" dirty="0"/>
          </a:p>
          <a:p>
            <a:endParaRPr lang="en-US" dirty="0"/>
          </a:p>
          <a:p>
            <a:endParaRPr lang="en-US" dirty="0"/>
          </a:p>
          <a:p>
            <a:r>
              <a:rPr lang="en-US" dirty="0"/>
              <a:t>After connecting a menu specific to the active connection with all necessary commands for a data source displayed on one ribbon.</a:t>
            </a:r>
          </a:p>
          <a:p>
            <a:r>
              <a:rPr lang="en-US" dirty="0"/>
              <a:t>Some commands may appear on more than one ribbon.</a:t>
            </a:r>
          </a:p>
          <a:p>
            <a:pPr marL="0" indent="0">
              <a:buNone/>
            </a:pPr>
            <a:endParaRPr lang="en-US" dirty="0"/>
          </a:p>
        </p:txBody>
      </p:sp>
      <p:pic>
        <p:nvPicPr>
          <p:cNvPr id="4" name="Picture 3" descr="/Users/asamonte/Desktop/UGA Screen Shots/Screen Shot 2018-04-03 at 9.15.57 AM.png">
            <a:extLst>
              <a:ext uri="{FF2B5EF4-FFF2-40B4-BE49-F238E27FC236}">
                <a16:creationId xmlns:a16="http://schemas.microsoft.com/office/drawing/2014/main" id="{2AF6F8A3-3424-4AD7-82F7-415BEF4A6D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3635" y="2183734"/>
            <a:ext cx="9618784" cy="1921119"/>
          </a:xfrm>
          <a:prstGeom prst="rect">
            <a:avLst/>
          </a:prstGeom>
          <a:noFill/>
          <a:ln>
            <a:noFill/>
          </a:ln>
        </p:spPr>
      </p:pic>
    </p:spTree>
    <p:extLst>
      <p:ext uri="{BB962C8B-B14F-4D97-AF65-F5344CB8AC3E}">
        <p14:creationId xmlns:p14="http://schemas.microsoft.com/office/powerpoint/2010/main" val="3101426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F655-1F53-4B2D-9D5B-6FDD617B4899}"/>
              </a:ext>
            </a:extLst>
          </p:cNvPr>
          <p:cNvSpPr>
            <a:spLocks noGrp="1"/>
          </p:cNvSpPr>
          <p:nvPr>
            <p:ph type="title"/>
          </p:nvPr>
        </p:nvSpPr>
        <p:spPr/>
        <p:txBody>
          <a:bodyPr/>
          <a:lstStyle/>
          <a:p>
            <a:r>
              <a:rPr lang="en-US" dirty="0"/>
              <a:t>Other Ribbon Examples</a:t>
            </a:r>
          </a:p>
        </p:txBody>
      </p:sp>
      <p:pic>
        <p:nvPicPr>
          <p:cNvPr id="11" name="Picture 10">
            <a:extLst>
              <a:ext uri="{FF2B5EF4-FFF2-40B4-BE49-F238E27FC236}">
                <a16:creationId xmlns:a16="http://schemas.microsoft.com/office/drawing/2014/main" id="{693F7ED4-8BEA-4AE1-BEDB-D78BF648EEE1}"/>
              </a:ext>
            </a:extLst>
          </p:cNvPr>
          <p:cNvPicPr/>
          <p:nvPr/>
        </p:nvPicPr>
        <p:blipFill>
          <a:blip r:embed="rId2"/>
          <a:stretch>
            <a:fillRect/>
          </a:stretch>
        </p:blipFill>
        <p:spPr>
          <a:xfrm>
            <a:off x="2394487" y="1249166"/>
            <a:ext cx="9141017" cy="1587819"/>
          </a:xfrm>
          <a:prstGeom prst="rect">
            <a:avLst/>
          </a:prstGeom>
          <a:ln w="19050">
            <a:solidFill>
              <a:schemeClr val="tx1"/>
            </a:solidFill>
          </a:ln>
        </p:spPr>
      </p:pic>
      <p:pic>
        <p:nvPicPr>
          <p:cNvPr id="12" name="Picture 11" descr="/Users/asamonte/Desktop/UGA Screen Shots/Screen Shot 2018-04-03 at 9.27.08 AM.png">
            <a:extLst>
              <a:ext uri="{FF2B5EF4-FFF2-40B4-BE49-F238E27FC236}">
                <a16:creationId xmlns:a16="http://schemas.microsoft.com/office/drawing/2014/main" id="{DE59F6BD-9C0A-4EA3-ADB8-1B623A4AD4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94487" y="3147060"/>
            <a:ext cx="9141017" cy="1587818"/>
          </a:xfrm>
          <a:prstGeom prst="rect">
            <a:avLst/>
          </a:prstGeom>
          <a:noFill/>
          <a:ln w="19050">
            <a:solidFill>
              <a:schemeClr val="tx1"/>
            </a:solidFill>
          </a:ln>
        </p:spPr>
      </p:pic>
      <p:pic>
        <p:nvPicPr>
          <p:cNvPr id="13" name="Picture 12" descr="/Users/asamonte/Desktop/UGA Screen Shots/Screen Shot 2018-04-03 at 9.26.00 AM.png">
            <a:extLst>
              <a:ext uri="{FF2B5EF4-FFF2-40B4-BE49-F238E27FC236}">
                <a16:creationId xmlns:a16="http://schemas.microsoft.com/office/drawing/2014/main" id="{6D5D5D0E-00B2-4CEF-9F53-041984D8236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394486" y="5044952"/>
            <a:ext cx="9141017" cy="1355847"/>
          </a:xfrm>
          <a:prstGeom prst="rect">
            <a:avLst/>
          </a:prstGeom>
          <a:noFill/>
          <a:ln w="19050">
            <a:solidFill>
              <a:schemeClr val="tx1"/>
            </a:solidFill>
          </a:ln>
        </p:spPr>
      </p:pic>
      <p:sp>
        <p:nvSpPr>
          <p:cNvPr id="8" name="TextBox 7">
            <a:extLst>
              <a:ext uri="{FF2B5EF4-FFF2-40B4-BE49-F238E27FC236}">
                <a16:creationId xmlns:a16="http://schemas.microsoft.com/office/drawing/2014/main" id="{0A04FA77-676B-4BE2-8BAF-E93A3DE882D5}"/>
              </a:ext>
            </a:extLst>
          </p:cNvPr>
          <p:cNvSpPr txBox="1"/>
          <p:nvPr/>
        </p:nvSpPr>
        <p:spPr>
          <a:xfrm>
            <a:off x="398585" y="1735015"/>
            <a:ext cx="1995901" cy="830997"/>
          </a:xfrm>
          <a:prstGeom prst="rect">
            <a:avLst/>
          </a:prstGeom>
          <a:noFill/>
        </p:spPr>
        <p:txBody>
          <a:bodyPr wrap="square" rtlCol="0">
            <a:spAutoFit/>
          </a:bodyPr>
          <a:lstStyle/>
          <a:p>
            <a:r>
              <a:rPr lang="en-US" sz="2400" dirty="0">
                <a:solidFill>
                  <a:srgbClr val="BC1E3E"/>
                </a:solidFill>
                <a:latin typeface="Georgia" panose="02040502050405020303" pitchFamily="18" charset="0"/>
              </a:rPr>
              <a:t>Planning Ribbon</a:t>
            </a:r>
          </a:p>
        </p:txBody>
      </p:sp>
      <p:sp>
        <p:nvSpPr>
          <p:cNvPr id="15" name="TextBox 14">
            <a:extLst>
              <a:ext uri="{FF2B5EF4-FFF2-40B4-BE49-F238E27FC236}">
                <a16:creationId xmlns:a16="http://schemas.microsoft.com/office/drawing/2014/main" id="{024CC9A6-AD42-446D-9BF8-A18C036BA690}"/>
              </a:ext>
            </a:extLst>
          </p:cNvPr>
          <p:cNvSpPr txBox="1"/>
          <p:nvPr/>
        </p:nvSpPr>
        <p:spPr>
          <a:xfrm>
            <a:off x="398584" y="3438647"/>
            <a:ext cx="1995901" cy="830997"/>
          </a:xfrm>
          <a:prstGeom prst="rect">
            <a:avLst/>
          </a:prstGeom>
          <a:noFill/>
        </p:spPr>
        <p:txBody>
          <a:bodyPr wrap="square" rtlCol="0">
            <a:spAutoFit/>
          </a:bodyPr>
          <a:lstStyle/>
          <a:p>
            <a:r>
              <a:rPr lang="en-US" sz="2400" dirty="0">
                <a:solidFill>
                  <a:srgbClr val="BC1E3E"/>
                </a:solidFill>
                <a:latin typeface="Georgia" panose="02040502050405020303" pitchFamily="18" charset="0"/>
              </a:rPr>
              <a:t>Planning Ad Hoc Ribbon</a:t>
            </a:r>
          </a:p>
        </p:txBody>
      </p:sp>
      <p:sp>
        <p:nvSpPr>
          <p:cNvPr id="16" name="TextBox 15">
            <a:extLst>
              <a:ext uri="{FF2B5EF4-FFF2-40B4-BE49-F238E27FC236}">
                <a16:creationId xmlns:a16="http://schemas.microsoft.com/office/drawing/2014/main" id="{48BDC265-EE71-42ED-ACAE-4CB3DB7ED068}"/>
              </a:ext>
            </a:extLst>
          </p:cNvPr>
          <p:cNvSpPr txBox="1"/>
          <p:nvPr/>
        </p:nvSpPr>
        <p:spPr>
          <a:xfrm>
            <a:off x="398583" y="5192014"/>
            <a:ext cx="1995901" cy="1200329"/>
          </a:xfrm>
          <a:prstGeom prst="rect">
            <a:avLst/>
          </a:prstGeom>
          <a:noFill/>
        </p:spPr>
        <p:txBody>
          <a:bodyPr wrap="square" rtlCol="0">
            <a:spAutoFit/>
          </a:bodyPr>
          <a:lstStyle/>
          <a:p>
            <a:r>
              <a:rPr lang="en-US" sz="2400" dirty="0">
                <a:solidFill>
                  <a:srgbClr val="BC1E3E"/>
                </a:solidFill>
                <a:latin typeface="Georgia" panose="02040502050405020303" pitchFamily="18" charset="0"/>
              </a:rPr>
              <a:t>Essbase Ribbon (Ad Hoc)</a:t>
            </a:r>
          </a:p>
        </p:txBody>
      </p:sp>
    </p:spTree>
    <p:extLst>
      <p:ext uri="{BB962C8B-B14F-4D97-AF65-F5344CB8AC3E}">
        <p14:creationId xmlns:p14="http://schemas.microsoft.com/office/powerpoint/2010/main" val="846293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94097-B8C6-4C77-8B37-E2A106AE53BE}"/>
              </a:ext>
            </a:extLst>
          </p:cNvPr>
          <p:cNvSpPr>
            <a:spLocks noGrp="1"/>
          </p:cNvSpPr>
          <p:nvPr>
            <p:ph type="title"/>
          </p:nvPr>
        </p:nvSpPr>
        <p:spPr/>
        <p:txBody>
          <a:bodyPr/>
          <a:lstStyle/>
          <a:p>
            <a:r>
              <a:rPr lang="en-US" dirty="0"/>
              <a:t>Ad Hoc Analysis Tools</a:t>
            </a:r>
          </a:p>
        </p:txBody>
      </p:sp>
      <p:sp>
        <p:nvSpPr>
          <p:cNvPr id="3" name="Content Placeholder 2">
            <a:extLst>
              <a:ext uri="{FF2B5EF4-FFF2-40B4-BE49-F238E27FC236}">
                <a16:creationId xmlns:a16="http://schemas.microsoft.com/office/drawing/2014/main" id="{261305DB-236C-4F59-BAC3-1AFE91A7143E}"/>
              </a:ext>
            </a:extLst>
          </p:cNvPr>
          <p:cNvSpPr>
            <a:spLocks noGrp="1"/>
          </p:cNvSpPr>
          <p:nvPr>
            <p:ph idx="1"/>
          </p:nvPr>
        </p:nvSpPr>
        <p:spPr>
          <a:xfrm>
            <a:off x="838200" y="1279149"/>
            <a:ext cx="10515600" cy="1006852"/>
          </a:xfrm>
        </p:spPr>
        <p:txBody>
          <a:bodyPr/>
          <a:lstStyle/>
          <a:p>
            <a:r>
              <a:rPr lang="en-US" dirty="0"/>
              <a:t>There are several tools that are helpful in ad hoc analysis. Let’s explore the following.</a:t>
            </a:r>
          </a:p>
          <a:p>
            <a:pPr lvl="1"/>
            <a:endParaRPr lang="en-US" dirty="0"/>
          </a:p>
        </p:txBody>
      </p:sp>
      <p:sp>
        <p:nvSpPr>
          <p:cNvPr id="5" name="Content Placeholder 2">
            <a:extLst>
              <a:ext uri="{FF2B5EF4-FFF2-40B4-BE49-F238E27FC236}">
                <a16:creationId xmlns:a16="http://schemas.microsoft.com/office/drawing/2014/main" id="{8BAE859C-93A0-4047-B0E8-F05896D1109B}"/>
              </a:ext>
            </a:extLst>
          </p:cNvPr>
          <p:cNvSpPr txBox="1">
            <a:spLocks/>
          </p:cNvSpPr>
          <p:nvPr/>
        </p:nvSpPr>
        <p:spPr>
          <a:xfrm>
            <a:off x="838200" y="2324102"/>
            <a:ext cx="5040086" cy="4125684"/>
          </a:xfrm>
          <a:prstGeom prst="rect">
            <a:avLst/>
          </a:prstGeom>
        </p:spPr>
        <p:txBody>
          <a:bodyPr vert="horz" lIns="91440" tIns="45720" rIns="91440" bIns="45720" rtlCol="0">
            <a:normAutofit fontScale="92500" lnSpcReduction="10000"/>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Refresh</a:t>
            </a:r>
          </a:p>
          <a:p>
            <a:r>
              <a:rPr lang="en-US" sz="2600" dirty="0"/>
              <a:t>Submit Data</a:t>
            </a:r>
          </a:p>
          <a:p>
            <a:r>
              <a:rPr lang="en-US" sz="2600" dirty="0"/>
              <a:t>Member Selector</a:t>
            </a:r>
          </a:p>
          <a:p>
            <a:r>
              <a:rPr lang="en-US" sz="2600" dirty="0"/>
              <a:t>Zoom In</a:t>
            </a:r>
          </a:p>
          <a:p>
            <a:pPr lvl="1"/>
            <a:r>
              <a:rPr lang="en-US" sz="2200" dirty="0"/>
              <a:t>Next Level</a:t>
            </a:r>
          </a:p>
          <a:p>
            <a:pPr lvl="1"/>
            <a:r>
              <a:rPr lang="en-US" sz="2200" dirty="0"/>
              <a:t>All Levels</a:t>
            </a:r>
          </a:p>
          <a:p>
            <a:pPr lvl="1"/>
            <a:r>
              <a:rPr lang="en-US" sz="2200" dirty="0"/>
              <a:t>Bottom Level Same Level</a:t>
            </a:r>
          </a:p>
          <a:p>
            <a:pPr lvl="1"/>
            <a:r>
              <a:rPr lang="en-US" sz="2200" dirty="0"/>
              <a:t>Sibling Level</a:t>
            </a:r>
          </a:p>
          <a:p>
            <a:pPr lvl="1"/>
            <a:r>
              <a:rPr lang="en-US" sz="2200" dirty="0"/>
              <a:t>Same Generation Level</a:t>
            </a:r>
          </a:p>
          <a:p>
            <a:pPr lvl="1"/>
            <a:r>
              <a:rPr lang="en-US" sz="2200" dirty="0"/>
              <a:t>Formula</a:t>
            </a:r>
          </a:p>
          <a:p>
            <a:pPr lvl="1"/>
            <a:endParaRPr lang="en-US" dirty="0"/>
          </a:p>
        </p:txBody>
      </p:sp>
      <p:sp>
        <p:nvSpPr>
          <p:cNvPr id="6" name="Content Placeholder 2">
            <a:extLst>
              <a:ext uri="{FF2B5EF4-FFF2-40B4-BE49-F238E27FC236}">
                <a16:creationId xmlns:a16="http://schemas.microsoft.com/office/drawing/2014/main" id="{81845E43-D706-4F28-848D-F0A8AD9C9F92}"/>
              </a:ext>
            </a:extLst>
          </p:cNvPr>
          <p:cNvSpPr txBox="1">
            <a:spLocks/>
          </p:cNvSpPr>
          <p:nvPr/>
        </p:nvSpPr>
        <p:spPr>
          <a:xfrm>
            <a:off x="6030686" y="2286001"/>
            <a:ext cx="5040086" cy="4125684"/>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600" dirty="0"/>
              <a:t>Retaining Selected Member</a:t>
            </a:r>
          </a:p>
          <a:p>
            <a:r>
              <a:rPr lang="en-US" sz="2600" dirty="0"/>
              <a:t>Ancestor Position</a:t>
            </a:r>
          </a:p>
          <a:p>
            <a:r>
              <a:rPr lang="en-US" sz="2600" dirty="0"/>
              <a:t>Pivot</a:t>
            </a:r>
          </a:p>
          <a:p>
            <a:pPr lvl="1"/>
            <a:r>
              <a:rPr lang="en-US" sz="2200" dirty="0"/>
              <a:t>Planning Pivot</a:t>
            </a:r>
          </a:p>
          <a:p>
            <a:pPr lvl="1"/>
            <a:r>
              <a:rPr lang="en-US" sz="2200" dirty="0"/>
              <a:t>Essbase Pivot</a:t>
            </a:r>
          </a:p>
          <a:p>
            <a:pPr lvl="1"/>
            <a:r>
              <a:rPr lang="en-US" sz="2200" dirty="0"/>
              <a:t>Dragging and Dropping</a:t>
            </a:r>
          </a:p>
          <a:p>
            <a:r>
              <a:rPr lang="en-US" sz="2600" dirty="0"/>
              <a:t>Keep Only</a:t>
            </a:r>
          </a:p>
          <a:p>
            <a:r>
              <a:rPr lang="en-US" sz="2600" dirty="0"/>
              <a:t>Remove Only</a:t>
            </a:r>
          </a:p>
          <a:p>
            <a:r>
              <a:rPr lang="en-US" sz="2600" dirty="0"/>
              <a:t>Change Alias</a:t>
            </a:r>
          </a:p>
          <a:p>
            <a:r>
              <a:rPr lang="en-US" sz="2600" dirty="0"/>
              <a:t>Cascade</a:t>
            </a:r>
          </a:p>
          <a:p>
            <a:endParaRPr lang="en-US" dirty="0"/>
          </a:p>
          <a:p>
            <a:endParaRPr lang="en-US" dirty="0"/>
          </a:p>
          <a:p>
            <a:pPr lvl="1"/>
            <a:endParaRPr lang="en-US" dirty="0"/>
          </a:p>
        </p:txBody>
      </p:sp>
    </p:spTree>
    <p:extLst>
      <p:ext uri="{BB962C8B-B14F-4D97-AF65-F5344CB8AC3E}">
        <p14:creationId xmlns:p14="http://schemas.microsoft.com/office/powerpoint/2010/main" val="693532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A0E0-701A-4713-9B98-F9DA705690C5}"/>
              </a:ext>
            </a:extLst>
          </p:cNvPr>
          <p:cNvSpPr>
            <a:spLocks noGrp="1"/>
          </p:cNvSpPr>
          <p:nvPr>
            <p:ph type="title"/>
          </p:nvPr>
        </p:nvSpPr>
        <p:spPr/>
        <p:txBody>
          <a:bodyPr/>
          <a:lstStyle/>
          <a:p>
            <a:r>
              <a:rPr lang="en-US" dirty="0"/>
              <a:t>Pivot Tool	</a:t>
            </a:r>
          </a:p>
        </p:txBody>
      </p:sp>
      <p:sp>
        <p:nvSpPr>
          <p:cNvPr id="3" name="Content Placeholder 2">
            <a:extLst>
              <a:ext uri="{FF2B5EF4-FFF2-40B4-BE49-F238E27FC236}">
                <a16:creationId xmlns:a16="http://schemas.microsoft.com/office/drawing/2014/main" id="{61FF69F2-EC7F-4212-A108-4188C9D5FF9A}"/>
              </a:ext>
            </a:extLst>
          </p:cNvPr>
          <p:cNvSpPr>
            <a:spLocks noGrp="1"/>
          </p:cNvSpPr>
          <p:nvPr>
            <p:ph idx="1"/>
          </p:nvPr>
        </p:nvSpPr>
        <p:spPr>
          <a:xfrm>
            <a:off x="838200" y="1279149"/>
            <a:ext cx="10515600" cy="2149852"/>
          </a:xfrm>
        </p:spPr>
        <p:txBody>
          <a:bodyPr/>
          <a:lstStyle/>
          <a:p>
            <a:r>
              <a:rPr lang="en-US" dirty="0"/>
              <a:t>The Pivot Tool allows you to switch the axis on which a dimension is reported. </a:t>
            </a:r>
          </a:p>
          <a:p>
            <a:r>
              <a:rPr lang="en-US" dirty="0"/>
              <a:t>The default behavior of the pivot tool depends on the type of connection you are using. </a:t>
            </a:r>
          </a:p>
        </p:txBody>
      </p:sp>
      <p:pic>
        <p:nvPicPr>
          <p:cNvPr id="4" name="Picture 3" descr="/Users/asamonte/Desktop/UGA Screen Shots/Screen Shot 2018-04-03 at 9.27.08 AM.png">
            <a:extLst>
              <a:ext uri="{FF2B5EF4-FFF2-40B4-BE49-F238E27FC236}">
                <a16:creationId xmlns:a16="http://schemas.microsoft.com/office/drawing/2014/main" id="{7F4E9BB1-F7A5-4CF3-A538-CD7DBAF31C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9147" y="3393209"/>
            <a:ext cx="10024330" cy="1202238"/>
          </a:xfrm>
          <a:prstGeom prst="rect">
            <a:avLst/>
          </a:prstGeom>
          <a:noFill/>
          <a:ln>
            <a:noFill/>
          </a:ln>
        </p:spPr>
      </p:pic>
      <p:sp>
        <p:nvSpPr>
          <p:cNvPr id="6" name="Rounded Rectangle 836">
            <a:extLst>
              <a:ext uri="{FF2B5EF4-FFF2-40B4-BE49-F238E27FC236}">
                <a16:creationId xmlns:a16="http://schemas.microsoft.com/office/drawing/2014/main" id="{27643A56-0693-4E2A-B36E-F41D120C69F9}"/>
              </a:ext>
            </a:extLst>
          </p:cNvPr>
          <p:cNvSpPr>
            <a:spLocks/>
          </p:cNvSpPr>
          <p:nvPr/>
        </p:nvSpPr>
        <p:spPr>
          <a:xfrm>
            <a:off x="1089147" y="4059062"/>
            <a:ext cx="772310" cy="31119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8392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6A7C-9C9F-4E8F-8E6D-3731BBE9302A}"/>
              </a:ext>
            </a:extLst>
          </p:cNvPr>
          <p:cNvSpPr>
            <a:spLocks noGrp="1"/>
          </p:cNvSpPr>
          <p:nvPr>
            <p:ph type="title"/>
          </p:nvPr>
        </p:nvSpPr>
        <p:spPr/>
        <p:txBody>
          <a:bodyPr/>
          <a:lstStyle/>
          <a:p>
            <a:r>
              <a:rPr lang="en-US" dirty="0"/>
              <a:t>Pivot Tool with Planning Connection</a:t>
            </a:r>
          </a:p>
        </p:txBody>
      </p:sp>
      <p:sp>
        <p:nvSpPr>
          <p:cNvPr id="3" name="Content Placeholder 2">
            <a:extLst>
              <a:ext uri="{FF2B5EF4-FFF2-40B4-BE49-F238E27FC236}">
                <a16:creationId xmlns:a16="http://schemas.microsoft.com/office/drawing/2014/main" id="{1BE0F58D-AF24-4FD1-AD10-EA585D87AD95}"/>
              </a:ext>
            </a:extLst>
          </p:cNvPr>
          <p:cNvSpPr>
            <a:spLocks noGrp="1"/>
          </p:cNvSpPr>
          <p:nvPr>
            <p:ph idx="1"/>
          </p:nvPr>
        </p:nvSpPr>
        <p:spPr>
          <a:xfrm>
            <a:off x="838200" y="1279148"/>
            <a:ext cx="10515600" cy="1480381"/>
          </a:xfrm>
        </p:spPr>
        <p:txBody>
          <a:bodyPr/>
          <a:lstStyle/>
          <a:p>
            <a:pPr marL="0" indent="0">
              <a:buNone/>
            </a:pPr>
            <a:r>
              <a:rPr lang="en-US" dirty="0"/>
              <a:t>The Pivot tool in a planning connection where you have selected a dimension on the column will pivot to the rows. If you are on a row, it will pivot to the column</a:t>
            </a:r>
          </a:p>
        </p:txBody>
      </p:sp>
      <p:pic>
        <p:nvPicPr>
          <p:cNvPr id="4" name="Picture 3" descr="/Users/asamonte/Desktop/UGA Screen Shots/Screen Shot 2018-04-03 at 11.16.24 AM.png">
            <a:extLst>
              <a:ext uri="{FF2B5EF4-FFF2-40B4-BE49-F238E27FC236}">
                <a16:creationId xmlns:a16="http://schemas.microsoft.com/office/drawing/2014/main" id="{AFBDB522-025B-4B23-8DF7-A2ECE9B02D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00532" y="2900363"/>
            <a:ext cx="2563283" cy="1198109"/>
          </a:xfrm>
          <a:prstGeom prst="rect">
            <a:avLst/>
          </a:prstGeom>
          <a:noFill/>
          <a:ln>
            <a:noFill/>
          </a:ln>
        </p:spPr>
      </p:pic>
      <p:pic>
        <p:nvPicPr>
          <p:cNvPr id="5" name="Picture 4" descr="/Users/asamonte/Desktop/UGA Screen Shots/Screen Shot 2018-04-03 at 11.16.34 AM.png">
            <a:extLst>
              <a:ext uri="{FF2B5EF4-FFF2-40B4-BE49-F238E27FC236}">
                <a16:creationId xmlns:a16="http://schemas.microsoft.com/office/drawing/2014/main" id="{CC7C4279-99A1-4A02-9735-998257B656C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4304" y="4380743"/>
            <a:ext cx="1791655" cy="1660060"/>
          </a:xfrm>
          <a:prstGeom prst="rect">
            <a:avLst/>
          </a:prstGeom>
          <a:noFill/>
          <a:ln>
            <a:noFill/>
          </a:ln>
        </p:spPr>
      </p:pic>
      <p:pic>
        <p:nvPicPr>
          <p:cNvPr id="6" name="Picture 5" descr="/Users/asamonte/Desktop/UGA Screen Shots/Screen Shot 2018-04-03 at 11.16.51 AM.png">
            <a:extLst>
              <a:ext uri="{FF2B5EF4-FFF2-40B4-BE49-F238E27FC236}">
                <a16:creationId xmlns:a16="http://schemas.microsoft.com/office/drawing/2014/main" id="{AB63935F-2D6C-4A38-AE64-3CC5C67C172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06923" y="2958171"/>
            <a:ext cx="2873815" cy="1140301"/>
          </a:xfrm>
          <a:prstGeom prst="rect">
            <a:avLst/>
          </a:prstGeom>
          <a:noFill/>
          <a:ln>
            <a:noFill/>
          </a:ln>
        </p:spPr>
      </p:pic>
      <p:pic>
        <p:nvPicPr>
          <p:cNvPr id="7" name="Picture 6" descr="/Users/asamonte/Desktop/UGA Screen Shots/Screen Shot 2018-04-03 at 11.16.34 AM.png">
            <a:extLst>
              <a:ext uri="{FF2B5EF4-FFF2-40B4-BE49-F238E27FC236}">
                <a16:creationId xmlns:a16="http://schemas.microsoft.com/office/drawing/2014/main" id="{249C0735-442B-40A0-8EB0-C2196D009F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06923" y="4380743"/>
            <a:ext cx="1791655" cy="1660060"/>
          </a:xfrm>
          <a:prstGeom prst="rect">
            <a:avLst/>
          </a:prstGeom>
          <a:noFill/>
          <a:ln>
            <a:noFill/>
          </a:ln>
        </p:spPr>
      </p:pic>
      <p:pic>
        <p:nvPicPr>
          <p:cNvPr id="8" name="Picture 7" descr="/Users/asamonte/Desktop/UGA Screen Shots/Screen Shot 2018-04-03 at 11.17.13 AM.png">
            <a:extLst>
              <a:ext uri="{FF2B5EF4-FFF2-40B4-BE49-F238E27FC236}">
                <a16:creationId xmlns:a16="http://schemas.microsoft.com/office/drawing/2014/main" id="{A2858373-4B09-46D0-8BD4-D50CF4A5556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516812" y="2958171"/>
            <a:ext cx="3674656" cy="1660060"/>
          </a:xfrm>
          <a:prstGeom prst="rect">
            <a:avLst/>
          </a:prstGeom>
          <a:noFill/>
          <a:ln>
            <a:noFill/>
          </a:ln>
        </p:spPr>
      </p:pic>
      <p:sp>
        <p:nvSpPr>
          <p:cNvPr id="9" name="Rounded Rectangle 836">
            <a:extLst>
              <a:ext uri="{FF2B5EF4-FFF2-40B4-BE49-F238E27FC236}">
                <a16:creationId xmlns:a16="http://schemas.microsoft.com/office/drawing/2014/main" id="{5D3EC10E-3571-42F9-B540-535CB87FD6C9}"/>
              </a:ext>
            </a:extLst>
          </p:cNvPr>
          <p:cNvSpPr>
            <a:spLocks/>
          </p:cNvSpPr>
          <p:nvPr/>
        </p:nvSpPr>
        <p:spPr>
          <a:xfrm>
            <a:off x="1000533" y="5473601"/>
            <a:ext cx="1461314" cy="56720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ounded Rectangle 836">
            <a:extLst>
              <a:ext uri="{FF2B5EF4-FFF2-40B4-BE49-F238E27FC236}">
                <a16:creationId xmlns:a16="http://schemas.microsoft.com/office/drawing/2014/main" id="{CE6B2C10-7BB1-48AE-ACE7-9145F9FFEE5E}"/>
              </a:ext>
            </a:extLst>
          </p:cNvPr>
          <p:cNvSpPr>
            <a:spLocks/>
          </p:cNvSpPr>
          <p:nvPr/>
        </p:nvSpPr>
        <p:spPr>
          <a:xfrm>
            <a:off x="4182516" y="5473600"/>
            <a:ext cx="1461314" cy="56720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C0E9BE00-3511-46DD-AA18-0CB9F5AD3694}"/>
              </a:ext>
            </a:extLst>
          </p:cNvPr>
          <p:cNvCxnSpPr>
            <a:cxnSpLocks/>
          </p:cNvCxnSpPr>
          <p:nvPr/>
        </p:nvCxnSpPr>
        <p:spPr>
          <a:xfrm flipH="1">
            <a:off x="2008414" y="3690257"/>
            <a:ext cx="881743" cy="178334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15FA718-F516-453E-9D34-F12A3B65A1ED}"/>
              </a:ext>
            </a:extLst>
          </p:cNvPr>
          <p:cNvCxnSpPr>
            <a:cxnSpLocks/>
          </p:cNvCxnSpPr>
          <p:nvPr/>
        </p:nvCxnSpPr>
        <p:spPr>
          <a:xfrm flipV="1">
            <a:off x="2464038" y="3528321"/>
            <a:ext cx="1890411" cy="225778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3864BAC-B497-4BAE-B42E-E2CE5901490F}"/>
              </a:ext>
            </a:extLst>
          </p:cNvPr>
          <p:cNvCxnSpPr>
            <a:cxnSpLocks/>
          </p:cNvCxnSpPr>
          <p:nvPr/>
        </p:nvCxnSpPr>
        <p:spPr>
          <a:xfrm flipH="1">
            <a:off x="4980372" y="3549423"/>
            <a:ext cx="24407" cy="1924175"/>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4B9C512-7221-4753-9062-3838620E0D61}"/>
              </a:ext>
            </a:extLst>
          </p:cNvPr>
          <p:cNvCxnSpPr>
            <a:cxnSpLocks/>
          </p:cNvCxnSpPr>
          <p:nvPr/>
        </p:nvCxnSpPr>
        <p:spPr>
          <a:xfrm flipV="1">
            <a:off x="5643830" y="3429001"/>
            <a:ext cx="4084132" cy="2328199"/>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91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7D56-BDA1-41D1-B26A-86986F375E06}"/>
              </a:ext>
            </a:extLst>
          </p:cNvPr>
          <p:cNvSpPr>
            <a:spLocks noGrp="1"/>
          </p:cNvSpPr>
          <p:nvPr>
            <p:ph type="title"/>
          </p:nvPr>
        </p:nvSpPr>
        <p:spPr/>
        <p:txBody>
          <a:bodyPr/>
          <a:lstStyle/>
          <a:p>
            <a:r>
              <a:rPr lang="en-US" dirty="0"/>
              <a:t>Planning Pivot to POV</a:t>
            </a:r>
          </a:p>
        </p:txBody>
      </p:sp>
      <p:sp>
        <p:nvSpPr>
          <p:cNvPr id="3" name="Content Placeholder 2">
            <a:extLst>
              <a:ext uri="{FF2B5EF4-FFF2-40B4-BE49-F238E27FC236}">
                <a16:creationId xmlns:a16="http://schemas.microsoft.com/office/drawing/2014/main" id="{49700338-80A1-4DA7-8F47-98885C5BA06D}"/>
              </a:ext>
            </a:extLst>
          </p:cNvPr>
          <p:cNvSpPr>
            <a:spLocks noGrp="1"/>
          </p:cNvSpPr>
          <p:nvPr>
            <p:ph idx="1"/>
          </p:nvPr>
        </p:nvSpPr>
        <p:spPr>
          <a:xfrm>
            <a:off x="838200" y="1279149"/>
            <a:ext cx="10515600" cy="1121152"/>
          </a:xfrm>
        </p:spPr>
        <p:txBody>
          <a:bodyPr/>
          <a:lstStyle/>
          <a:p>
            <a:r>
              <a:rPr lang="en-US" dirty="0"/>
              <a:t>You can use the pivot to POV dropdown to send a row or column dimension to the POV</a:t>
            </a:r>
          </a:p>
          <a:p>
            <a:endParaRPr lang="en-US" dirty="0"/>
          </a:p>
        </p:txBody>
      </p:sp>
      <p:pic>
        <p:nvPicPr>
          <p:cNvPr id="4" name="Picture 3" descr="/Users/asamonte/Desktop/UGA Screen Shots/Screen Shot 2018-04-03 at 11.24.29 AM.png">
            <a:extLst>
              <a:ext uri="{FF2B5EF4-FFF2-40B4-BE49-F238E27FC236}">
                <a16:creationId xmlns:a16="http://schemas.microsoft.com/office/drawing/2014/main" id="{79678BE7-090F-4DF9-8A85-09FCB0FCF26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40142" y="2400300"/>
            <a:ext cx="4036015" cy="1877785"/>
          </a:xfrm>
          <a:prstGeom prst="rect">
            <a:avLst/>
          </a:prstGeom>
          <a:noFill/>
          <a:ln>
            <a:noFill/>
          </a:ln>
        </p:spPr>
      </p:pic>
      <p:pic>
        <p:nvPicPr>
          <p:cNvPr id="5" name="Picture 4" descr="/Users/asamonte/Desktop/UGA Screen Shots/Screen Shot 2018-04-03 at 11.24.39 AM.png">
            <a:extLst>
              <a:ext uri="{FF2B5EF4-FFF2-40B4-BE49-F238E27FC236}">
                <a16:creationId xmlns:a16="http://schemas.microsoft.com/office/drawing/2014/main" id="{8369013C-8E78-400B-8C11-9786799FE9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931878" y="2353434"/>
            <a:ext cx="1805354" cy="1877785"/>
          </a:xfrm>
          <a:prstGeom prst="rect">
            <a:avLst/>
          </a:prstGeom>
          <a:noFill/>
          <a:ln>
            <a:noFill/>
          </a:ln>
        </p:spPr>
      </p:pic>
      <p:pic>
        <p:nvPicPr>
          <p:cNvPr id="6" name="Picture 5" descr="/Users/asamonte/Desktop/UGA Screen Shots/Screen Shot 2018-04-03 at 11.24.54 AM.png">
            <a:extLst>
              <a:ext uri="{FF2B5EF4-FFF2-40B4-BE49-F238E27FC236}">
                <a16:creationId xmlns:a16="http://schemas.microsoft.com/office/drawing/2014/main" id="{4EA873D4-F335-4A00-9B0C-50033226452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854682" y="4457700"/>
            <a:ext cx="7031410" cy="1877785"/>
          </a:xfrm>
          <a:prstGeom prst="rect">
            <a:avLst/>
          </a:prstGeom>
          <a:noFill/>
          <a:ln>
            <a:noFill/>
          </a:ln>
        </p:spPr>
      </p:pic>
      <p:sp>
        <p:nvSpPr>
          <p:cNvPr id="7" name="Rounded Rectangle 836">
            <a:extLst>
              <a:ext uri="{FF2B5EF4-FFF2-40B4-BE49-F238E27FC236}">
                <a16:creationId xmlns:a16="http://schemas.microsoft.com/office/drawing/2014/main" id="{9D665248-77BB-43FA-A3BE-3C41479B4B37}"/>
              </a:ext>
            </a:extLst>
          </p:cNvPr>
          <p:cNvSpPr>
            <a:spLocks/>
          </p:cNvSpPr>
          <p:nvPr/>
        </p:nvSpPr>
        <p:spPr>
          <a:xfrm>
            <a:off x="5931878" y="3868440"/>
            <a:ext cx="1805354" cy="36277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Arrow Connector 7">
            <a:extLst>
              <a:ext uri="{FF2B5EF4-FFF2-40B4-BE49-F238E27FC236}">
                <a16:creationId xmlns:a16="http://schemas.microsoft.com/office/drawing/2014/main" id="{C75E2EB6-DD8A-4C9B-95DB-ADAE3A4366F3}"/>
              </a:ext>
            </a:extLst>
          </p:cNvPr>
          <p:cNvCxnSpPr>
            <a:cxnSpLocks/>
            <a:endCxn id="7" idx="1"/>
          </p:cNvCxnSpPr>
          <p:nvPr/>
        </p:nvCxnSpPr>
        <p:spPr>
          <a:xfrm>
            <a:off x="1588114" y="3868440"/>
            <a:ext cx="4343764" cy="18139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C052CA5-31AB-4CEB-9778-201B74ECD3D5}"/>
              </a:ext>
            </a:extLst>
          </p:cNvPr>
          <p:cNvCxnSpPr>
            <a:cxnSpLocks/>
            <a:stCxn id="7" idx="2"/>
          </p:cNvCxnSpPr>
          <p:nvPr/>
        </p:nvCxnSpPr>
        <p:spPr>
          <a:xfrm>
            <a:off x="6834555" y="4231219"/>
            <a:ext cx="902677" cy="504904"/>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2174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6A7C-9C9F-4E8F-8E6D-3731BBE9302A}"/>
              </a:ext>
            </a:extLst>
          </p:cNvPr>
          <p:cNvSpPr>
            <a:spLocks noGrp="1"/>
          </p:cNvSpPr>
          <p:nvPr>
            <p:ph type="title"/>
          </p:nvPr>
        </p:nvSpPr>
        <p:spPr/>
        <p:txBody>
          <a:bodyPr/>
          <a:lstStyle/>
          <a:p>
            <a:r>
              <a:rPr lang="en-US" dirty="0"/>
              <a:t>Pivot Tool with Essbase Connection</a:t>
            </a:r>
          </a:p>
        </p:txBody>
      </p:sp>
      <p:sp>
        <p:nvSpPr>
          <p:cNvPr id="3" name="Content Placeholder 2">
            <a:extLst>
              <a:ext uri="{FF2B5EF4-FFF2-40B4-BE49-F238E27FC236}">
                <a16:creationId xmlns:a16="http://schemas.microsoft.com/office/drawing/2014/main" id="{1BE0F58D-AF24-4FD1-AD10-EA585D87AD95}"/>
              </a:ext>
            </a:extLst>
          </p:cNvPr>
          <p:cNvSpPr>
            <a:spLocks noGrp="1"/>
          </p:cNvSpPr>
          <p:nvPr>
            <p:ph idx="1"/>
          </p:nvPr>
        </p:nvSpPr>
        <p:spPr>
          <a:xfrm>
            <a:off x="838200" y="1279148"/>
            <a:ext cx="10515600" cy="1480381"/>
          </a:xfrm>
        </p:spPr>
        <p:txBody>
          <a:bodyPr/>
          <a:lstStyle/>
          <a:p>
            <a:pPr marL="0" indent="0">
              <a:buNone/>
            </a:pPr>
            <a:r>
              <a:rPr lang="en-US" dirty="0"/>
              <a:t>The Pivot tool in an Essbase connection where you have selected a dimension on the column will pivot to the rows. </a:t>
            </a:r>
          </a:p>
        </p:txBody>
      </p:sp>
      <p:pic>
        <p:nvPicPr>
          <p:cNvPr id="5" name="Picture 4" descr="/Users/asamonte/Desktop/UGA Screen Shots/Screen Shot 2018-04-03 at 11.16.34 AM.png">
            <a:extLst>
              <a:ext uri="{FF2B5EF4-FFF2-40B4-BE49-F238E27FC236}">
                <a16:creationId xmlns:a16="http://schemas.microsoft.com/office/drawing/2014/main" id="{CC7C4279-99A1-4A02-9735-998257B656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50767" y="2348131"/>
            <a:ext cx="1791655" cy="1660060"/>
          </a:xfrm>
          <a:prstGeom prst="rect">
            <a:avLst/>
          </a:prstGeom>
          <a:noFill/>
          <a:ln>
            <a:noFill/>
          </a:ln>
        </p:spPr>
      </p:pic>
      <p:sp>
        <p:nvSpPr>
          <p:cNvPr id="9" name="Rounded Rectangle 836">
            <a:extLst>
              <a:ext uri="{FF2B5EF4-FFF2-40B4-BE49-F238E27FC236}">
                <a16:creationId xmlns:a16="http://schemas.microsoft.com/office/drawing/2014/main" id="{5D3EC10E-3571-42F9-B540-535CB87FD6C9}"/>
              </a:ext>
            </a:extLst>
          </p:cNvPr>
          <p:cNvSpPr>
            <a:spLocks/>
          </p:cNvSpPr>
          <p:nvPr/>
        </p:nvSpPr>
        <p:spPr>
          <a:xfrm>
            <a:off x="6050046" y="3463150"/>
            <a:ext cx="1461314" cy="56720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descr="/Users/asamonte/Desktop/UGA Screen Shots/Screen Shot 2018-04-03 at 11.42.09 AM.png">
            <a:extLst>
              <a:ext uri="{FF2B5EF4-FFF2-40B4-BE49-F238E27FC236}">
                <a16:creationId xmlns:a16="http://schemas.microsoft.com/office/drawing/2014/main" id="{93F6F928-D2F6-49E6-B634-1D5A48868F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9088" y="4348339"/>
            <a:ext cx="5660958" cy="1480380"/>
          </a:xfrm>
          <a:prstGeom prst="rect">
            <a:avLst/>
          </a:prstGeom>
          <a:noFill/>
          <a:ln>
            <a:noFill/>
          </a:ln>
        </p:spPr>
      </p:pic>
      <p:cxnSp>
        <p:nvCxnSpPr>
          <p:cNvPr id="14" name="Straight Arrow Connector 13">
            <a:extLst>
              <a:ext uri="{FF2B5EF4-FFF2-40B4-BE49-F238E27FC236}">
                <a16:creationId xmlns:a16="http://schemas.microsoft.com/office/drawing/2014/main" id="{415FA718-F516-453E-9D34-F12A3B65A1ED}"/>
              </a:ext>
            </a:extLst>
          </p:cNvPr>
          <p:cNvCxnSpPr>
            <a:cxnSpLocks/>
          </p:cNvCxnSpPr>
          <p:nvPr/>
        </p:nvCxnSpPr>
        <p:spPr>
          <a:xfrm flipV="1">
            <a:off x="4829908" y="3712363"/>
            <a:ext cx="1282098" cy="1336304"/>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Users/asamonte/Desktop/UGA Screen Shots/Screen Shot 2018-04-03 at 11.42.33 AM.png">
            <a:extLst>
              <a:ext uri="{FF2B5EF4-FFF2-40B4-BE49-F238E27FC236}">
                <a16:creationId xmlns:a16="http://schemas.microsoft.com/office/drawing/2014/main" id="{FA411AFF-4BC9-4B16-896A-C1BFB55FED6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28547" y="4306261"/>
            <a:ext cx="3769735" cy="2067866"/>
          </a:xfrm>
          <a:prstGeom prst="rect">
            <a:avLst/>
          </a:prstGeom>
          <a:noFill/>
          <a:ln>
            <a:noFill/>
          </a:ln>
        </p:spPr>
      </p:pic>
      <p:cxnSp>
        <p:nvCxnSpPr>
          <p:cNvPr id="11" name="Straight Arrow Connector 10">
            <a:extLst>
              <a:ext uri="{FF2B5EF4-FFF2-40B4-BE49-F238E27FC236}">
                <a16:creationId xmlns:a16="http://schemas.microsoft.com/office/drawing/2014/main" id="{C0E9BE00-3511-46DD-AA18-0CB9F5AD3694}"/>
              </a:ext>
            </a:extLst>
          </p:cNvPr>
          <p:cNvCxnSpPr>
            <a:cxnSpLocks/>
          </p:cNvCxnSpPr>
          <p:nvPr/>
        </p:nvCxnSpPr>
        <p:spPr>
          <a:xfrm>
            <a:off x="6798096" y="3783813"/>
            <a:ext cx="1136982" cy="1089215"/>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84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2B48-8594-4C9A-9A5A-C5ECD6799E3C}"/>
              </a:ext>
            </a:extLst>
          </p:cNvPr>
          <p:cNvSpPr>
            <a:spLocks noGrp="1"/>
          </p:cNvSpPr>
          <p:nvPr>
            <p:ph type="title"/>
          </p:nvPr>
        </p:nvSpPr>
        <p:spPr/>
        <p:txBody>
          <a:bodyPr/>
          <a:lstStyle/>
          <a:p>
            <a:r>
              <a:rPr lang="en-US" dirty="0"/>
              <a:t>How Smart View Works</a:t>
            </a:r>
          </a:p>
        </p:txBody>
      </p:sp>
      <p:sp>
        <p:nvSpPr>
          <p:cNvPr id="3" name="Content Placeholder 2">
            <a:extLst>
              <a:ext uri="{FF2B5EF4-FFF2-40B4-BE49-F238E27FC236}">
                <a16:creationId xmlns:a16="http://schemas.microsoft.com/office/drawing/2014/main" id="{B91A280F-9E2B-4E10-BD94-FE25DAE622BB}"/>
              </a:ext>
            </a:extLst>
          </p:cNvPr>
          <p:cNvSpPr>
            <a:spLocks noGrp="1"/>
          </p:cNvSpPr>
          <p:nvPr>
            <p:ph idx="1"/>
          </p:nvPr>
        </p:nvSpPr>
        <p:spPr>
          <a:xfrm>
            <a:off x="492765" y="1189227"/>
            <a:ext cx="10861034" cy="3972529"/>
          </a:xfrm>
        </p:spPr>
        <p:txBody>
          <a:bodyPr/>
          <a:lstStyle/>
          <a:p>
            <a:r>
              <a:rPr lang="en-US" dirty="0"/>
              <a:t>Connects via a URL that points Excel to different environments</a:t>
            </a:r>
          </a:p>
        </p:txBody>
      </p:sp>
      <p:sp>
        <p:nvSpPr>
          <p:cNvPr id="4" name="Rectangle 2">
            <a:extLst>
              <a:ext uri="{FF2B5EF4-FFF2-40B4-BE49-F238E27FC236}">
                <a16:creationId xmlns:a16="http://schemas.microsoft.com/office/drawing/2014/main" id="{48B326DF-AA6A-4CFD-8A3B-E527AA14A74F}"/>
              </a:ext>
            </a:extLst>
          </p:cNvPr>
          <p:cNvSpPr>
            <a:spLocks noChangeArrowheads="1"/>
          </p:cNvSpPr>
          <p:nvPr/>
        </p:nvSpPr>
        <p:spPr bwMode="auto">
          <a:xfrm flipV="1">
            <a:off x="-2" y="304712"/>
            <a:ext cx="125925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8" name="Picture 4" descr="C:\Users\dnic2\AppData\Local\Temp\SNAGHTML13e5a3a.PNG">
            <a:extLst>
              <a:ext uri="{FF2B5EF4-FFF2-40B4-BE49-F238E27FC236}">
                <a16:creationId xmlns:a16="http://schemas.microsoft.com/office/drawing/2014/main" id="{D3401307-3452-400B-8EB0-5B02DCAE7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585" y="2315256"/>
            <a:ext cx="6772115" cy="352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87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6A7C-9C9F-4E8F-8E6D-3731BBE9302A}"/>
              </a:ext>
            </a:extLst>
          </p:cNvPr>
          <p:cNvSpPr>
            <a:spLocks noGrp="1"/>
          </p:cNvSpPr>
          <p:nvPr>
            <p:ph type="title"/>
          </p:nvPr>
        </p:nvSpPr>
        <p:spPr/>
        <p:txBody>
          <a:bodyPr/>
          <a:lstStyle/>
          <a:p>
            <a:r>
              <a:rPr lang="en-US" dirty="0"/>
              <a:t>Pivot Tool with Essbase Connection</a:t>
            </a:r>
          </a:p>
        </p:txBody>
      </p:sp>
      <p:sp>
        <p:nvSpPr>
          <p:cNvPr id="3" name="Content Placeholder 2">
            <a:extLst>
              <a:ext uri="{FF2B5EF4-FFF2-40B4-BE49-F238E27FC236}">
                <a16:creationId xmlns:a16="http://schemas.microsoft.com/office/drawing/2014/main" id="{1BE0F58D-AF24-4FD1-AD10-EA585D87AD95}"/>
              </a:ext>
            </a:extLst>
          </p:cNvPr>
          <p:cNvSpPr>
            <a:spLocks noGrp="1"/>
          </p:cNvSpPr>
          <p:nvPr>
            <p:ph idx="1"/>
          </p:nvPr>
        </p:nvSpPr>
        <p:spPr>
          <a:xfrm>
            <a:off x="838200" y="1279148"/>
            <a:ext cx="10515600" cy="1480381"/>
          </a:xfrm>
        </p:spPr>
        <p:txBody>
          <a:bodyPr/>
          <a:lstStyle/>
          <a:p>
            <a:pPr marL="0" indent="0">
              <a:buNone/>
            </a:pPr>
            <a:r>
              <a:rPr lang="en-US" dirty="0"/>
              <a:t>If you area using the top row of the grid as the POV and Pivot, it will go to the rows.</a:t>
            </a:r>
          </a:p>
        </p:txBody>
      </p:sp>
      <p:pic>
        <p:nvPicPr>
          <p:cNvPr id="5" name="Picture 4" descr="/Users/asamonte/Desktop/UGA Screen Shots/Screen Shot 2018-04-03 at 11.16.34 AM.png">
            <a:extLst>
              <a:ext uri="{FF2B5EF4-FFF2-40B4-BE49-F238E27FC236}">
                <a16:creationId xmlns:a16="http://schemas.microsoft.com/office/drawing/2014/main" id="{CC7C4279-99A1-4A02-9735-998257B656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73976" y="3087234"/>
            <a:ext cx="1791655" cy="1660060"/>
          </a:xfrm>
          <a:prstGeom prst="rect">
            <a:avLst/>
          </a:prstGeom>
          <a:noFill/>
          <a:ln>
            <a:noFill/>
          </a:ln>
        </p:spPr>
      </p:pic>
      <p:sp>
        <p:nvSpPr>
          <p:cNvPr id="9" name="Rounded Rectangle 836">
            <a:extLst>
              <a:ext uri="{FF2B5EF4-FFF2-40B4-BE49-F238E27FC236}">
                <a16:creationId xmlns:a16="http://schemas.microsoft.com/office/drawing/2014/main" id="{5D3EC10E-3571-42F9-B540-535CB87FD6C9}"/>
              </a:ext>
            </a:extLst>
          </p:cNvPr>
          <p:cNvSpPr>
            <a:spLocks/>
          </p:cNvSpPr>
          <p:nvPr/>
        </p:nvSpPr>
        <p:spPr>
          <a:xfrm>
            <a:off x="9673976" y="4129258"/>
            <a:ext cx="1461314" cy="56720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5C96FEFB-2253-4367-B01F-2F160BEB47D2}"/>
              </a:ext>
            </a:extLst>
          </p:cNvPr>
          <p:cNvPicPr/>
          <p:nvPr/>
        </p:nvPicPr>
        <p:blipFill>
          <a:blip r:embed="rId3"/>
          <a:stretch>
            <a:fillRect/>
          </a:stretch>
        </p:blipFill>
        <p:spPr>
          <a:xfrm>
            <a:off x="726369" y="2728741"/>
            <a:ext cx="8096013" cy="1400517"/>
          </a:xfrm>
          <a:prstGeom prst="rect">
            <a:avLst/>
          </a:prstGeom>
        </p:spPr>
      </p:pic>
      <p:pic>
        <p:nvPicPr>
          <p:cNvPr id="12" name="Picture 11">
            <a:extLst>
              <a:ext uri="{FF2B5EF4-FFF2-40B4-BE49-F238E27FC236}">
                <a16:creationId xmlns:a16="http://schemas.microsoft.com/office/drawing/2014/main" id="{0A9E89E1-98B3-478A-816C-FED1443ED4B6}"/>
              </a:ext>
            </a:extLst>
          </p:cNvPr>
          <p:cNvPicPr/>
          <p:nvPr/>
        </p:nvPicPr>
        <p:blipFill>
          <a:blip r:embed="rId4"/>
          <a:stretch>
            <a:fillRect/>
          </a:stretch>
        </p:blipFill>
        <p:spPr>
          <a:xfrm>
            <a:off x="726369" y="4781926"/>
            <a:ext cx="8096013" cy="1400517"/>
          </a:xfrm>
          <a:prstGeom prst="rect">
            <a:avLst/>
          </a:prstGeom>
        </p:spPr>
      </p:pic>
      <p:cxnSp>
        <p:nvCxnSpPr>
          <p:cNvPr id="14" name="Straight Arrow Connector 13">
            <a:extLst>
              <a:ext uri="{FF2B5EF4-FFF2-40B4-BE49-F238E27FC236}">
                <a16:creationId xmlns:a16="http://schemas.microsoft.com/office/drawing/2014/main" id="{415FA718-F516-453E-9D34-F12A3B65A1ED}"/>
              </a:ext>
            </a:extLst>
          </p:cNvPr>
          <p:cNvCxnSpPr>
            <a:cxnSpLocks/>
          </p:cNvCxnSpPr>
          <p:nvPr/>
        </p:nvCxnSpPr>
        <p:spPr>
          <a:xfrm flipH="1">
            <a:off x="1713003" y="4696459"/>
            <a:ext cx="7945966" cy="744987"/>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0E9BE00-3511-46DD-AA18-0CB9F5AD3694}"/>
              </a:ext>
            </a:extLst>
          </p:cNvPr>
          <p:cNvCxnSpPr>
            <a:cxnSpLocks/>
          </p:cNvCxnSpPr>
          <p:nvPr/>
        </p:nvCxnSpPr>
        <p:spPr>
          <a:xfrm>
            <a:off x="8521987" y="3119907"/>
            <a:ext cx="1136982" cy="1089215"/>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30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6A7C-9C9F-4E8F-8E6D-3731BBE9302A}"/>
              </a:ext>
            </a:extLst>
          </p:cNvPr>
          <p:cNvSpPr>
            <a:spLocks noGrp="1"/>
          </p:cNvSpPr>
          <p:nvPr>
            <p:ph type="title"/>
          </p:nvPr>
        </p:nvSpPr>
        <p:spPr/>
        <p:txBody>
          <a:bodyPr/>
          <a:lstStyle/>
          <a:p>
            <a:r>
              <a:rPr lang="en-US" dirty="0"/>
              <a:t>Pivot Tool with Essbase Connection</a:t>
            </a:r>
          </a:p>
        </p:txBody>
      </p:sp>
      <p:sp>
        <p:nvSpPr>
          <p:cNvPr id="3" name="Content Placeholder 2">
            <a:extLst>
              <a:ext uri="{FF2B5EF4-FFF2-40B4-BE49-F238E27FC236}">
                <a16:creationId xmlns:a16="http://schemas.microsoft.com/office/drawing/2014/main" id="{1BE0F58D-AF24-4FD1-AD10-EA585D87AD95}"/>
              </a:ext>
            </a:extLst>
          </p:cNvPr>
          <p:cNvSpPr>
            <a:spLocks noGrp="1"/>
          </p:cNvSpPr>
          <p:nvPr>
            <p:ph idx="1"/>
          </p:nvPr>
        </p:nvSpPr>
        <p:spPr>
          <a:xfrm>
            <a:off x="838200" y="1279148"/>
            <a:ext cx="10515600" cy="1480381"/>
          </a:xfrm>
        </p:spPr>
        <p:txBody>
          <a:bodyPr>
            <a:normAutofit fontScale="92500"/>
          </a:bodyPr>
          <a:lstStyle/>
          <a:p>
            <a:pPr marL="0" indent="0">
              <a:buNone/>
            </a:pPr>
            <a:r>
              <a:rPr lang="en-US" dirty="0"/>
              <a:t>You must always have at least one dimension on the row and column. If you attempt to pivot with the last dimension on the row or column, you will get the error below:</a:t>
            </a:r>
          </a:p>
        </p:txBody>
      </p:sp>
      <p:pic>
        <p:nvPicPr>
          <p:cNvPr id="13" name="Picture 12">
            <a:extLst>
              <a:ext uri="{FF2B5EF4-FFF2-40B4-BE49-F238E27FC236}">
                <a16:creationId xmlns:a16="http://schemas.microsoft.com/office/drawing/2014/main" id="{71264D7E-E5BB-433A-BE11-388E7F544858}"/>
              </a:ext>
            </a:extLst>
          </p:cNvPr>
          <p:cNvPicPr/>
          <p:nvPr/>
        </p:nvPicPr>
        <p:blipFill>
          <a:blip r:embed="rId2"/>
          <a:stretch>
            <a:fillRect/>
          </a:stretch>
        </p:blipFill>
        <p:spPr>
          <a:xfrm>
            <a:off x="3498123" y="2884219"/>
            <a:ext cx="5481753" cy="2650082"/>
          </a:xfrm>
          <a:prstGeom prst="rect">
            <a:avLst/>
          </a:prstGeom>
        </p:spPr>
      </p:pic>
    </p:spTree>
    <p:extLst>
      <p:ext uri="{BB962C8B-B14F-4D97-AF65-F5344CB8AC3E}">
        <p14:creationId xmlns:p14="http://schemas.microsoft.com/office/powerpoint/2010/main" val="2465027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558-8BF5-4AEE-A614-029950E60DDF}"/>
              </a:ext>
            </a:extLst>
          </p:cNvPr>
          <p:cNvSpPr>
            <a:spLocks noGrp="1"/>
          </p:cNvSpPr>
          <p:nvPr>
            <p:ph type="title"/>
          </p:nvPr>
        </p:nvSpPr>
        <p:spPr/>
        <p:txBody>
          <a:bodyPr/>
          <a:lstStyle/>
          <a:p>
            <a:r>
              <a:rPr lang="en-US" dirty="0"/>
              <a:t>Dragging and Dropping</a:t>
            </a:r>
          </a:p>
        </p:txBody>
      </p:sp>
      <p:sp>
        <p:nvSpPr>
          <p:cNvPr id="3" name="Content Placeholder 2">
            <a:extLst>
              <a:ext uri="{FF2B5EF4-FFF2-40B4-BE49-F238E27FC236}">
                <a16:creationId xmlns:a16="http://schemas.microsoft.com/office/drawing/2014/main" id="{C50FE5E3-4684-4182-A569-96F26BA9A1A9}"/>
              </a:ext>
            </a:extLst>
          </p:cNvPr>
          <p:cNvSpPr>
            <a:spLocks noGrp="1"/>
          </p:cNvSpPr>
          <p:nvPr>
            <p:ph idx="1"/>
          </p:nvPr>
        </p:nvSpPr>
        <p:spPr>
          <a:xfrm>
            <a:off x="838200" y="1279148"/>
            <a:ext cx="10515600" cy="2019223"/>
          </a:xfrm>
        </p:spPr>
        <p:txBody>
          <a:bodyPr/>
          <a:lstStyle/>
          <a:p>
            <a:r>
              <a:rPr lang="en-US" dirty="0"/>
              <a:t>You can also change the axis a dimension is on by dragging and dropping. </a:t>
            </a:r>
          </a:p>
          <a:p>
            <a:r>
              <a:rPr lang="en-US" dirty="0"/>
              <a:t>For dimensions that are in the rows or columns, right click and hold down to drag and drop.</a:t>
            </a:r>
          </a:p>
        </p:txBody>
      </p:sp>
      <p:pic>
        <p:nvPicPr>
          <p:cNvPr id="4" name="Picture 3">
            <a:extLst>
              <a:ext uri="{FF2B5EF4-FFF2-40B4-BE49-F238E27FC236}">
                <a16:creationId xmlns:a16="http://schemas.microsoft.com/office/drawing/2014/main" id="{79F94099-E06E-41AB-B52B-BE6F1DC73400}"/>
              </a:ext>
            </a:extLst>
          </p:cNvPr>
          <p:cNvPicPr/>
          <p:nvPr/>
        </p:nvPicPr>
        <p:blipFill>
          <a:blip r:embed="rId2"/>
          <a:stretch>
            <a:fillRect/>
          </a:stretch>
        </p:blipFill>
        <p:spPr>
          <a:xfrm>
            <a:off x="1041889" y="3298371"/>
            <a:ext cx="4762500" cy="1727200"/>
          </a:xfrm>
          <a:prstGeom prst="rect">
            <a:avLst/>
          </a:prstGeom>
        </p:spPr>
      </p:pic>
      <p:pic>
        <p:nvPicPr>
          <p:cNvPr id="5" name="Picture 4">
            <a:extLst>
              <a:ext uri="{FF2B5EF4-FFF2-40B4-BE49-F238E27FC236}">
                <a16:creationId xmlns:a16="http://schemas.microsoft.com/office/drawing/2014/main" id="{B34D6114-71DF-4ED9-9945-EEECA60A7911}"/>
              </a:ext>
            </a:extLst>
          </p:cNvPr>
          <p:cNvPicPr/>
          <p:nvPr/>
        </p:nvPicPr>
        <p:blipFill>
          <a:blip r:embed="rId3"/>
          <a:stretch>
            <a:fillRect/>
          </a:stretch>
        </p:blipFill>
        <p:spPr>
          <a:xfrm>
            <a:off x="6470956" y="5025571"/>
            <a:ext cx="5153733" cy="1263650"/>
          </a:xfrm>
          <a:prstGeom prst="rect">
            <a:avLst/>
          </a:prstGeom>
        </p:spPr>
      </p:pic>
      <p:sp>
        <p:nvSpPr>
          <p:cNvPr id="6" name="TextBox 5">
            <a:extLst>
              <a:ext uri="{FF2B5EF4-FFF2-40B4-BE49-F238E27FC236}">
                <a16:creationId xmlns:a16="http://schemas.microsoft.com/office/drawing/2014/main" id="{63F55B71-8F16-4473-B75F-CEB710BEAAAD}"/>
              </a:ext>
            </a:extLst>
          </p:cNvPr>
          <p:cNvSpPr txBox="1"/>
          <p:nvPr/>
        </p:nvSpPr>
        <p:spPr>
          <a:xfrm>
            <a:off x="6470956" y="3405553"/>
            <a:ext cx="5153733" cy="1384995"/>
          </a:xfrm>
          <a:prstGeom prst="rect">
            <a:avLst/>
          </a:prstGeom>
          <a:noFill/>
        </p:spPr>
        <p:txBody>
          <a:bodyPr wrap="square" rtlCol="0">
            <a:spAutoFit/>
          </a:bodyPr>
          <a:lstStyle/>
          <a:p>
            <a:r>
              <a:rPr lang="en-US" sz="2800" dirty="0">
                <a:latin typeface="Verdana" panose="020B0604030504040204" pitchFamily="34" charset="0"/>
                <a:ea typeface="Verdana" panose="020B0604030504040204" pitchFamily="34" charset="0"/>
              </a:rPr>
              <a:t>When released the grid will redraw, pivoting the dropped dimension.</a:t>
            </a:r>
          </a:p>
        </p:txBody>
      </p:sp>
    </p:spTree>
    <p:extLst>
      <p:ext uri="{BB962C8B-B14F-4D97-AF65-F5344CB8AC3E}">
        <p14:creationId xmlns:p14="http://schemas.microsoft.com/office/powerpoint/2010/main" val="36348812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A4E5-633D-44F3-9808-8A3DCFBBFE69}"/>
              </a:ext>
            </a:extLst>
          </p:cNvPr>
          <p:cNvSpPr>
            <a:spLocks noGrp="1"/>
          </p:cNvSpPr>
          <p:nvPr>
            <p:ph type="title"/>
          </p:nvPr>
        </p:nvSpPr>
        <p:spPr/>
        <p:txBody>
          <a:bodyPr/>
          <a:lstStyle/>
          <a:p>
            <a:r>
              <a:rPr lang="en-US" dirty="0"/>
              <a:t>Drag and Drop in Essbase</a:t>
            </a:r>
          </a:p>
        </p:txBody>
      </p:sp>
      <p:sp>
        <p:nvSpPr>
          <p:cNvPr id="3" name="Content Placeholder 2">
            <a:extLst>
              <a:ext uri="{FF2B5EF4-FFF2-40B4-BE49-F238E27FC236}">
                <a16:creationId xmlns:a16="http://schemas.microsoft.com/office/drawing/2014/main" id="{8FA5240A-D8CA-4B1D-9DDE-F2A3174967E0}"/>
              </a:ext>
            </a:extLst>
          </p:cNvPr>
          <p:cNvSpPr>
            <a:spLocks noGrp="1"/>
          </p:cNvSpPr>
          <p:nvPr>
            <p:ph idx="1"/>
          </p:nvPr>
        </p:nvSpPr>
        <p:spPr/>
        <p:txBody>
          <a:bodyPr/>
          <a:lstStyle/>
          <a:p>
            <a:r>
              <a:rPr lang="en-US" dirty="0"/>
              <a:t>You can drag from the grid to the POV.</a:t>
            </a:r>
          </a:p>
          <a:p>
            <a:endParaRPr lang="en-US" dirty="0"/>
          </a:p>
        </p:txBody>
      </p:sp>
      <p:pic>
        <p:nvPicPr>
          <p:cNvPr id="4" name="Picture 3">
            <a:extLst>
              <a:ext uri="{FF2B5EF4-FFF2-40B4-BE49-F238E27FC236}">
                <a16:creationId xmlns:a16="http://schemas.microsoft.com/office/drawing/2014/main" id="{8DF97E31-64DE-4489-90E5-952F8A814ECE}"/>
              </a:ext>
            </a:extLst>
          </p:cNvPr>
          <p:cNvPicPr/>
          <p:nvPr/>
        </p:nvPicPr>
        <p:blipFill>
          <a:blip r:embed="rId2"/>
          <a:stretch>
            <a:fillRect/>
          </a:stretch>
        </p:blipFill>
        <p:spPr>
          <a:xfrm>
            <a:off x="1082866" y="3331541"/>
            <a:ext cx="3876675" cy="3016250"/>
          </a:xfrm>
          <a:prstGeom prst="rect">
            <a:avLst/>
          </a:prstGeom>
        </p:spPr>
      </p:pic>
      <p:pic>
        <p:nvPicPr>
          <p:cNvPr id="5" name="Picture 4">
            <a:extLst>
              <a:ext uri="{FF2B5EF4-FFF2-40B4-BE49-F238E27FC236}">
                <a16:creationId xmlns:a16="http://schemas.microsoft.com/office/drawing/2014/main" id="{8C41C2E5-6E49-46E1-8D7E-9661A9E3B37D}"/>
              </a:ext>
            </a:extLst>
          </p:cNvPr>
          <p:cNvPicPr/>
          <p:nvPr/>
        </p:nvPicPr>
        <p:blipFill>
          <a:blip r:embed="rId3"/>
          <a:stretch>
            <a:fillRect/>
          </a:stretch>
        </p:blipFill>
        <p:spPr>
          <a:xfrm>
            <a:off x="6222143" y="3247086"/>
            <a:ext cx="3869055" cy="3185160"/>
          </a:xfrm>
          <a:prstGeom prst="rect">
            <a:avLst/>
          </a:prstGeom>
        </p:spPr>
      </p:pic>
    </p:spTree>
    <p:extLst>
      <p:ext uri="{BB962C8B-B14F-4D97-AF65-F5344CB8AC3E}">
        <p14:creationId xmlns:p14="http://schemas.microsoft.com/office/powerpoint/2010/main" val="2127819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535A-F9A5-4FA5-9337-D21E7D64C1EB}"/>
              </a:ext>
            </a:extLst>
          </p:cNvPr>
          <p:cNvSpPr>
            <a:spLocks noGrp="1"/>
          </p:cNvSpPr>
          <p:nvPr>
            <p:ph type="title"/>
          </p:nvPr>
        </p:nvSpPr>
        <p:spPr/>
        <p:txBody>
          <a:bodyPr/>
          <a:lstStyle/>
          <a:p>
            <a:r>
              <a:rPr lang="en-US" dirty="0"/>
              <a:t>Drag and Drop from POV to Grid</a:t>
            </a:r>
          </a:p>
        </p:txBody>
      </p:sp>
      <p:sp>
        <p:nvSpPr>
          <p:cNvPr id="3" name="Content Placeholder 2">
            <a:extLst>
              <a:ext uri="{FF2B5EF4-FFF2-40B4-BE49-F238E27FC236}">
                <a16:creationId xmlns:a16="http://schemas.microsoft.com/office/drawing/2014/main" id="{84141488-00CA-4F8F-9EA3-E353D273951E}"/>
              </a:ext>
            </a:extLst>
          </p:cNvPr>
          <p:cNvSpPr>
            <a:spLocks noGrp="1"/>
          </p:cNvSpPr>
          <p:nvPr>
            <p:ph idx="1"/>
          </p:nvPr>
        </p:nvSpPr>
        <p:spPr/>
        <p:txBody>
          <a:bodyPr/>
          <a:lstStyle/>
          <a:p>
            <a:pPr marL="0" indent="0">
              <a:buNone/>
            </a:pPr>
            <a:r>
              <a:rPr lang="en-US" dirty="0"/>
              <a:t>For both Essbase and Planning connections,  you can right or left click on the dropdown button next to the dimension name in the POV to initiate the drag from the POV to a grid. </a:t>
            </a:r>
          </a:p>
          <a:p>
            <a:endParaRPr lang="en-US" dirty="0"/>
          </a:p>
        </p:txBody>
      </p:sp>
      <p:pic>
        <p:nvPicPr>
          <p:cNvPr id="4" name="Picture 3">
            <a:extLst>
              <a:ext uri="{FF2B5EF4-FFF2-40B4-BE49-F238E27FC236}">
                <a16:creationId xmlns:a16="http://schemas.microsoft.com/office/drawing/2014/main" id="{E0257BA1-5376-4950-955C-0C11E1FA9CAA}"/>
              </a:ext>
            </a:extLst>
          </p:cNvPr>
          <p:cNvPicPr/>
          <p:nvPr/>
        </p:nvPicPr>
        <p:blipFill>
          <a:blip r:embed="rId2"/>
          <a:stretch>
            <a:fillRect/>
          </a:stretch>
        </p:blipFill>
        <p:spPr>
          <a:xfrm>
            <a:off x="1168180" y="3303515"/>
            <a:ext cx="3966528" cy="3044276"/>
          </a:xfrm>
          <a:prstGeom prst="rect">
            <a:avLst/>
          </a:prstGeom>
        </p:spPr>
      </p:pic>
      <p:pic>
        <p:nvPicPr>
          <p:cNvPr id="5" name="Picture 4">
            <a:extLst>
              <a:ext uri="{FF2B5EF4-FFF2-40B4-BE49-F238E27FC236}">
                <a16:creationId xmlns:a16="http://schemas.microsoft.com/office/drawing/2014/main" id="{94D39EF9-95F5-403C-B685-EC78C9F768D7}"/>
              </a:ext>
            </a:extLst>
          </p:cNvPr>
          <p:cNvPicPr/>
          <p:nvPr/>
        </p:nvPicPr>
        <p:blipFill>
          <a:blip r:embed="rId3"/>
          <a:stretch>
            <a:fillRect/>
          </a:stretch>
        </p:blipFill>
        <p:spPr>
          <a:xfrm>
            <a:off x="6353907" y="3303515"/>
            <a:ext cx="3966528" cy="3044276"/>
          </a:xfrm>
          <a:prstGeom prst="rect">
            <a:avLst/>
          </a:prstGeom>
        </p:spPr>
      </p:pic>
    </p:spTree>
    <p:extLst>
      <p:ext uri="{BB962C8B-B14F-4D97-AF65-F5344CB8AC3E}">
        <p14:creationId xmlns:p14="http://schemas.microsoft.com/office/powerpoint/2010/main" val="18897285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BB49-8F7E-49E6-BB0F-4D930C2A1FD4}"/>
              </a:ext>
            </a:extLst>
          </p:cNvPr>
          <p:cNvSpPr>
            <a:spLocks noGrp="1"/>
          </p:cNvSpPr>
          <p:nvPr>
            <p:ph type="title"/>
          </p:nvPr>
        </p:nvSpPr>
        <p:spPr/>
        <p:txBody>
          <a:bodyPr/>
          <a:lstStyle/>
          <a:p>
            <a:r>
              <a:rPr lang="en-US" dirty="0"/>
              <a:t>Refresh</a:t>
            </a:r>
          </a:p>
        </p:txBody>
      </p:sp>
      <p:sp>
        <p:nvSpPr>
          <p:cNvPr id="3" name="Content Placeholder 2">
            <a:extLst>
              <a:ext uri="{FF2B5EF4-FFF2-40B4-BE49-F238E27FC236}">
                <a16:creationId xmlns:a16="http://schemas.microsoft.com/office/drawing/2014/main" id="{5E3BD968-1436-4929-80FB-C13F086ECE72}"/>
              </a:ext>
            </a:extLst>
          </p:cNvPr>
          <p:cNvSpPr>
            <a:spLocks noGrp="1"/>
          </p:cNvSpPr>
          <p:nvPr>
            <p:ph idx="1"/>
          </p:nvPr>
        </p:nvSpPr>
        <p:spPr>
          <a:xfrm>
            <a:off x="838200" y="1055266"/>
            <a:ext cx="10515600" cy="5292526"/>
          </a:xfrm>
          <a:noFill/>
        </p:spPr>
        <p:txBody>
          <a:bodyPr/>
          <a:lstStyle/>
          <a:p>
            <a:r>
              <a:rPr lang="en-US" dirty="0"/>
              <a:t>The refresh button lets you take data from the grid you have defined and pull it into Smart View.</a:t>
            </a:r>
          </a:p>
          <a:p>
            <a:r>
              <a:rPr lang="en-US" dirty="0"/>
              <a:t>If you don’t have a grid open, it will open a new grid. </a:t>
            </a:r>
          </a:p>
          <a:p>
            <a:r>
              <a:rPr lang="en-US" dirty="0"/>
              <a:t>If you have a grid open, data will be imported into that and will overwrite any unsaved data you might have.</a:t>
            </a:r>
          </a:p>
        </p:txBody>
      </p:sp>
      <p:pic>
        <p:nvPicPr>
          <p:cNvPr id="4" name="Picture 3" descr="/Users/asamonte/Desktop/UGA Screen Shots/Screen Shot 2018-04-03 at 9.27.08 AM.png">
            <a:extLst>
              <a:ext uri="{FF2B5EF4-FFF2-40B4-BE49-F238E27FC236}">
                <a16:creationId xmlns:a16="http://schemas.microsoft.com/office/drawing/2014/main" id="{91081DD9-A049-47C3-A812-882D151501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3755" y="3610386"/>
            <a:ext cx="10270044" cy="1514320"/>
          </a:xfrm>
          <a:prstGeom prst="rect">
            <a:avLst/>
          </a:prstGeom>
          <a:noFill/>
          <a:ln w="19050">
            <a:solidFill>
              <a:schemeClr val="tx1"/>
            </a:solidFill>
          </a:ln>
        </p:spPr>
      </p:pic>
      <p:pic>
        <p:nvPicPr>
          <p:cNvPr id="5" name="Picture 4" descr="/Users/asamonte/Desktop/UGA Screen Shots/Screen Shot 2018-04-03 at 9.26.00 AM.png">
            <a:extLst>
              <a:ext uri="{FF2B5EF4-FFF2-40B4-BE49-F238E27FC236}">
                <a16:creationId xmlns:a16="http://schemas.microsoft.com/office/drawing/2014/main" id="{7616C9C5-F4CA-4615-AE4D-E1BCECB6D6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3756" y="5124706"/>
            <a:ext cx="9203244" cy="1446968"/>
          </a:xfrm>
          <a:prstGeom prst="rect">
            <a:avLst/>
          </a:prstGeom>
          <a:noFill/>
          <a:ln w="19050">
            <a:solidFill>
              <a:schemeClr val="tx1"/>
            </a:solidFill>
          </a:ln>
        </p:spPr>
      </p:pic>
      <p:sp>
        <p:nvSpPr>
          <p:cNvPr id="6" name="Rectangle: Rounded Corners 5">
            <a:extLst>
              <a:ext uri="{FF2B5EF4-FFF2-40B4-BE49-F238E27FC236}">
                <a16:creationId xmlns:a16="http://schemas.microsoft.com/office/drawing/2014/main" id="{6BEFE400-5EB5-47BE-97F6-0D34E3636DCF}"/>
              </a:ext>
            </a:extLst>
          </p:cNvPr>
          <p:cNvSpPr/>
          <p:nvPr/>
        </p:nvSpPr>
        <p:spPr>
          <a:xfrm>
            <a:off x="6711045" y="3918858"/>
            <a:ext cx="473529" cy="832756"/>
          </a:xfrm>
          <a:prstGeom prst="roundRect">
            <a:avLst/>
          </a:prstGeom>
          <a:noFill/>
          <a:ln w="2857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772EA8E-4F74-44C6-99E4-00C408154263}"/>
              </a:ext>
            </a:extLst>
          </p:cNvPr>
          <p:cNvSpPr/>
          <p:nvPr/>
        </p:nvSpPr>
        <p:spPr>
          <a:xfrm>
            <a:off x="6711045" y="5449709"/>
            <a:ext cx="473529" cy="816225"/>
          </a:xfrm>
          <a:prstGeom prst="roundRect">
            <a:avLst/>
          </a:prstGeom>
          <a:noFill/>
          <a:ln w="2857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97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AEBDE-5407-4D87-BBE3-7814060891F9}"/>
              </a:ext>
            </a:extLst>
          </p:cNvPr>
          <p:cNvSpPr>
            <a:spLocks noGrp="1"/>
          </p:cNvSpPr>
          <p:nvPr>
            <p:ph type="title"/>
          </p:nvPr>
        </p:nvSpPr>
        <p:spPr/>
        <p:txBody>
          <a:bodyPr>
            <a:normAutofit/>
          </a:bodyPr>
          <a:lstStyle/>
          <a:p>
            <a:r>
              <a:rPr lang="en-US" dirty="0"/>
              <a:t>Submit Data</a:t>
            </a:r>
          </a:p>
        </p:txBody>
      </p:sp>
      <p:sp>
        <p:nvSpPr>
          <p:cNvPr id="3" name="Content Placeholder 2">
            <a:extLst>
              <a:ext uri="{FF2B5EF4-FFF2-40B4-BE49-F238E27FC236}">
                <a16:creationId xmlns:a16="http://schemas.microsoft.com/office/drawing/2014/main" id="{4B92E67A-6CC8-4708-A480-36F60608138D}"/>
              </a:ext>
            </a:extLst>
          </p:cNvPr>
          <p:cNvSpPr>
            <a:spLocks noGrp="1"/>
          </p:cNvSpPr>
          <p:nvPr>
            <p:ph idx="1"/>
          </p:nvPr>
        </p:nvSpPr>
        <p:spPr/>
        <p:txBody>
          <a:bodyPr/>
          <a:lstStyle/>
          <a:p>
            <a:r>
              <a:rPr lang="en-US" dirty="0"/>
              <a:t>Submit Data uploads the changes you make to Smart View into the underlying database.</a:t>
            </a:r>
          </a:p>
          <a:p>
            <a:pPr lvl="1"/>
            <a:r>
              <a:rPr lang="en-US" dirty="0"/>
              <a:t>You must have write access to the database to do this.</a:t>
            </a:r>
          </a:p>
          <a:p>
            <a:pPr lvl="1"/>
            <a:r>
              <a:rPr lang="en-US" dirty="0"/>
              <a:t>Generally, it is better to use planning applications instead of the database to limit this.</a:t>
            </a:r>
          </a:p>
          <a:p>
            <a:pPr lvl="1"/>
            <a:endParaRPr lang="en-US" dirty="0"/>
          </a:p>
        </p:txBody>
      </p:sp>
      <p:pic>
        <p:nvPicPr>
          <p:cNvPr id="4" name="Picture 3" descr="/Users/asamonte/Desktop/UGA Screen Shots/Screen Shot 2018-04-03 at 9.27.08 AM.png">
            <a:extLst>
              <a:ext uri="{FF2B5EF4-FFF2-40B4-BE49-F238E27FC236}">
                <a16:creationId xmlns:a16="http://schemas.microsoft.com/office/drawing/2014/main" id="{2B81F5FD-E15C-41D9-8BD1-C6058AD7C8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83232" y="3563480"/>
            <a:ext cx="8350625" cy="1237119"/>
          </a:xfrm>
          <a:prstGeom prst="rect">
            <a:avLst/>
          </a:prstGeom>
          <a:noFill/>
          <a:ln>
            <a:noFill/>
          </a:ln>
        </p:spPr>
      </p:pic>
      <p:pic>
        <p:nvPicPr>
          <p:cNvPr id="5" name="Picture 4" descr="/Users/asamonte/Desktop/UGA Screen Shots/Screen Shot 2018-04-03 at 9.26.00 AM.png">
            <a:extLst>
              <a:ext uri="{FF2B5EF4-FFF2-40B4-BE49-F238E27FC236}">
                <a16:creationId xmlns:a16="http://schemas.microsoft.com/office/drawing/2014/main" id="{EF2CF2FC-3F4C-4425-808B-AECC982EADF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95400" y="5167423"/>
            <a:ext cx="7738457" cy="1306391"/>
          </a:xfrm>
          <a:prstGeom prst="rect">
            <a:avLst/>
          </a:prstGeom>
          <a:noFill/>
          <a:ln>
            <a:noFill/>
          </a:ln>
        </p:spPr>
      </p:pic>
      <p:sp>
        <p:nvSpPr>
          <p:cNvPr id="6" name="Rectangle: Rounded Corners 5">
            <a:extLst>
              <a:ext uri="{FF2B5EF4-FFF2-40B4-BE49-F238E27FC236}">
                <a16:creationId xmlns:a16="http://schemas.microsoft.com/office/drawing/2014/main" id="{2DE5DBDA-7FA2-4B27-825C-A618CDBB4A0F}"/>
              </a:ext>
            </a:extLst>
          </p:cNvPr>
          <p:cNvSpPr/>
          <p:nvPr/>
        </p:nvSpPr>
        <p:spPr>
          <a:xfrm>
            <a:off x="9066544" y="5381700"/>
            <a:ext cx="473529" cy="832756"/>
          </a:xfrm>
          <a:prstGeom prst="roundRect">
            <a:avLst/>
          </a:prstGeom>
          <a:noFill/>
          <a:ln w="2857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B634E10-91CE-428F-81D4-F4FF18DC5044}"/>
              </a:ext>
            </a:extLst>
          </p:cNvPr>
          <p:cNvSpPr/>
          <p:nvPr/>
        </p:nvSpPr>
        <p:spPr>
          <a:xfrm>
            <a:off x="7297200" y="4301615"/>
            <a:ext cx="838615" cy="246939"/>
          </a:xfrm>
          <a:prstGeom prst="roundRect">
            <a:avLst/>
          </a:prstGeom>
          <a:noFill/>
          <a:ln w="2857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8514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783-3BC8-4973-AB41-4CF675974010}"/>
              </a:ext>
            </a:extLst>
          </p:cNvPr>
          <p:cNvSpPr>
            <a:spLocks noGrp="1"/>
          </p:cNvSpPr>
          <p:nvPr>
            <p:ph type="title"/>
          </p:nvPr>
        </p:nvSpPr>
        <p:spPr/>
        <p:txBody>
          <a:bodyPr/>
          <a:lstStyle/>
          <a:p>
            <a:r>
              <a:rPr lang="en-US" dirty="0"/>
              <a:t>Member Selector</a:t>
            </a:r>
          </a:p>
        </p:txBody>
      </p:sp>
      <p:sp>
        <p:nvSpPr>
          <p:cNvPr id="3" name="Content Placeholder 2">
            <a:extLst>
              <a:ext uri="{FF2B5EF4-FFF2-40B4-BE49-F238E27FC236}">
                <a16:creationId xmlns:a16="http://schemas.microsoft.com/office/drawing/2014/main" id="{A4FBFE60-C527-4316-BB04-D1B035A35BCE}"/>
              </a:ext>
            </a:extLst>
          </p:cNvPr>
          <p:cNvSpPr>
            <a:spLocks noGrp="1"/>
          </p:cNvSpPr>
          <p:nvPr>
            <p:ph idx="1"/>
          </p:nvPr>
        </p:nvSpPr>
        <p:spPr/>
        <p:txBody>
          <a:bodyPr/>
          <a:lstStyle/>
          <a:p>
            <a:pPr marL="0" indent="0">
              <a:buNone/>
            </a:pPr>
            <a:r>
              <a:rPr lang="en-US" dirty="0"/>
              <a:t>The member selection tool allows you to navigate dimension members using a GUI interface. Selections can be placed on rows and columns</a:t>
            </a:r>
          </a:p>
          <a:p>
            <a:pPr marL="0" indent="0">
              <a:buNone/>
            </a:pPr>
            <a:endParaRPr lang="en-US" dirty="0"/>
          </a:p>
        </p:txBody>
      </p:sp>
      <p:pic>
        <p:nvPicPr>
          <p:cNvPr id="4" name="Picture 3" descr="/Users/asamonte/Desktop/UGA Screen Shots/Screen Shot 2018-04-03 at 9.27.08 AM.png">
            <a:extLst>
              <a:ext uri="{FF2B5EF4-FFF2-40B4-BE49-F238E27FC236}">
                <a16:creationId xmlns:a16="http://schemas.microsoft.com/office/drawing/2014/main" id="{F47E6EE7-D18A-4FF7-BF17-162E59077D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89860"/>
            <a:ext cx="10158046" cy="1600786"/>
          </a:xfrm>
          <a:prstGeom prst="rect">
            <a:avLst/>
          </a:prstGeom>
          <a:noFill/>
          <a:ln>
            <a:noFill/>
          </a:ln>
        </p:spPr>
      </p:pic>
      <p:pic>
        <p:nvPicPr>
          <p:cNvPr id="5" name="Picture 4" descr="/Users/asamonte/Desktop/UGA Screen Shots/Screen Shot 2018-04-03 at 9.26.00 AM.png">
            <a:extLst>
              <a:ext uri="{FF2B5EF4-FFF2-40B4-BE49-F238E27FC236}">
                <a16:creationId xmlns:a16="http://schemas.microsoft.com/office/drawing/2014/main" id="{9F5652E5-CB17-4E36-B401-050AFD650F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14529"/>
            <a:ext cx="10158046" cy="1684252"/>
          </a:xfrm>
          <a:prstGeom prst="rect">
            <a:avLst/>
          </a:prstGeom>
          <a:noFill/>
          <a:ln>
            <a:noFill/>
          </a:ln>
        </p:spPr>
      </p:pic>
      <p:sp>
        <p:nvSpPr>
          <p:cNvPr id="6" name="Rectangle: Rounded Corners 5">
            <a:extLst>
              <a:ext uri="{FF2B5EF4-FFF2-40B4-BE49-F238E27FC236}">
                <a16:creationId xmlns:a16="http://schemas.microsoft.com/office/drawing/2014/main" id="{9B51974D-95DF-4681-9EAC-ECD90E53C51A}"/>
              </a:ext>
            </a:extLst>
          </p:cNvPr>
          <p:cNvSpPr/>
          <p:nvPr/>
        </p:nvSpPr>
        <p:spPr>
          <a:xfrm>
            <a:off x="1588114" y="3681046"/>
            <a:ext cx="1412994" cy="304800"/>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72479CF-8D09-4F8D-885E-B7434F4BB5BD}"/>
              </a:ext>
            </a:extLst>
          </p:cNvPr>
          <p:cNvSpPr/>
          <p:nvPr/>
        </p:nvSpPr>
        <p:spPr>
          <a:xfrm>
            <a:off x="1740514" y="5659489"/>
            <a:ext cx="1412994" cy="304800"/>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139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A23B-7B14-45F9-8EE8-2151A04DEF25}"/>
              </a:ext>
            </a:extLst>
          </p:cNvPr>
          <p:cNvSpPr>
            <a:spLocks noGrp="1"/>
          </p:cNvSpPr>
          <p:nvPr>
            <p:ph type="title"/>
          </p:nvPr>
        </p:nvSpPr>
        <p:spPr/>
        <p:txBody>
          <a:bodyPr/>
          <a:lstStyle/>
          <a:p>
            <a:r>
              <a:rPr lang="en-US" dirty="0"/>
              <a:t>Member Selector	</a:t>
            </a:r>
          </a:p>
        </p:txBody>
      </p:sp>
      <p:sp>
        <p:nvSpPr>
          <p:cNvPr id="3" name="Content Placeholder 2">
            <a:extLst>
              <a:ext uri="{FF2B5EF4-FFF2-40B4-BE49-F238E27FC236}">
                <a16:creationId xmlns:a16="http://schemas.microsoft.com/office/drawing/2014/main" id="{E3AAC941-0F99-40BB-A86E-252810C62448}"/>
              </a:ext>
            </a:extLst>
          </p:cNvPr>
          <p:cNvSpPr>
            <a:spLocks noGrp="1"/>
          </p:cNvSpPr>
          <p:nvPr>
            <p:ph idx="1"/>
          </p:nvPr>
        </p:nvSpPr>
        <p:spPr>
          <a:xfrm>
            <a:off x="8659586" y="2351314"/>
            <a:ext cx="2930769" cy="4066508"/>
          </a:xfrm>
        </p:spPr>
        <p:txBody>
          <a:bodyPr/>
          <a:lstStyle/>
          <a:p>
            <a:pPr marL="0" indent="0">
              <a:buNone/>
            </a:pPr>
            <a:r>
              <a:rPr lang="en-US" dirty="0"/>
              <a:t>The Member Selector is split into two main areas. </a:t>
            </a:r>
          </a:p>
        </p:txBody>
      </p:sp>
      <p:pic>
        <p:nvPicPr>
          <p:cNvPr id="4" name="Picture 3" descr="/Users/asamonte/Desktop/UGA Screen Shots/Screen Shot 2018-04-03 at 9.45.48 AM.png">
            <a:extLst>
              <a:ext uri="{FF2B5EF4-FFF2-40B4-BE49-F238E27FC236}">
                <a16:creationId xmlns:a16="http://schemas.microsoft.com/office/drawing/2014/main" id="{444CA07C-1940-4CBA-A527-AFEF399FEC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1" y="1055264"/>
            <a:ext cx="7277099" cy="5362557"/>
          </a:xfrm>
          <a:prstGeom prst="rect">
            <a:avLst/>
          </a:prstGeom>
          <a:noFill/>
          <a:ln>
            <a:noFill/>
          </a:ln>
        </p:spPr>
      </p:pic>
      <p:sp>
        <p:nvSpPr>
          <p:cNvPr id="5" name="TextBox 4">
            <a:extLst>
              <a:ext uri="{FF2B5EF4-FFF2-40B4-BE49-F238E27FC236}">
                <a16:creationId xmlns:a16="http://schemas.microsoft.com/office/drawing/2014/main" id="{EDE77344-18C6-4A43-BD8A-31280EDBF215}"/>
              </a:ext>
            </a:extLst>
          </p:cNvPr>
          <p:cNvSpPr txBox="1"/>
          <p:nvPr/>
        </p:nvSpPr>
        <p:spPr>
          <a:xfrm>
            <a:off x="1038748" y="2351314"/>
            <a:ext cx="2930769" cy="317009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The left half contains all the values available for selection.</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Use the checkboxes and arrows to move the values to the right half of the screen. </a:t>
            </a:r>
          </a:p>
        </p:txBody>
      </p:sp>
      <p:sp>
        <p:nvSpPr>
          <p:cNvPr id="7" name="TextBox 6">
            <a:extLst>
              <a:ext uri="{FF2B5EF4-FFF2-40B4-BE49-F238E27FC236}">
                <a16:creationId xmlns:a16="http://schemas.microsoft.com/office/drawing/2014/main" id="{EFDC368D-1D86-4F7B-95DD-AA3028F072F4}"/>
              </a:ext>
            </a:extLst>
          </p:cNvPr>
          <p:cNvSpPr txBox="1"/>
          <p:nvPr/>
        </p:nvSpPr>
        <p:spPr>
          <a:xfrm>
            <a:off x="4859634" y="2813213"/>
            <a:ext cx="2930769" cy="1015663"/>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The right half contains the selected values. </a:t>
            </a:r>
          </a:p>
        </p:txBody>
      </p:sp>
    </p:spTree>
    <p:extLst>
      <p:ext uri="{BB962C8B-B14F-4D97-AF65-F5344CB8AC3E}">
        <p14:creationId xmlns:p14="http://schemas.microsoft.com/office/powerpoint/2010/main" val="21813040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EB0A-CDFB-445A-A243-FEF777F0DCDB}"/>
              </a:ext>
            </a:extLst>
          </p:cNvPr>
          <p:cNvSpPr>
            <a:spLocks noGrp="1"/>
          </p:cNvSpPr>
          <p:nvPr>
            <p:ph type="title"/>
          </p:nvPr>
        </p:nvSpPr>
        <p:spPr/>
        <p:txBody>
          <a:bodyPr/>
          <a:lstStyle/>
          <a:p>
            <a:r>
              <a:rPr lang="en-US" dirty="0"/>
              <a:t>Member Selector	</a:t>
            </a:r>
          </a:p>
        </p:txBody>
      </p:sp>
      <p:pic>
        <p:nvPicPr>
          <p:cNvPr id="3" name="Picture 2" descr="/Users/asamonte/Desktop/UGA Screen Shots/Screen Shot 2018-04-03 at 9.46.33 AM.png">
            <a:extLst>
              <a:ext uri="{FF2B5EF4-FFF2-40B4-BE49-F238E27FC236}">
                <a16:creationId xmlns:a16="http://schemas.microsoft.com/office/drawing/2014/main" id="{672A5A08-6B89-40A9-B74F-25C36230F0D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40399" y="1367462"/>
            <a:ext cx="5919078" cy="2821647"/>
          </a:xfrm>
          <a:prstGeom prst="rect">
            <a:avLst/>
          </a:prstGeom>
          <a:noFill/>
          <a:ln w="19050">
            <a:solidFill>
              <a:schemeClr val="tx1"/>
            </a:solidFill>
          </a:ln>
        </p:spPr>
      </p:pic>
      <p:pic>
        <p:nvPicPr>
          <p:cNvPr id="4" name="Picture 3" descr="/Users/asamonte/Desktop/UGA Screen Shots/Screen Shot 2018-04-03 at 9.46.56 AM.png">
            <a:extLst>
              <a:ext uri="{FF2B5EF4-FFF2-40B4-BE49-F238E27FC236}">
                <a16:creationId xmlns:a16="http://schemas.microsoft.com/office/drawing/2014/main" id="{7C30CCA8-45B2-4CCA-A19F-E67D6113B67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0584" y="4763700"/>
            <a:ext cx="4918707" cy="1164709"/>
          </a:xfrm>
          <a:prstGeom prst="rect">
            <a:avLst/>
          </a:prstGeom>
          <a:noFill/>
          <a:ln>
            <a:noFill/>
          </a:ln>
        </p:spPr>
      </p:pic>
      <p:sp>
        <p:nvSpPr>
          <p:cNvPr id="5" name="TextBox 4">
            <a:extLst>
              <a:ext uri="{FF2B5EF4-FFF2-40B4-BE49-F238E27FC236}">
                <a16:creationId xmlns:a16="http://schemas.microsoft.com/office/drawing/2014/main" id="{5401D183-1F90-44C3-A863-0B52D1CEB83A}"/>
              </a:ext>
            </a:extLst>
          </p:cNvPr>
          <p:cNvSpPr txBox="1"/>
          <p:nvPr/>
        </p:nvSpPr>
        <p:spPr>
          <a:xfrm>
            <a:off x="615723" y="1812471"/>
            <a:ext cx="4544106" cy="2246769"/>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Use the search box at the top of the screen to perform text-based searches of the data. Wildcards are star (*) and question marks (?). The drop-down box to the right of the field controls how the search works.</a:t>
            </a:r>
          </a:p>
        </p:txBody>
      </p:sp>
      <p:sp>
        <p:nvSpPr>
          <p:cNvPr id="6" name="TextBox 5">
            <a:extLst>
              <a:ext uri="{FF2B5EF4-FFF2-40B4-BE49-F238E27FC236}">
                <a16:creationId xmlns:a16="http://schemas.microsoft.com/office/drawing/2014/main" id="{B84877A9-8EA9-4A10-8A0E-CAF0AEDB183F}"/>
              </a:ext>
            </a:extLst>
          </p:cNvPr>
          <p:cNvSpPr txBox="1"/>
          <p:nvPr/>
        </p:nvSpPr>
        <p:spPr>
          <a:xfrm>
            <a:off x="615723" y="4796357"/>
            <a:ext cx="3428999" cy="1631216"/>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The direction keys at the bottom of the box control whether values are inserted into columns or rows. </a:t>
            </a:r>
          </a:p>
        </p:txBody>
      </p:sp>
      <p:sp>
        <p:nvSpPr>
          <p:cNvPr id="7" name="Callout: Line 6">
            <a:extLst>
              <a:ext uri="{FF2B5EF4-FFF2-40B4-BE49-F238E27FC236}">
                <a16:creationId xmlns:a16="http://schemas.microsoft.com/office/drawing/2014/main" id="{6B8204BD-A4D7-4098-9A89-852F049210E1}"/>
              </a:ext>
            </a:extLst>
          </p:cNvPr>
          <p:cNvSpPr/>
          <p:nvPr/>
        </p:nvSpPr>
        <p:spPr>
          <a:xfrm>
            <a:off x="7143662" y="4441371"/>
            <a:ext cx="2053767" cy="424543"/>
          </a:xfrm>
          <a:prstGeom prst="borderCallout1">
            <a:avLst>
              <a:gd name="adj1" fmla="val 18750"/>
              <a:gd name="adj2" fmla="val -8333"/>
              <a:gd name="adj3" fmla="val 158654"/>
              <a:gd name="adj4" fmla="val -38333"/>
            </a:avLst>
          </a:prstGeom>
          <a:no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BCCE10-8728-400D-B39F-AD62623C05B4}"/>
              </a:ext>
            </a:extLst>
          </p:cNvPr>
          <p:cNvSpPr txBox="1"/>
          <p:nvPr/>
        </p:nvSpPr>
        <p:spPr>
          <a:xfrm>
            <a:off x="7143661" y="4465804"/>
            <a:ext cx="2053767" cy="400110"/>
          </a:xfrm>
          <a:prstGeom prst="rect">
            <a:avLst/>
          </a:prstGeom>
          <a:noFill/>
        </p:spPr>
        <p:txBody>
          <a:bodyPr wrap="none" rtlCol="0">
            <a:spAutoFit/>
          </a:bodyPr>
          <a:lstStyle/>
          <a:p>
            <a:r>
              <a:rPr lang="en-US" sz="2000" dirty="0">
                <a:latin typeface="Verdana" panose="020B0604030504040204" pitchFamily="34" charset="0"/>
                <a:ea typeface="Verdana" panose="020B0604030504040204" pitchFamily="34" charset="0"/>
              </a:rPr>
              <a:t>Insert on rows</a:t>
            </a:r>
          </a:p>
        </p:txBody>
      </p:sp>
      <p:sp>
        <p:nvSpPr>
          <p:cNvPr id="9" name="Callout: Line 8">
            <a:extLst>
              <a:ext uri="{FF2B5EF4-FFF2-40B4-BE49-F238E27FC236}">
                <a16:creationId xmlns:a16="http://schemas.microsoft.com/office/drawing/2014/main" id="{83629CD0-4172-4EF0-8E91-65E731BD8F0C}"/>
              </a:ext>
            </a:extLst>
          </p:cNvPr>
          <p:cNvSpPr/>
          <p:nvPr/>
        </p:nvSpPr>
        <p:spPr>
          <a:xfrm>
            <a:off x="7057561" y="5992144"/>
            <a:ext cx="2484752" cy="424543"/>
          </a:xfrm>
          <a:prstGeom prst="borderCallout1">
            <a:avLst>
              <a:gd name="adj1" fmla="val 18750"/>
              <a:gd name="adj2" fmla="val -8333"/>
              <a:gd name="adj3" fmla="val -168269"/>
              <a:gd name="adj4" fmla="val -23227"/>
            </a:avLst>
          </a:prstGeom>
          <a:noFill/>
          <a:ln>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EBD1C05-406B-41E8-9AE4-8016C87C7FEC}"/>
              </a:ext>
            </a:extLst>
          </p:cNvPr>
          <p:cNvSpPr txBox="1"/>
          <p:nvPr/>
        </p:nvSpPr>
        <p:spPr>
          <a:xfrm>
            <a:off x="6985818" y="6016577"/>
            <a:ext cx="2811325" cy="400110"/>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Insert on columns</a:t>
            </a:r>
          </a:p>
        </p:txBody>
      </p:sp>
    </p:spTree>
    <p:extLst>
      <p:ext uri="{BB962C8B-B14F-4D97-AF65-F5344CB8AC3E}">
        <p14:creationId xmlns:p14="http://schemas.microsoft.com/office/powerpoint/2010/main" val="49587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32B48-8594-4C9A-9A5A-C5ECD6799E3C}"/>
              </a:ext>
            </a:extLst>
          </p:cNvPr>
          <p:cNvSpPr>
            <a:spLocks noGrp="1"/>
          </p:cNvSpPr>
          <p:nvPr>
            <p:ph type="title"/>
          </p:nvPr>
        </p:nvSpPr>
        <p:spPr/>
        <p:txBody>
          <a:bodyPr/>
          <a:lstStyle/>
          <a:p>
            <a:r>
              <a:rPr lang="en-US" dirty="0"/>
              <a:t>How Smart View Works</a:t>
            </a:r>
          </a:p>
        </p:txBody>
      </p:sp>
      <p:sp>
        <p:nvSpPr>
          <p:cNvPr id="3" name="Content Placeholder 2">
            <a:extLst>
              <a:ext uri="{FF2B5EF4-FFF2-40B4-BE49-F238E27FC236}">
                <a16:creationId xmlns:a16="http://schemas.microsoft.com/office/drawing/2014/main" id="{B91A280F-9E2B-4E10-BD94-FE25DAE622BB}"/>
              </a:ext>
            </a:extLst>
          </p:cNvPr>
          <p:cNvSpPr>
            <a:spLocks noGrp="1"/>
          </p:cNvSpPr>
          <p:nvPr>
            <p:ph idx="1"/>
          </p:nvPr>
        </p:nvSpPr>
        <p:spPr>
          <a:xfrm>
            <a:off x="492765" y="1189227"/>
            <a:ext cx="10861034" cy="3972529"/>
          </a:xfrm>
        </p:spPr>
        <p:txBody>
          <a:bodyPr/>
          <a:lstStyle/>
          <a:p>
            <a:r>
              <a:rPr lang="en-US" dirty="0"/>
              <a:t>Uses a Provider Service to talk to an application</a:t>
            </a:r>
          </a:p>
          <a:p>
            <a:r>
              <a:rPr lang="en-US" dirty="0"/>
              <a:t>The user selects the application based on security</a:t>
            </a:r>
          </a:p>
        </p:txBody>
      </p:sp>
      <p:sp>
        <p:nvSpPr>
          <p:cNvPr id="4" name="Rectangle 2">
            <a:extLst>
              <a:ext uri="{FF2B5EF4-FFF2-40B4-BE49-F238E27FC236}">
                <a16:creationId xmlns:a16="http://schemas.microsoft.com/office/drawing/2014/main" id="{48B326DF-AA6A-4CFD-8A3B-E527AA14A74F}"/>
              </a:ext>
            </a:extLst>
          </p:cNvPr>
          <p:cNvSpPr>
            <a:spLocks noChangeArrowheads="1"/>
          </p:cNvSpPr>
          <p:nvPr/>
        </p:nvSpPr>
        <p:spPr bwMode="auto">
          <a:xfrm flipV="1">
            <a:off x="-2" y="304712"/>
            <a:ext cx="125925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4" name="Picture 2" descr="C:\Users\dnic2\AppData\Local\Temp\SNAGHTML143c2fe.PNG">
            <a:extLst>
              <a:ext uri="{FF2B5EF4-FFF2-40B4-BE49-F238E27FC236}">
                <a16:creationId xmlns:a16="http://schemas.microsoft.com/office/drawing/2014/main" id="{00C01F23-14BA-4AC4-A5DA-B87E78E0A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3" y="2551141"/>
            <a:ext cx="5067980" cy="387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18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ED3F-2778-4B85-8449-91CC57D27E29}"/>
              </a:ext>
            </a:extLst>
          </p:cNvPr>
          <p:cNvSpPr>
            <a:spLocks noGrp="1"/>
          </p:cNvSpPr>
          <p:nvPr>
            <p:ph type="title"/>
          </p:nvPr>
        </p:nvSpPr>
        <p:spPr/>
        <p:txBody>
          <a:bodyPr/>
          <a:lstStyle/>
          <a:p>
            <a:r>
              <a:rPr lang="en-US" dirty="0"/>
              <a:t>Options Setup</a:t>
            </a:r>
          </a:p>
        </p:txBody>
      </p:sp>
      <p:sp>
        <p:nvSpPr>
          <p:cNvPr id="3" name="Content Placeholder 2">
            <a:extLst>
              <a:ext uri="{FF2B5EF4-FFF2-40B4-BE49-F238E27FC236}">
                <a16:creationId xmlns:a16="http://schemas.microsoft.com/office/drawing/2014/main" id="{883E682A-9F01-4115-8E50-2DCF80019A89}"/>
              </a:ext>
            </a:extLst>
          </p:cNvPr>
          <p:cNvSpPr>
            <a:spLocks noGrp="1"/>
          </p:cNvSpPr>
          <p:nvPr>
            <p:ph idx="1"/>
          </p:nvPr>
        </p:nvSpPr>
        <p:spPr/>
        <p:txBody>
          <a:bodyPr>
            <a:normAutofit/>
          </a:bodyPr>
          <a:lstStyle/>
          <a:p>
            <a:r>
              <a:rPr lang="en-US" dirty="0"/>
              <a:t>Use the Options button on the Smart View ribbon to control how data is displayed</a:t>
            </a:r>
          </a:p>
          <a:p>
            <a:endParaRPr lang="en-US" dirty="0"/>
          </a:p>
          <a:p>
            <a:endParaRPr lang="en-US" dirty="0"/>
          </a:p>
          <a:p>
            <a:endParaRPr lang="en-US" dirty="0"/>
          </a:p>
          <a:p>
            <a:endParaRPr lang="en-US" dirty="0"/>
          </a:p>
          <a:p>
            <a:pPr marL="0" indent="0">
              <a:buNone/>
            </a:pPr>
            <a:endParaRPr lang="en-US" dirty="0"/>
          </a:p>
        </p:txBody>
      </p:sp>
      <p:pic>
        <p:nvPicPr>
          <p:cNvPr id="4" name="Picture 3" descr="/Users/asamonte/Desktop/UGA Screen Shots/Screen Shot 2018-04-03 at 9.15.57 AM.png">
            <a:extLst>
              <a:ext uri="{FF2B5EF4-FFF2-40B4-BE49-F238E27FC236}">
                <a16:creationId xmlns:a16="http://schemas.microsoft.com/office/drawing/2014/main" id="{2AF6F8A3-3424-4AD7-82F7-415BEF4A6D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53635" y="2183734"/>
            <a:ext cx="9618784" cy="1921119"/>
          </a:xfrm>
          <a:prstGeom prst="rect">
            <a:avLst/>
          </a:prstGeom>
          <a:noFill/>
          <a:ln>
            <a:noFill/>
          </a:ln>
        </p:spPr>
      </p:pic>
      <p:sp>
        <p:nvSpPr>
          <p:cNvPr id="5" name="Rectangle: Rounded Corners 4">
            <a:extLst>
              <a:ext uri="{FF2B5EF4-FFF2-40B4-BE49-F238E27FC236}">
                <a16:creationId xmlns:a16="http://schemas.microsoft.com/office/drawing/2014/main" id="{459DBF79-4822-4443-AE26-1400E21F2B55}"/>
              </a:ext>
            </a:extLst>
          </p:cNvPr>
          <p:cNvSpPr/>
          <p:nvPr/>
        </p:nvSpPr>
        <p:spPr>
          <a:xfrm>
            <a:off x="6593480" y="2596244"/>
            <a:ext cx="669469" cy="1061356"/>
          </a:xfrm>
          <a:prstGeom prst="roundRect">
            <a:avLst/>
          </a:prstGeom>
          <a:noFill/>
          <a:ln w="38100">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3918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6CE1-96A1-4ADF-BF97-4D084B962BDA}"/>
              </a:ext>
            </a:extLst>
          </p:cNvPr>
          <p:cNvSpPr>
            <a:spLocks noGrp="1"/>
          </p:cNvSpPr>
          <p:nvPr>
            <p:ph type="title"/>
          </p:nvPr>
        </p:nvSpPr>
        <p:spPr/>
        <p:txBody>
          <a:bodyPr/>
          <a:lstStyle/>
          <a:p>
            <a:r>
              <a:rPr lang="en-US" dirty="0"/>
              <a:t>Data Options Set Up</a:t>
            </a:r>
          </a:p>
        </p:txBody>
      </p:sp>
      <p:sp>
        <p:nvSpPr>
          <p:cNvPr id="3" name="Content Placeholder 2">
            <a:extLst>
              <a:ext uri="{FF2B5EF4-FFF2-40B4-BE49-F238E27FC236}">
                <a16:creationId xmlns:a16="http://schemas.microsoft.com/office/drawing/2014/main" id="{496A37FA-CDAA-41F3-A2AB-C1659C3A0A67}"/>
              </a:ext>
            </a:extLst>
          </p:cNvPr>
          <p:cNvSpPr>
            <a:spLocks noGrp="1"/>
          </p:cNvSpPr>
          <p:nvPr>
            <p:ph idx="1"/>
          </p:nvPr>
        </p:nvSpPr>
        <p:spPr>
          <a:xfrm>
            <a:off x="838200" y="1279149"/>
            <a:ext cx="10515600" cy="967662"/>
          </a:xfrm>
        </p:spPr>
        <p:txBody>
          <a:bodyPr/>
          <a:lstStyle/>
          <a:p>
            <a:r>
              <a:rPr lang="en-US" dirty="0"/>
              <a:t>Choose the Data Options option in the Options dialog box. </a:t>
            </a:r>
          </a:p>
          <a:p>
            <a:endParaRPr lang="en-US" dirty="0"/>
          </a:p>
        </p:txBody>
      </p:sp>
      <p:pic>
        <p:nvPicPr>
          <p:cNvPr id="5" name="Picture 4">
            <a:extLst>
              <a:ext uri="{FF2B5EF4-FFF2-40B4-BE49-F238E27FC236}">
                <a16:creationId xmlns:a16="http://schemas.microsoft.com/office/drawing/2014/main" id="{81CDA91A-E6A1-47D1-A6F8-DBA88E37EF3B}"/>
              </a:ext>
            </a:extLst>
          </p:cNvPr>
          <p:cNvPicPr/>
          <p:nvPr/>
        </p:nvPicPr>
        <p:blipFill>
          <a:blip r:embed="rId2"/>
          <a:stretch>
            <a:fillRect/>
          </a:stretch>
        </p:blipFill>
        <p:spPr>
          <a:xfrm>
            <a:off x="6106071" y="2027513"/>
            <a:ext cx="5365115" cy="4427855"/>
          </a:xfrm>
          <a:prstGeom prst="rect">
            <a:avLst/>
          </a:prstGeom>
        </p:spPr>
      </p:pic>
      <p:sp>
        <p:nvSpPr>
          <p:cNvPr id="6" name="Rounded Rectangle 1100">
            <a:extLst>
              <a:ext uri="{FF2B5EF4-FFF2-40B4-BE49-F238E27FC236}">
                <a16:creationId xmlns:a16="http://schemas.microsoft.com/office/drawing/2014/main" id="{656D32F5-3E9E-437A-AA06-FCED608AE0CC}"/>
              </a:ext>
            </a:extLst>
          </p:cNvPr>
          <p:cNvSpPr/>
          <p:nvPr/>
        </p:nvSpPr>
        <p:spPr>
          <a:xfrm>
            <a:off x="7403647" y="2532446"/>
            <a:ext cx="1085850" cy="187134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ounded Rectangle 1100">
            <a:extLst>
              <a:ext uri="{FF2B5EF4-FFF2-40B4-BE49-F238E27FC236}">
                <a16:creationId xmlns:a16="http://schemas.microsoft.com/office/drawing/2014/main" id="{9583C376-7C5A-43AC-8C7B-72B3C379AFF9}"/>
              </a:ext>
            </a:extLst>
          </p:cNvPr>
          <p:cNvSpPr/>
          <p:nvPr/>
        </p:nvSpPr>
        <p:spPr>
          <a:xfrm>
            <a:off x="7521214" y="5938794"/>
            <a:ext cx="1085850" cy="19113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Content Placeholder 2">
            <a:extLst>
              <a:ext uri="{FF2B5EF4-FFF2-40B4-BE49-F238E27FC236}">
                <a16:creationId xmlns:a16="http://schemas.microsoft.com/office/drawing/2014/main" id="{5B505843-7F2F-4B30-831F-60CF7D3E6403}"/>
              </a:ext>
            </a:extLst>
          </p:cNvPr>
          <p:cNvSpPr txBox="1">
            <a:spLocks/>
          </p:cNvSpPr>
          <p:nvPr/>
        </p:nvSpPr>
        <p:spPr>
          <a:xfrm>
            <a:off x="730885" y="2415682"/>
            <a:ext cx="5365115" cy="144060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p:txBody>
      </p:sp>
      <p:sp>
        <p:nvSpPr>
          <p:cNvPr id="10" name="Rectangle 9">
            <a:extLst>
              <a:ext uri="{FF2B5EF4-FFF2-40B4-BE49-F238E27FC236}">
                <a16:creationId xmlns:a16="http://schemas.microsoft.com/office/drawing/2014/main" id="{CB1A2CA3-AE38-4518-BB4B-7AD16CA35831}"/>
              </a:ext>
            </a:extLst>
          </p:cNvPr>
          <p:cNvSpPr/>
          <p:nvPr/>
        </p:nvSpPr>
        <p:spPr>
          <a:xfrm>
            <a:off x="984839" y="2415682"/>
            <a:ext cx="3968931" cy="2308324"/>
          </a:xfrm>
          <a:prstGeom prst="rect">
            <a:avLst/>
          </a:prstGeom>
        </p:spPr>
        <p:txBody>
          <a:bodyPr wrap="square">
            <a:spAutoFit/>
          </a:bodyPr>
          <a:lstStyle/>
          <a:p>
            <a:r>
              <a:rPr lang="en-US" b="1" dirty="0"/>
              <a:t>Suppression</a:t>
            </a:r>
          </a:p>
          <a:p>
            <a:endParaRPr lang="en-US" dirty="0"/>
          </a:p>
          <a:p>
            <a:r>
              <a:rPr lang="en-US" dirty="0"/>
              <a:t>Smart View has the ability to hide rows and columns of data that are missing. When it does this we say the row or column is “suppressed”. This is controlled from the smart view “Data Options” dialog box.</a:t>
            </a:r>
          </a:p>
        </p:txBody>
      </p:sp>
    </p:spTree>
    <p:extLst>
      <p:ext uri="{BB962C8B-B14F-4D97-AF65-F5344CB8AC3E}">
        <p14:creationId xmlns:p14="http://schemas.microsoft.com/office/powerpoint/2010/main" val="1336073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6CE1-96A1-4ADF-BF97-4D084B962BDA}"/>
              </a:ext>
            </a:extLst>
          </p:cNvPr>
          <p:cNvSpPr>
            <a:spLocks noGrp="1"/>
          </p:cNvSpPr>
          <p:nvPr>
            <p:ph type="title"/>
          </p:nvPr>
        </p:nvSpPr>
        <p:spPr/>
        <p:txBody>
          <a:bodyPr/>
          <a:lstStyle/>
          <a:p>
            <a:r>
              <a:rPr lang="en-US" dirty="0"/>
              <a:t>Data Options Set Up</a:t>
            </a:r>
          </a:p>
        </p:txBody>
      </p:sp>
      <p:sp>
        <p:nvSpPr>
          <p:cNvPr id="3" name="Content Placeholder 2">
            <a:extLst>
              <a:ext uri="{FF2B5EF4-FFF2-40B4-BE49-F238E27FC236}">
                <a16:creationId xmlns:a16="http://schemas.microsoft.com/office/drawing/2014/main" id="{496A37FA-CDAA-41F3-A2AB-C1659C3A0A67}"/>
              </a:ext>
            </a:extLst>
          </p:cNvPr>
          <p:cNvSpPr>
            <a:spLocks noGrp="1"/>
          </p:cNvSpPr>
          <p:nvPr>
            <p:ph idx="1"/>
          </p:nvPr>
        </p:nvSpPr>
        <p:spPr>
          <a:xfrm>
            <a:off x="838200" y="1001880"/>
            <a:ext cx="10515600" cy="967662"/>
          </a:xfrm>
        </p:spPr>
        <p:txBody>
          <a:bodyPr/>
          <a:lstStyle/>
          <a:p>
            <a:r>
              <a:rPr lang="en-US" dirty="0"/>
              <a:t>Choose the Formatting option in the Options dialog box. </a:t>
            </a:r>
          </a:p>
          <a:p>
            <a:endParaRPr lang="en-US" dirty="0"/>
          </a:p>
        </p:txBody>
      </p:sp>
      <p:sp>
        <p:nvSpPr>
          <p:cNvPr id="9" name="Content Placeholder 2">
            <a:extLst>
              <a:ext uri="{FF2B5EF4-FFF2-40B4-BE49-F238E27FC236}">
                <a16:creationId xmlns:a16="http://schemas.microsoft.com/office/drawing/2014/main" id="{5B505843-7F2F-4B30-831F-60CF7D3E6403}"/>
              </a:ext>
            </a:extLst>
          </p:cNvPr>
          <p:cNvSpPr txBox="1">
            <a:spLocks/>
          </p:cNvSpPr>
          <p:nvPr/>
        </p:nvSpPr>
        <p:spPr>
          <a:xfrm>
            <a:off x="730885" y="2415682"/>
            <a:ext cx="5365115" cy="144060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p:txBody>
      </p:sp>
      <p:sp>
        <p:nvSpPr>
          <p:cNvPr id="10" name="Rectangle 9">
            <a:extLst>
              <a:ext uri="{FF2B5EF4-FFF2-40B4-BE49-F238E27FC236}">
                <a16:creationId xmlns:a16="http://schemas.microsoft.com/office/drawing/2014/main" id="{CB1A2CA3-AE38-4518-BB4B-7AD16CA35831}"/>
              </a:ext>
            </a:extLst>
          </p:cNvPr>
          <p:cNvSpPr/>
          <p:nvPr/>
        </p:nvSpPr>
        <p:spPr>
          <a:xfrm>
            <a:off x="838200" y="1969542"/>
            <a:ext cx="3968931" cy="2308324"/>
          </a:xfrm>
          <a:prstGeom prst="rect">
            <a:avLst/>
          </a:prstGeom>
        </p:spPr>
        <p:txBody>
          <a:bodyPr wrap="square">
            <a:spAutoFit/>
          </a:bodyPr>
          <a:lstStyle/>
          <a:p>
            <a:r>
              <a:rPr lang="en-US" b="1" dirty="0"/>
              <a:t>Excel Formatting</a:t>
            </a:r>
            <a:br>
              <a:rPr lang="en-US" b="1" dirty="0"/>
            </a:br>
            <a:endParaRPr lang="en-US" b="1" dirty="0"/>
          </a:p>
          <a:p>
            <a:r>
              <a:rPr lang="en-US" dirty="0"/>
              <a:t>The easiest way to format data though is to use the normal excel formatting options. To use excel formatting make sure you have the “Use Excel Formatting” and “Move Formatting on Operations” option selected. </a:t>
            </a:r>
          </a:p>
        </p:txBody>
      </p:sp>
      <p:pic>
        <p:nvPicPr>
          <p:cNvPr id="11" name="Picture 10">
            <a:extLst>
              <a:ext uri="{FF2B5EF4-FFF2-40B4-BE49-F238E27FC236}">
                <a16:creationId xmlns:a16="http://schemas.microsoft.com/office/drawing/2014/main" id="{881B1018-91EF-4578-9DFB-370D93A89D1F}"/>
              </a:ext>
            </a:extLst>
          </p:cNvPr>
          <p:cNvPicPr/>
          <p:nvPr/>
        </p:nvPicPr>
        <p:blipFill>
          <a:blip r:embed="rId2"/>
          <a:stretch>
            <a:fillRect/>
          </a:stretch>
        </p:blipFill>
        <p:spPr>
          <a:xfrm>
            <a:off x="5517515" y="1522339"/>
            <a:ext cx="5943600" cy="5130165"/>
          </a:xfrm>
          <a:prstGeom prst="rect">
            <a:avLst/>
          </a:prstGeom>
        </p:spPr>
      </p:pic>
    </p:spTree>
    <p:extLst>
      <p:ext uri="{BB962C8B-B14F-4D97-AF65-F5344CB8AC3E}">
        <p14:creationId xmlns:p14="http://schemas.microsoft.com/office/powerpoint/2010/main" val="4272614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6CE1-96A1-4ADF-BF97-4D084B962BDA}"/>
              </a:ext>
            </a:extLst>
          </p:cNvPr>
          <p:cNvSpPr>
            <a:spLocks noGrp="1"/>
          </p:cNvSpPr>
          <p:nvPr>
            <p:ph type="title"/>
          </p:nvPr>
        </p:nvSpPr>
        <p:spPr/>
        <p:txBody>
          <a:bodyPr/>
          <a:lstStyle/>
          <a:p>
            <a:r>
              <a:rPr lang="en-US" dirty="0"/>
              <a:t>Data Options Set Up</a:t>
            </a:r>
          </a:p>
        </p:txBody>
      </p:sp>
      <p:sp>
        <p:nvSpPr>
          <p:cNvPr id="3" name="Content Placeholder 2">
            <a:extLst>
              <a:ext uri="{FF2B5EF4-FFF2-40B4-BE49-F238E27FC236}">
                <a16:creationId xmlns:a16="http://schemas.microsoft.com/office/drawing/2014/main" id="{496A37FA-CDAA-41F3-A2AB-C1659C3A0A67}"/>
              </a:ext>
            </a:extLst>
          </p:cNvPr>
          <p:cNvSpPr>
            <a:spLocks noGrp="1"/>
          </p:cNvSpPr>
          <p:nvPr>
            <p:ph idx="1"/>
          </p:nvPr>
        </p:nvSpPr>
        <p:spPr>
          <a:xfrm>
            <a:off x="838200" y="1001880"/>
            <a:ext cx="10515600" cy="967662"/>
          </a:xfrm>
        </p:spPr>
        <p:txBody>
          <a:bodyPr/>
          <a:lstStyle/>
          <a:p>
            <a:r>
              <a:rPr lang="en-US" dirty="0"/>
              <a:t>Choose the Data Options tab in the Options dialog box. </a:t>
            </a:r>
          </a:p>
          <a:p>
            <a:endParaRPr lang="en-US" dirty="0"/>
          </a:p>
        </p:txBody>
      </p:sp>
      <p:sp>
        <p:nvSpPr>
          <p:cNvPr id="9" name="Content Placeholder 2">
            <a:extLst>
              <a:ext uri="{FF2B5EF4-FFF2-40B4-BE49-F238E27FC236}">
                <a16:creationId xmlns:a16="http://schemas.microsoft.com/office/drawing/2014/main" id="{5B505843-7F2F-4B30-831F-60CF7D3E6403}"/>
              </a:ext>
            </a:extLst>
          </p:cNvPr>
          <p:cNvSpPr txBox="1">
            <a:spLocks/>
          </p:cNvSpPr>
          <p:nvPr/>
        </p:nvSpPr>
        <p:spPr>
          <a:xfrm>
            <a:off x="730885" y="2415682"/>
            <a:ext cx="5365115" cy="1440606"/>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p:txBody>
      </p:sp>
      <p:sp>
        <p:nvSpPr>
          <p:cNvPr id="10" name="Rectangle 9">
            <a:extLst>
              <a:ext uri="{FF2B5EF4-FFF2-40B4-BE49-F238E27FC236}">
                <a16:creationId xmlns:a16="http://schemas.microsoft.com/office/drawing/2014/main" id="{CB1A2CA3-AE38-4518-BB4B-7AD16CA35831}"/>
              </a:ext>
            </a:extLst>
          </p:cNvPr>
          <p:cNvSpPr/>
          <p:nvPr/>
        </p:nvSpPr>
        <p:spPr>
          <a:xfrm>
            <a:off x="838200" y="1969542"/>
            <a:ext cx="3968931" cy="1477328"/>
          </a:xfrm>
          <a:prstGeom prst="rect">
            <a:avLst/>
          </a:prstGeom>
        </p:spPr>
        <p:txBody>
          <a:bodyPr wrap="square">
            <a:spAutoFit/>
          </a:bodyPr>
          <a:lstStyle/>
          <a:p>
            <a:r>
              <a:rPr lang="en-US" b="1" dirty="0"/>
              <a:t>Numeric Zero</a:t>
            </a:r>
          </a:p>
          <a:p>
            <a:endParaRPr lang="en-US" b="1" dirty="0"/>
          </a:p>
          <a:p>
            <a:r>
              <a:rPr lang="en-US" dirty="0"/>
              <a:t>Another very useful option is the ability to define missing data as “Numeric Zero”.</a:t>
            </a:r>
          </a:p>
        </p:txBody>
      </p:sp>
      <p:pic>
        <p:nvPicPr>
          <p:cNvPr id="7" name="Picture 6">
            <a:extLst>
              <a:ext uri="{FF2B5EF4-FFF2-40B4-BE49-F238E27FC236}">
                <a16:creationId xmlns:a16="http://schemas.microsoft.com/office/drawing/2014/main" id="{7C2CF5E4-4DD4-4207-AF36-DAAEFC320740}"/>
              </a:ext>
            </a:extLst>
          </p:cNvPr>
          <p:cNvPicPr/>
          <p:nvPr/>
        </p:nvPicPr>
        <p:blipFill>
          <a:blip r:embed="rId2">
            <a:extLst>
              <a:ext uri="{28A0092B-C50C-407E-A947-70E740481C1C}">
                <a14:useLocalDpi xmlns:a14="http://schemas.microsoft.com/office/drawing/2010/main" val="0"/>
              </a:ext>
            </a:extLst>
          </a:blip>
          <a:stretch>
            <a:fillRect/>
          </a:stretch>
        </p:blipFill>
        <p:spPr>
          <a:xfrm>
            <a:off x="5517515" y="1522339"/>
            <a:ext cx="5943600" cy="5130165"/>
          </a:xfrm>
          <a:prstGeom prst="rect">
            <a:avLst/>
          </a:prstGeom>
        </p:spPr>
      </p:pic>
    </p:spTree>
    <p:extLst>
      <p:ext uri="{BB962C8B-B14F-4D97-AF65-F5344CB8AC3E}">
        <p14:creationId xmlns:p14="http://schemas.microsoft.com/office/powerpoint/2010/main" val="37768587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DCAC-EDC7-4F36-9BCC-9C6BF6D3C3C0}"/>
              </a:ext>
            </a:extLst>
          </p:cNvPr>
          <p:cNvSpPr>
            <a:spLocks noGrp="1"/>
          </p:cNvSpPr>
          <p:nvPr>
            <p:ph type="title"/>
          </p:nvPr>
        </p:nvSpPr>
        <p:spPr/>
        <p:txBody>
          <a:bodyPr/>
          <a:lstStyle/>
          <a:p>
            <a:r>
              <a:rPr lang="en-US" dirty="0"/>
              <a:t>Zoom In</a:t>
            </a:r>
          </a:p>
        </p:txBody>
      </p:sp>
      <p:sp>
        <p:nvSpPr>
          <p:cNvPr id="3" name="Content Placeholder 2">
            <a:extLst>
              <a:ext uri="{FF2B5EF4-FFF2-40B4-BE49-F238E27FC236}">
                <a16:creationId xmlns:a16="http://schemas.microsoft.com/office/drawing/2014/main" id="{058BF450-1249-472D-AAD6-B3CD4ED79C8F}"/>
              </a:ext>
            </a:extLst>
          </p:cNvPr>
          <p:cNvSpPr>
            <a:spLocks noGrp="1"/>
          </p:cNvSpPr>
          <p:nvPr>
            <p:ph idx="1"/>
          </p:nvPr>
        </p:nvSpPr>
        <p:spPr>
          <a:xfrm>
            <a:off x="838200" y="1279149"/>
            <a:ext cx="10515600" cy="963796"/>
          </a:xfrm>
        </p:spPr>
        <p:txBody>
          <a:bodyPr/>
          <a:lstStyle/>
          <a:p>
            <a:pPr marL="0" indent="0">
              <a:buNone/>
            </a:pPr>
            <a:r>
              <a:rPr lang="en-US" dirty="0"/>
              <a:t>The various Zoom in tools give control over drilling into and out of data.</a:t>
            </a:r>
          </a:p>
          <a:p>
            <a:pPr marL="0" indent="0">
              <a:buNone/>
            </a:pPr>
            <a:endParaRPr lang="en-US" dirty="0"/>
          </a:p>
        </p:txBody>
      </p:sp>
      <p:pic>
        <p:nvPicPr>
          <p:cNvPr id="4" name="Picture 3" descr="/Users/asamonte/Desktop/UGA Screen Shots/Screen Shot 2018-04-03 at 9.27.08 AM.png">
            <a:extLst>
              <a:ext uri="{FF2B5EF4-FFF2-40B4-BE49-F238E27FC236}">
                <a16:creationId xmlns:a16="http://schemas.microsoft.com/office/drawing/2014/main" id="{D9735611-26A1-4D58-80C5-82E872E4DAE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65701" y="2466827"/>
            <a:ext cx="10288099" cy="1630402"/>
          </a:xfrm>
          <a:prstGeom prst="rect">
            <a:avLst/>
          </a:prstGeom>
          <a:noFill/>
          <a:ln w="19050">
            <a:solidFill>
              <a:schemeClr val="tx1"/>
            </a:solidFill>
          </a:ln>
        </p:spPr>
      </p:pic>
      <p:pic>
        <p:nvPicPr>
          <p:cNvPr id="5" name="Picture 4" descr="/Users/asamonte/Desktop/UGA Screen Shots/Screen Shot 2018-04-03 at 9.26.00 AM.png">
            <a:extLst>
              <a:ext uri="{FF2B5EF4-FFF2-40B4-BE49-F238E27FC236}">
                <a16:creationId xmlns:a16="http://schemas.microsoft.com/office/drawing/2014/main" id="{D39B05F5-18FE-4402-A6F2-D1FF7B429C3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5701" y="4321112"/>
            <a:ext cx="10288098" cy="1611855"/>
          </a:xfrm>
          <a:prstGeom prst="rect">
            <a:avLst/>
          </a:prstGeom>
          <a:noFill/>
          <a:ln w="19050">
            <a:solidFill>
              <a:schemeClr val="tx1"/>
            </a:solidFill>
          </a:ln>
        </p:spPr>
      </p:pic>
      <p:sp>
        <p:nvSpPr>
          <p:cNvPr id="6" name="Rectangle: Rounded Corners 5">
            <a:extLst>
              <a:ext uri="{FF2B5EF4-FFF2-40B4-BE49-F238E27FC236}">
                <a16:creationId xmlns:a16="http://schemas.microsoft.com/office/drawing/2014/main" id="{ACDA15AD-A9A0-4745-A5CF-063F56593D19}"/>
              </a:ext>
            </a:extLst>
          </p:cNvPr>
          <p:cNvSpPr/>
          <p:nvPr/>
        </p:nvSpPr>
        <p:spPr>
          <a:xfrm>
            <a:off x="1065701" y="2824828"/>
            <a:ext cx="926385" cy="304800"/>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B287B37-C6B8-43F4-8077-F3D0D7C16453}"/>
              </a:ext>
            </a:extLst>
          </p:cNvPr>
          <p:cNvSpPr/>
          <p:nvPr/>
        </p:nvSpPr>
        <p:spPr>
          <a:xfrm>
            <a:off x="1065700" y="4757042"/>
            <a:ext cx="1040686" cy="304800"/>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314448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9F328-84D0-4F62-9368-E6E5E80C8B4C}"/>
              </a:ext>
            </a:extLst>
          </p:cNvPr>
          <p:cNvSpPr>
            <a:spLocks noGrp="1"/>
          </p:cNvSpPr>
          <p:nvPr>
            <p:ph type="title"/>
          </p:nvPr>
        </p:nvSpPr>
        <p:spPr/>
        <p:txBody>
          <a:bodyPr/>
          <a:lstStyle/>
          <a:p>
            <a:r>
              <a:rPr lang="en-US" dirty="0"/>
              <a:t>Zoom In Options	</a:t>
            </a:r>
          </a:p>
        </p:txBody>
      </p:sp>
      <p:sp>
        <p:nvSpPr>
          <p:cNvPr id="3" name="Content Placeholder 2">
            <a:extLst>
              <a:ext uri="{FF2B5EF4-FFF2-40B4-BE49-F238E27FC236}">
                <a16:creationId xmlns:a16="http://schemas.microsoft.com/office/drawing/2014/main" id="{9CC66A99-73EE-4614-8AB1-7ACDCD9C35D4}"/>
              </a:ext>
            </a:extLst>
          </p:cNvPr>
          <p:cNvSpPr>
            <a:spLocks noGrp="1"/>
          </p:cNvSpPr>
          <p:nvPr>
            <p:ph idx="1"/>
          </p:nvPr>
        </p:nvSpPr>
        <p:spPr/>
        <p:txBody>
          <a:bodyPr/>
          <a:lstStyle/>
          <a:p>
            <a:pPr marL="0" indent="0">
              <a:buNone/>
            </a:pPr>
            <a:r>
              <a:rPr lang="en-US" dirty="0"/>
              <a:t>There are several options when zooming into data. </a:t>
            </a:r>
          </a:p>
          <a:p>
            <a:r>
              <a:rPr lang="en-US" dirty="0"/>
              <a:t>1 level down</a:t>
            </a:r>
          </a:p>
          <a:p>
            <a:r>
              <a:rPr lang="en-US" dirty="0"/>
              <a:t>All levels</a:t>
            </a:r>
          </a:p>
          <a:p>
            <a:r>
              <a:rPr lang="en-US" dirty="0"/>
              <a:t>The bottom level of a hierarchy</a:t>
            </a:r>
          </a:p>
        </p:txBody>
      </p:sp>
      <p:pic>
        <p:nvPicPr>
          <p:cNvPr id="4" name="Picture 3" descr="/Users/asamonte/Desktop/UGA Screen Shots/Screen Shot 2018-04-03 at 9.47.14 AM.png">
            <a:extLst>
              <a:ext uri="{FF2B5EF4-FFF2-40B4-BE49-F238E27FC236}">
                <a16:creationId xmlns:a16="http://schemas.microsoft.com/office/drawing/2014/main" id="{5E7E1928-BC5F-44E3-B3DA-31572D05FD3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11423" y="3813469"/>
            <a:ext cx="3883491" cy="2534322"/>
          </a:xfrm>
          <a:prstGeom prst="rect">
            <a:avLst/>
          </a:prstGeom>
          <a:noFill/>
          <a:ln>
            <a:noFill/>
          </a:ln>
        </p:spPr>
      </p:pic>
    </p:spTree>
    <p:extLst>
      <p:ext uri="{BB962C8B-B14F-4D97-AF65-F5344CB8AC3E}">
        <p14:creationId xmlns:p14="http://schemas.microsoft.com/office/powerpoint/2010/main" val="4158106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EFE9-550A-4567-B529-C54DC3B4C469}"/>
              </a:ext>
            </a:extLst>
          </p:cNvPr>
          <p:cNvSpPr>
            <a:spLocks noGrp="1"/>
          </p:cNvSpPr>
          <p:nvPr>
            <p:ph type="title"/>
          </p:nvPr>
        </p:nvSpPr>
        <p:spPr/>
        <p:txBody>
          <a:bodyPr/>
          <a:lstStyle/>
          <a:p>
            <a:r>
              <a:rPr lang="en-US" dirty="0"/>
              <a:t>Zoom Behavior</a:t>
            </a:r>
          </a:p>
        </p:txBody>
      </p:sp>
      <p:sp>
        <p:nvSpPr>
          <p:cNvPr id="3" name="Content Placeholder 2">
            <a:extLst>
              <a:ext uri="{FF2B5EF4-FFF2-40B4-BE49-F238E27FC236}">
                <a16:creationId xmlns:a16="http://schemas.microsoft.com/office/drawing/2014/main" id="{234A39EA-0EAC-4E20-A32D-FDEAE3C648E7}"/>
              </a:ext>
            </a:extLst>
          </p:cNvPr>
          <p:cNvSpPr>
            <a:spLocks noGrp="1"/>
          </p:cNvSpPr>
          <p:nvPr>
            <p:ph idx="1"/>
          </p:nvPr>
        </p:nvSpPr>
        <p:spPr>
          <a:xfrm>
            <a:off x="838200" y="1279148"/>
            <a:ext cx="4460631" cy="5098206"/>
          </a:xfrm>
        </p:spPr>
        <p:txBody>
          <a:bodyPr>
            <a:normAutofit/>
          </a:bodyPr>
          <a:lstStyle/>
          <a:p>
            <a:pPr marL="0" indent="0">
              <a:buNone/>
            </a:pPr>
            <a:r>
              <a:rPr lang="en-US" dirty="0"/>
              <a:t>The default behavior is set up on Member Options page of the Smart View options dialog. Select the Zoom In Level option used most often as the default.</a:t>
            </a:r>
          </a:p>
        </p:txBody>
      </p:sp>
      <p:pic>
        <p:nvPicPr>
          <p:cNvPr id="4" name="Picture 3" descr="/Users/asamonte/Desktop/UGA Screen Shots/Screen Shot 2018-04-03 at 9.47.37 AM.png">
            <a:extLst>
              <a:ext uri="{FF2B5EF4-FFF2-40B4-BE49-F238E27FC236}">
                <a16:creationId xmlns:a16="http://schemas.microsoft.com/office/drawing/2014/main" id="{FA35A8D3-EBC1-4656-B9EA-FABEE2E4F7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590808" y="1279148"/>
            <a:ext cx="5934075" cy="5098206"/>
          </a:xfrm>
          <a:prstGeom prst="rect">
            <a:avLst/>
          </a:prstGeom>
          <a:noFill/>
          <a:ln>
            <a:noFill/>
          </a:ln>
        </p:spPr>
      </p:pic>
    </p:spTree>
    <p:extLst>
      <p:ext uri="{BB962C8B-B14F-4D97-AF65-F5344CB8AC3E}">
        <p14:creationId xmlns:p14="http://schemas.microsoft.com/office/powerpoint/2010/main" val="7651011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B280-34A3-4DA6-A39C-D9724CDD9231}"/>
              </a:ext>
            </a:extLst>
          </p:cNvPr>
          <p:cNvSpPr>
            <a:spLocks noGrp="1"/>
          </p:cNvSpPr>
          <p:nvPr>
            <p:ph type="title"/>
          </p:nvPr>
        </p:nvSpPr>
        <p:spPr/>
        <p:txBody>
          <a:bodyPr/>
          <a:lstStyle/>
          <a:p>
            <a:r>
              <a:rPr lang="en-US" dirty="0"/>
              <a:t>Zoom in Option</a:t>
            </a:r>
          </a:p>
        </p:txBody>
      </p:sp>
      <p:sp>
        <p:nvSpPr>
          <p:cNvPr id="3" name="Content Placeholder 2">
            <a:extLst>
              <a:ext uri="{FF2B5EF4-FFF2-40B4-BE49-F238E27FC236}">
                <a16:creationId xmlns:a16="http://schemas.microsoft.com/office/drawing/2014/main" id="{290F6FD9-416E-4F94-9F86-44046F9B7F89}"/>
              </a:ext>
            </a:extLst>
          </p:cNvPr>
          <p:cNvSpPr>
            <a:spLocks noGrp="1"/>
          </p:cNvSpPr>
          <p:nvPr>
            <p:ph sz="half" idx="1"/>
          </p:nvPr>
        </p:nvSpPr>
        <p:spPr>
          <a:xfrm>
            <a:off x="838200" y="1252191"/>
            <a:ext cx="4223657" cy="4920007"/>
          </a:xfrm>
        </p:spPr>
        <p:txBody>
          <a:bodyPr/>
          <a:lstStyle/>
          <a:p>
            <a:pPr marL="0" indent="0">
              <a:buNone/>
            </a:pPr>
            <a:r>
              <a:rPr lang="en-US" dirty="0"/>
              <a:t>If you selected “Use Double-click for Operations” on the Advanced options page, the Zoom In Level action you chose on the Member Options page will be performed when you double-click.</a:t>
            </a:r>
          </a:p>
        </p:txBody>
      </p:sp>
      <p:pic>
        <p:nvPicPr>
          <p:cNvPr id="5" name="Picture 4" descr="/Users/asamonte/Desktop/UGA Screen Shots/Screen Shot 2018-04-03 at 9.48.01 AM.png">
            <a:extLst>
              <a:ext uri="{FF2B5EF4-FFF2-40B4-BE49-F238E27FC236}">
                <a16:creationId xmlns:a16="http://schemas.microsoft.com/office/drawing/2014/main" id="{FE553AEA-F7D4-4510-A954-1B9D396E4A2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39443" y="1075054"/>
            <a:ext cx="6401479" cy="5097145"/>
          </a:xfrm>
          <a:prstGeom prst="rect">
            <a:avLst/>
          </a:prstGeom>
          <a:noFill/>
          <a:ln>
            <a:noFill/>
          </a:ln>
        </p:spPr>
      </p:pic>
    </p:spTree>
    <p:extLst>
      <p:ext uri="{BB962C8B-B14F-4D97-AF65-F5344CB8AC3E}">
        <p14:creationId xmlns:p14="http://schemas.microsoft.com/office/powerpoint/2010/main" val="3232326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FBE52-74BE-4577-9B1F-1C409077509C}"/>
              </a:ext>
            </a:extLst>
          </p:cNvPr>
          <p:cNvSpPr>
            <a:spLocks noGrp="1"/>
          </p:cNvSpPr>
          <p:nvPr>
            <p:ph type="title"/>
          </p:nvPr>
        </p:nvSpPr>
        <p:spPr/>
        <p:txBody>
          <a:bodyPr/>
          <a:lstStyle/>
          <a:p>
            <a:r>
              <a:rPr lang="en-US" dirty="0"/>
              <a:t>Zoom In Option</a:t>
            </a:r>
          </a:p>
        </p:txBody>
      </p:sp>
      <p:sp>
        <p:nvSpPr>
          <p:cNvPr id="3" name="Content Placeholder 2">
            <a:extLst>
              <a:ext uri="{FF2B5EF4-FFF2-40B4-BE49-F238E27FC236}">
                <a16:creationId xmlns:a16="http://schemas.microsoft.com/office/drawing/2014/main" id="{26F4AFBC-F1C9-4965-80C3-039914AD64C7}"/>
              </a:ext>
            </a:extLst>
          </p:cNvPr>
          <p:cNvSpPr>
            <a:spLocks noGrp="1"/>
          </p:cNvSpPr>
          <p:nvPr>
            <p:ph sz="half" idx="1"/>
          </p:nvPr>
        </p:nvSpPr>
        <p:spPr>
          <a:xfrm>
            <a:off x="838200" y="1252192"/>
            <a:ext cx="10515600" cy="1500416"/>
          </a:xfrm>
        </p:spPr>
        <p:txBody>
          <a:bodyPr>
            <a:normAutofit/>
          </a:bodyPr>
          <a:lstStyle/>
          <a:p>
            <a:pPr marL="0" indent="0">
              <a:buNone/>
            </a:pPr>
            <a:r>
              <a:rPr lang="en-US" dirty="0"/>
              <a:t>No matter what you choose as the default, you can change the type of zoom using the zoom in drop-down list on the right side of the button in the ribbon.</a:t>
            </a:r>
          </a:p>
          <a:p>
            <a:pPr marL="0" indent="0">
              <a:buNone/>
            </a:pPr>
            <a:endParaRPr lang="en-US" dirty="0"/>
          </a:p>
        </p:txBody>
      </p:sp>
      <p:pic>
        <p:nvPicPr>
          <p:cNvPr id="5" name="Picture 4" descr="/Users/asamonte/Desktop/UGA Screen Shots/Screen Shot 2018-04-03 at 9.47.14 AM.png">
            <a:extLst>
              <a:ext uri="{FF2B5EF4-FFF2-40B4-BE49-F238E27FC236}">
                <a16:creationId xmlns:a16="http://schemas.microsoft.com/office/drawing/2014/main" id="{7E2E797A-AB39-4BCE-A98D-52303BD474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5416" y="3104300"/>
            <a:ext cx="4498384" cy="2584119"/>
          </a:xfrm>
          <a:prstGeom prst="rect">
            <a:avLst/>
          </a:prstGeom>
          <a:noFill/>
          <a:ln>
            <a:noFill/>
          </a:ln>
        </p:spPr>
      </p:pic>
      <p:sp>
        <p:nvSpPr>
          <p:cNvPr id="6" name="Rectangle: Rounded Corners 5">
            <a:extLst>
              <a:ext uri="{FF2B5EF4-FFF2-40B4-BE49-F238E27FC236}">
                <a16:creationId xmlns:a16="http://schemas.microsoft.com/office/drawing/2014/main" id="{6DA6CA22-85C6-4D9F-ADA2-57710DE8371E}"/>
              </a:ext>
            </a:extLst>
          </p:cNvPr>
          <p:cNvSpPr/>
          <p:nvPr/>
        </p:nvSpPr>
        <p:spPr>
          <a:xfrm flipV="1">
            <a:off x="8323384" y="3692328"/>
            <a:ext cx="351693" cy="311099"/>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713765F-0236-43DC-A06D-4095367BBF25}"/>
              </a:ext>
            </a:extLst>
          </p:cNvPr>
          <p:cNvSpPr/>
          <p:nvPr/>
        </p:nvSpPr>
        <p:spPr>
          <a:xfrm flipV="1">
            <a:off x="7252495" y="4003428"/>
            <a:ext cx="1512277" cy="1559172"/>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1BECF38-8786-4B33-8141-974A1341F5A2}"/>
              </a:ext>
            </a:extLst>
          </p:cNvPr>
          <p:cNvSpPr txBox="1">
            <a:spLocks/>
          </p:cNvSpPr>
          <p:nvPr/>
        </p:nvSpPr>
        <p:spPr>
          <a:xfrm>
            <a:off x="838200" y="3153370"/>
            <a:ext cx="5181600" cy="3200537"/>
          </a:xfrm>
          <a:prstGeom prst="rect">
            <a:avLst/>
          </a:prstGeom>
        </p:spPr>
        <p:txBody>
          <a:bodyPr vert="horz" lIns="91440" tIns="45720" rIns="91440" bIns="45720" rtlCol="0">
            <a:normAutofit/>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Zooming in is based on a starting point in the hierarchy that is determined by the dimension member currently selected in the grid. </a:t>
            </a:r>
          </a:p>
        </p:txBody>
      </p:sp>
    </p:spTree>
    <p:extLst>
      <p:ext uri="{BB962C8B-B14F-4D97-AF65-F5344CB8AC3E}">
        <p14:creationId xmlns:p14="http://schemas.microsoft.com/office/powerpoint/2010/main" val="3508441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BABE-05E3-4CB6-8066-A2C021C32B9C}"/>
              </a:ext>
            </a:extLst>
          </p:cNvPr>
          <p:cNvSpPr>
            <a:spLocks noGrp="1"/>
          </p:cNvSpPr>
          <p:nvPr>
            <p:ph type="title"/>
          </p:nvPr>
        </p:nvSpPr>
        <p:spPr/>
        <p:txBody>
          <a:bodyPr/>
          <a:lstStyle/>
          <a:p>
            <a:r>
              <a:rPr lang="en-US" dirty="0"/>
              <a:t>Next Level Zoom</a:t>
            </a:r>
          </a:p>
        </p:txBody>
      </p:sp>
      <p:sp>
        <p:nvSpPr>
          <p:cNvPr id="5" name="Content Placeholder 4">
            <a:extLst>
              <a:ext uri="{FF2B5EF4-FFF2-40B4-BE49-F238E27FC236}">
                <a16:creationId xmlns:a16="http://schemas.microsoft.com/office/drawing/2014/main" id="{8059F59B-35A4-4327-B536-7EF3ECACED4F}"/>
              </a:ext>
            </a:extLst>
          </p:cNvPr>
          <p:cNvSpPr>
            <a:spLocks noGrp="1"/>
          </p:cNvSpPr>
          <p:nvPr>
            <p:ph idx="1"/>
          </p:nvPr>
        </p:nvSpPr>
        <p:spPr>
          <a:xfrm>
            <a:off x="838200" y="1279148"/>
            <a:ext cx="10515600" cy="1023181"/>
          </a:xfrm>
        </p:spPr>
        <p:txBody>
          <a:bodyPr/>
          <a:lstStyle/>
          <a:p>
            <a:pPr marL="0" indent="0">
              <a:buNone/>
            </a:pPr>
            <a:r>
              <a:rPr lang="en-US" dirty="0"/>
              <a:t>Zooming to the next level opens up the next level down in the hierarchy.</a:t>
            </a:r>
          </a:p>
          <a:p>
            <a:pPr marL="0" indent="0">
              <a:buNone/>
            </a:pPr>
            <a:endParaRPr lang="en-US" dirty="0"/>
          </a:p>
          <a:p>
            <a:pPr marL="0" indent="0">
              <a:buNone/>
            </a:pPr>
            <a:endParaRPr lang="en-US" dirty="0"/>
          </a:p>
        </p:txBody>
      </p:sp>
      <p:pic>
        <p:nvPicPr>
          <p:cNvPr id="6" name="Picture 5" descr="/Users/asamonte/Desktop/UGA Screen Shots/Screen Shot 2018-04-03 at 9.49.36 AM.png">
            <a:extLst>
              <a:ext uri="{FF2B5EF4-FFF2-40B4-BE49-F238E27FC236}">
                <a16:creationId xmlns:a16="http://schemas.microsoft.com/office/drawing/2014/main" id="{AF03A39E-48BF-4AA4-9808-D83638A5B5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96605"/>
            <a:ext cx="4533900" cy="1305923"/>
          </a:xfrm>
          <a:prstGeom prst="rect">
            <a:avLst/>
          </a:prstGeom>
          <a:noFill/>
          <a:ln>
            <a:noFill/>
          </a:ln>
        </p:spPr>
      </p:pic>
      <p:pic>
        <p:nvPicPr>
          <p:cNvPr id="7" name="Picture 6" descr="/Users/asamonte/Desktop/UGA Screen Shots/Screen Shot 2018-04-03 at 9.47.14 AM.png">
            <a:extLst>
              <a:ext uri="{FF2B5EF4-FFF2-40B4-BE49-F238E27FC236}">
                <a16:creationId xmlns:a16="http://schemas.microsoft.com/office/drawing/2014/main" id="{83153F0D-9599-40FB-A774-FFA954F2EC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0740" y="4102417"/>
            <a:ext cx="4531360" cy="2063921"/>
          </a:xfrm>
          <a:prstGeom prst="rect">
            <a:avLst/>
          </a:prstGeom>
          <a:noFill/>
          <a:ln>
            <a:noFill/>
          </a:ln>
        </p:spPr>
      </p:pic>
      <p:sp>
        <p:nvSpPr>
          <p:cNvPr id="8" name="Rectangle: Rounded Corners 7">
            <a:extLst>
              <a:ext uri="{FF2B5EF4-FFF2-40B4-BE49-F238E27FC236}">
                <a16:creationId xmlns:a16="http://schemas.microsoft.com/office/drawing/2014/main" id="{904013F4-59C4-4A63-84D8-A389C011319E}"/>
              </a:ext>
            </a:extLst>
          </p:cNvPr>
          <p:cNvSpPr/>
          <p:nvPr/>
        </p:nvSpPr>
        <p:spPr>
          <a:xfrm>
            <a:off x="1383323" y="4860415"/>
            <a:ext cx="1148862" cy="461862"/>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A889215-1CCD-4B41-8949-6ABB6DD63DE0}"/>
              </a:ext>
            </a:extLst>
          </p:cNvPr>
          <p:cNvCxnSpPr/>
          <p:nvPr/>
        </p:nvCxnSpPr>
        <p:spPr>
          <a:xfrm>
            <a:off x="1763486" y="3624943"/>
            <a:ext cx="0" cy="1235472"/>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0F2611D-CBB2-4099-B5D3-BA66E86EF72D}"/>
              </a:ext>
            </a:extLst>
          </p:cNvPr>
          <p:cNvPicPr/>
          <p:nvPr/>
        </p:nvPicPr>
        <p:blipFill>
          <a:blip r:embed="rId4"/>
          <a:stretch>
            <a:fillRect/>
          </a:stretch>
        </p:blipFill>
        <p:spPr>
          <a:xfrm>
            <a:off x="5914683" y="3408962"/>
            <a:ext cx="4332511" cy="2205029"/>
          </a:xfrm>
          <a:prstGeom prst="rect">
            <a:avLst/>
          </a:prstGeom>
        </p:spPr>
      </p:pic>
      <p:cxnSp>
        <p:nvCxnSpPr>
          <p:cNvPr id="12" name="Straight Arrow Connector 11">
            <a:extLst>
              <a:ext uri="{FF2B5EF4-FFF2-40B4-BE49-F238E27FC236}">
                <a16:creationId xmlns:a16="http://schemas.microsoft.com/office/drawing/2014/main" id="{ABD58DE6-5011-46F5-8536-BDAE4D672784}"/>
              </a:ext>
            </a:extLst>
          </p:cNvPr>
          <p:cNvCxnSpPr>
            <a:cxnSpLocks/>
            <a:endCxn id="11" idx="1"/>
          </p:cNvCxnSpPr>
          <p:nvPr/>
        </p:nvCxnSpPr>
        <p:spPr>
          <a:xfrm flipV="1">
            <a:off x="2532185" y="4511477"/>
            <a:ext cx="3382498" cy="597129"/>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4" name="Left Brace 13">
            <a:extLst>
              <a:ext uri="{FF2B5EF4-FFF2-40B4-BE49-F238E27FC236}">
                <a16:creationId xmlns:a16="http://schemas.microsoft.com/office/drawing/2014/main" id="{CE8C84D3-D3C0-4F04-88B1-F449A70686B3}"/>
              </a:ext>
            </a:extLst>
          </p:cNvPr>
          <p:cNvSpPr>
            <a:spLocks/>
          </p:cNvSpPr>
          <p:nvPr/>
        </p:nvSpPr>
        <p:spPr>
          <a:xfrm>
            <a:off x="6032122" y="3979831"/>
            <a:ext cx="651259" cy="1154546"/>
          </a:xfrm>
          <a:prstGeom prst="leftBrace">
            <a:avLst>
              <a:gd name="adj1" fmla="val 8333"/>
              <a:gd name="adj2" fmla="val 44198"/>
            </a:avLst>
          </a:prstGeom>
          <a:noFill/>
          <a:ln w="28575"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spTree>
    <p:extLst>
      <p:ext uri="{BB962C8B-B14F-4D97-AF65-F5344CB8AC3E}">
        <p14:creationId xmlns:p14="http://schemas.microsoft.com/office/powerpoint/2010/main" val="45290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CA24-0505-404C-ACDD-702A89BA5ED5}"/>
              </a:ext>
            </a:extLst>
          </p:cNvPr>
          <p:cNvSpPr>
            <a:spLocks noGrp="1"/>
          </p:cNvSpPr>
          <p:nvPr>
            <p:ph type="title"/>
          </p:nvPr>
        </p:nvSpPr>
        <p:spPr/>
        <p:txBody>
          <a:bodyPr/>
          <a:lstStyle/>
          <a:p>
            <a:r>
              <a:rPr lang="en-US" dirty="0"/>
              <a:t>Installing and Setting Up Smart View</a:t>
            </a:r>
          </a:p>
        </p:txBody>
      </p:sp>
      <p:sp>
        <p:nvSpPr>
          <p:cNvPr id="3" name="Text Placeholder 2">
            <a:extLst>
              <a:ext uri="{FF2B5EF4-FFF2-40B4-BE49-F238E27FC236}">
                <a16:creationId xmlns:a16="http://schemas.microsoft.com/office/drawing/2014/main" id="{62A3113E-2925-4D01-8DA4-988D583234D8}"/>
              </a:ext>
            </a:extLst>
          </p:cNvPr>
          <p:cNvSpPr>
            <a:spLocks noGrp="1"/>
          </p:cNvSpPr>
          <p:nvPr>
            <p:ph type="body" idx="1"/>
          </p:nvPr>
        </p:nvSpPr>
        <p:spPr/>
        <p:txBody>
          <a:bodyPr/>
          <a:lstStyle/>
          <a:p>
            <a:r>
              <a:rPr lang="en-US" dirty="0"/>
              <a:t>Using Smart View for the UGA Budget Management System</a:t>
            </a:r>
          </a:p>
          <a:p>
            <a:endParaRPr lang="en-US" dirty="0"/>
          </a:p>
        </p:txBody>
      </p:sp>
    </p:spTree>
    <p:extLst>
      <p:ext uri="{BB962C8B-B14F-4D97-AF65-F5344CB8AC3E}">
        <p14:creationId xmlns:p14="http://schemas.microsoft.com/office/powerpoint/2010/main" val="35504681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A4873-E270-41CA-8F77-855DFC48F228}"/>
              </a:ext>
            </a:extLst>
          </p:cNvPr>
          <p:cNvSpPr>
            <a:spLocks noGrp="1"/>
          </p:cNvSpPr>
          <p:nvPr>
            <p:ph type="title"/>
          </p:nvPr>
        </p:nvSpPr>
        <p:spPr/>
        <p:txBody>
          <a:bodyPr/>
          <a:lstStyle/>
          <a:p>
            <a:r>
              <a:rPr lang="en-US" dirty="0"/>
              <a:t>All Levels Zoom</a:t>
            </a:r>
          </a:p>
        </p:txBody>
      </p:sp>
      <p:sp>
        <p:nvSpPr>
          <p:cNvPr id="5" name="Content Placeholder 4">
            <a:extLst>
              <a:ext uri="{FF2B5EF4-FFF2-40B4-BE49-F238E27FC236}">
                <a16:creationId xmlns:a16="http://schemas.microsoft.com/office/drawing/2014/main" id="{242A382C-A0AE-4945-9C24-66678A6220E4}"/>
              </a:ext>
            </a:extLst>
          </p:cNvPr>
          <p:cNvSpPr>
            <a:spLocks noGrp="1"/>
          </p:cNvSpPr>
          <p:nvPr>
            <p:ph idx="1"/>
          </p:nvPr>
        </p:nvSpPr>
        <p:spPr>
          <a:xfrm>
            <a:off x="838200" y="1279149"/>
            <a:ext cx="10515600" cy="1072166"/>
          </a:xfrm>
        </p:spPr>
        <p:txBody>
          <a:bodyPr/>
          <a:lstStyle/>
          <a:p>
            <a:pPr marL="0" indent="0">
              <a:buNone/>
            </a:pPr>
            <a:r>
              <a:rPr lang="en-US" dirty="0"/>
              <a:t>Zooming to all levels will open up all values beneath the starting point.</a:t>
            </a:r>
          </a:p>
        </p:txBody>
      </p:sp>
      <p:pic>
        <p:nvPicPr>
          <p:cNvPr id="6" name="Picture 5" descr="/Users/asamonte/Desktop/UGA Screen Shots/Screen Shot 2018-04-03 at 9.49.36 AM.png">
            <a:extLst>
              <a:ext uri="{FF2B5EF4-FFF2-40B4-BE49-F238E27FC236}">
                <a16:creationId xmlns:a16="http://schemas.microsoft.com/office/drawing/2014/main" id="{C4D9A8C5-E0EA-491A-A5D4-1B27215146B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07431" y="2619862"/>
            <a:ext cx="3546230" cy="1072165"/>
          </a:xfrm>
          <a:prstGeom prst="rect">
            <a:avLst/>
          </a:prstGeom>
          <a:noFill/>
          <a:ln>
            <a:noFill/>
          </a:ln>
        </p:spPr>
      </p:pic>
      <p:pic>
        <p:nvPicPr>
          <p:cNvPr id="7" name="Picture 6" descr="/Users/asamonte/Desktop/UGA Screen Shots/Screen Shot 2018-04-03 at 9.47.14 AM.png">
            <a:extLst>
              <a:ext uri="{FF2B5EF4-FFF2-40B4-BE49-F238E27FC236}">
                <a16:creationId xmlns:a16="http://schemas.microsoft.com/office/drawing/2014/main" id="{027A70FC-0CF9-482B-9F00-F0A5FF0143C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07431" y="3915913"/>
            <a:ext cx="3546231" cy="2309623"/>
          </a:xfrm>
          <a:prstGeom prst="rect">
            <a:avLst/>
          </a:prstGeom>
          <a:noFill/>
          <a:ln>
            <a:noFill/>
          </a:ln>
        </p:spPr>
      </p:pic>
      <p:pic>
        <p:nvPicPr>
          <p:cNvPr id="8" name="Picture 7" descr="/Users/asamonte/Desktop/UGA Screen Shots/Screen Shot 2018-04-03 at 10.22.29 AM.png">
            <a:extLst>
              <a:ext uri="{FF2B5EF4-FFF2-40B4-BE49-F238E27FC236}">
                <a16:creationId xmlns:a16="http://schemas.microsoft.com/office/drawing/2014/main" id="{D6FE6C85-8792-48B6-ABC2-DA153E6D97C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00286" y="1937384"/>
            <a:ext cx="4306890" cy="4205507"/>
          </a:xfrm>
          <a:prstGeom prst="rect">
            <a:avLst/>
          </a:prstGeom>
          <a:noFill/>
          <a:ln>
            <a:noFill/>
          </a:ln>
        </p:spPr>
      </p:pic>
      <p:cxnSp>
        <p:nvCxnSpPr>
          <p:cNvPr id="9" name="Straight Arrow Connector 8">
            <a:extLst>
              <a:ext uri="{FF2B5EF4-FFF2-40B4-BE49-F238E27FC236}">
                <a16:creationId xmlns:a16="http://schemas.microsoft.com/office/drawing/2014/main" id="{5731ADAA-E252-434C-B0E3-9D751AA31704}"/>
              </a:ext>
            </a:extLst>
          </p:cNvPr>
          <p:cNvCxnSpPr>
            <a:cxnSpLocks/>
          </p:cNvCxnSpPr>
          <p:nvPr/>
        </p:nvCxnSpPr>
        <p:spPr>
          <a:xfrm>
            <a:off x="3200400" y="3530917"/>
            <a:ext cx="0" cy="1751979"/>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836">
            <a:extLst>
              <a:ext uri="{FF2B5EF4-FFF2-40B4-BE49-F238E27FC236}">
                <a16:creationId xmlns:a16="http://schemas.microsoft.com/office/drawing/2014/main" id="{56B1A948-127B-4ACF-BAEC-44C63FAF2089}"/>
              </a:ext>
            </a:extLst>
          </p:cNvPr>
          <p:cNvSpPr>
            <a:spLocks/>
          </p:cNvSpPr>
          <p:nvPr/>
        </p:nvSpPr>
        <p:spPr>
          <a:xfrm>
            <a:off x="2636441" y="5282896"/>
            <a:ext cx="857036" cy="295955"/>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Left Brace 10">
            <a:extLst>
              <a:ext uri="{FF2B5EF4-FFF2-40B4-BE49-F238E27FC236}">
                <a16:creationId xmlns:a16="http://schemas.microsoft.com/office/drawing/2014/main" id="{8995953D-9080-4D8A-B53A-F286D7B2D8F8}"/>
              </a:ext>
            </a:extLst>
          </p:cNvPr>
          <p:cNvSpPr>
            <a:spLocks/>
          </p:cNvSpPr>
          <p:nvPr/>
        </p:nvSpPr>
        <p:spPr>
          <a:xfrm>
            <a:off x="6140798" y="2351315"/>
            <a:ext cx="766174" cy="3791576"/>
          </a:xfrm>
          <a:prstGeom prst="leftBrace">
            <a:avLst>
              <a:gd name="adj1" fmla="val 8333"/>
              <a:gd name="adj2" fmla="val 44198"/>
            </a:avLst>
          </a:prstGeom>
          <a:noFill/>
          <a:ln w="28575"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3" name="Straight Arrow Connector 12">
            <a:extLst>
              <a:ext uri="{FF2B5EF4-FFF2-40B4-BE49-F238E27FC236}">
                <a16:creationId xmlns:a16="http://schemas.microsoft.com/office/drawing/2014/main" id="{ADBA851D-D201-48BD-8A8A-F87EB5C8F293}"/>
              </a:ext>
            </a:extLst>
          </p:cNvPr>
          <p:cNvCxnSpPr>
            <a:cxnSpLocks/>
            <a:stCxn id="10" idx="3"/>
          </p:cNvCxnSpPr>
          <p:nvPr/>
        </p:nvCxnSpPr>
        <p:spPr>
          <a:xfrm flipV="1">
            <a:off x="3493477" y="4033158"/>
            <a:ext cx="2602523" cy="1397716"/>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5006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659E-250A-4A9D-A63C-4098FE831BBB}"/>
              </a:ext>
            </a:extLst>
          </p:cNvPr>
          <p:cNvSpPr>
            <a:spLocks noGrp="1"/>
          </p:cNvSpPr>
          <p:nvPr>
            <p:ph type="title"/>
          </p:nvPr>
        </p:nvSpPr>
        <p:spPr/>
        <p:txBody>
          <a:bodyPr/>
          <a:lstStyle/>
          <a:p>
            <a:r>
              <a:rPr lang="en-US" dirty="0"/>
              <a:t>Bottom Level Zoom</a:t>
            </a:r>
          </a:p>
        </p:txBody>
      </p:sp>
      <p:sp>
        <p:nvSpPr>
          <p:cNvPr id="3" name="Content Placeholder 2">
            <a:extLst>
              <a:ext uri="{FF2B5EF4-FFF2-40B4-BE49-F238E27FC236}">
                <a16:creationId xmlns:a16="http://schemas.microsoft.com/office/drawing/2014/main" id="{8F8BDB7C-82B3-4D1A-9996-6C136266F379}"/>
              </a:ext>
            </a:extLst>
          </p:cNvPr>
          <p:cNvSpPr>
            <a:spLocks noGrp="1"/>
          </p:cNvSpPr>
          <p:nvPr>
            <p:ph idx="1"/>
          </p:nvPr>
        </p:nvSpPr>
        <p:spPr>
          <a:xfrm>
            <a:off x="838200" y="1279149"/>
            <a:ext cx="10515600" cy="1055838"/>
          </a:xfrm>
        </p:spPr>
        <p:txBody>
          <a:bodyPr/>
          <a:lstStyle/>
          <a:p>
            <a:pPr marL="0" indent="0">
              <a:buNone/>
            </a:pPr>
            <a:r>
              <a:rPr lang="en-US" dirty="0"/>
              <a:t>Zooming to the bottom level will zoom to the leaf (below zero) level beneath the starting point. </a:t>
            </a:r>
          </a:p>
        </p:txBody>
      </p:sp>
      <p:pic>
        <p:nvPicPr>
          <p:cNvPr id="4" name="Picture 3" descr="/Users/asamonte/Desktop/UGA Screen Shots/Screen Shot 2018-04-03 at 9.49.36 AM.png">
            <a:extLst>
              <a:ext uri="{FF2B5EF4-FFF2-40B4-BE49-F238E27FC236}">
                <a16:creationId xmlns:a16="http://schemas.microsoft.com/office/drawing/2014/main" id="{C8EBC090-761F-4575-A2F0-BFC94A7E2FB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4119" y="2682240"/>
            <a:ext cx="3213295" cy="1055838"/>
          </a:xfrm>
          <a:prstGeom prst="rect">
            <a:avLst/>
          </a:prstGeom>
          <a:noFill/>
          <a:ln>
            <a:noFill/>
          </a:ln>
        </p:spPr>
      </p:pic>
      <p:pic>
        <p:nvPicPr>
          <p:cNvPr id="5" name="Picture 4" descr="/Users/asamonte/Desktop/UGA Screen Shots/Screen Shot 2018-04-03 at 9.47.14 AM.png">
            <a:extLst>
              <a:ext uri="{FF2B5EF4-FFF2-40B4-BE49-F238E27FC236}">
                <a16:creationId xmlns:a16="http://schemas.microsoft.com/office/drawing/2014/main" id="{45F18AB8-B17F-424D-A39C-7D5C06402FF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84119" y="4085332"/>
            <a:ext cx="3213296" cy="2127900"/>
          </a:xfrm>
          <a:prstGeom prst="rect">
            <a:avLst/>
          </a:prstGeom>
          <a:noFill/>
          <a:ln>
            <a:noFill/>
          </a:ln>
        </p:spPr>
      </p:pic>
      <p:pic>
        <p:nvPicPr>
          <p:cNvPr id="6" name="Picture 5" descr="/Users/asamonte/Desktop/UGA Screen Shots/Screen Shot 2018-04-03 at 10.22.29 AM.png">
            <a:extLst>
              <a:ext uri="{FF2B5EF4-FFF2-40B4-BE49-F238E27FC236}">
                <a16:creationId xmlns:a16="http://schemas.microsoft.com/office/drawing/2014/main" id="{F9B77CBA-925D-459F-9762-2677F6C1DB1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299961" y="2334987"/>
            <a:ext cx="4053840" cy="3878244"/>
          </a:xfrm>
          <a:prstGeom prst="rect">
            <a:avLst/>
          </a:prstGeom>
          <a:noFill/>
          <a:ln>
            <a:noFill/>
          </a:ln>
        </p:spPr>
      </p:pic>
      <p:cxnSp>
        <p:nvCxnSpPr>
          <p:cNvPr id="7" name="Straight Arrow Connector 6">
            <a:extLst>
              <a:ext uri="{FF2B5EF4-FFF2-40B4-BE49-F238E27FC236}">
                <a16:creationId xmlns:a16="http://schemas.microsoft.com/office/drawing/2014/main" id="{3A64138C-B38F-4771-8829-1B4BCD6AB743}"/>
              </a:ext>
            </a:extLst>
          </p:cNvPr>
          <p:cNvCxnSpPr>
            <a:cxnSpLocks/>
          </p:cNvCxnSpPr>
          <p:nvPr/>
        </p:nvCxnSpPr>
        <p:spPr>
          <a:xfrm>
            <a:off x="3388441" y="3429000"/>
            <a:ext cx="0" cy="227525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836">
            <a:extLst>
              <a:ext uri="{FF2B5EF4-FFF2-40B4-BE49-F238E27FC236}">
                <a16:creationId xmlns:a16="http://schemas.microsoft.com/office/drawing/2014/main" id="{2410E1A1-BE19-44EE-BA22-C56316A387DD}"/>
              </a:ext>
            </a:extLst>
          </p:cNvPr>
          <p:cNvSpPr>
            <a:spLocks/>
          </p:cNvSpPr>
          <p:nvPr/>
        </p:nvSpPr>
        <p:spPr>
          <a:xfrm>
            <a:off x="2824481" y="5704250"/>
            <a:ext cx="1078047" cy="268556"/>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Brace 8">
            <a:extLst>
              <a:ext uri="{FF2B5EF4-FFF2-40B4-BE49-F238E27FC236}">
                <a16:creationId xmlns:a16="http://schemas.microsoft.com/office/drawing/2014/main" id="{321BE4F8-EA84-49B4-960B-506A5D896B95}"/>
              </a:ext>
            </a:extLst>
          </p:cNvPr>
          <p:cNvSpPr>
            <a:spLocks/>
          </p:cNvSpPr>
          <p:nvPr/>
        </p:nvSpPr>
        <p:spPr>
          <a:xfrm>
            <a:off x="6328839" y="2772668"/>
            <a:ext cx="963754" cy="3440563"/>
          </a:xfrm>
          <a:prstGeom prst="leftBrace">
            <a:avLst>
              <a:gd name="adj1" fmla="val 8333"/>
              <a:gd name="adj2" fmla="val 44198"/>
            </a:avLst>
          </a:prstGeom>
          <a:noFill/>
          <a:ln w="28575"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0" name="Straight Arrow Connector 9">
            <a:extLst>
              <a:ext uri="{FF2B5EF4-FFF2-40B4-BE49-F238E27FC236}">
                <a16:creationId xmlns:a16="http://schemas.microsoft.com/office/drawing/2014/main" id="{7AECB649-C4EA-4458-91B2-349F985B2312}"/>
              </a:ext>
            </a:extLst>
          </p:cNvPr>
          <p:cNvCxnSpPr>
            <a:cxnSpLocks/>
          </p:cNvCxnSpPr>
          <p:nvPr/>
        </p:nvCxnSpPr>
        <p:spPr>
          <a:xfrm flipV="1">
            <a:off x="4016829" y="4245430"/>
            <a:ext cx="2312010" cy="159309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78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837C0-16E7-4AC5-89A4-2389D3AA1B65}"/>
              </a:ext>
            </a:extLst>
          </p:cNvPr>
          <p:cNvSpPr>
            <a:spLocks noGrp="1"/>
          </p:cNvSpPr>
          <p:nvPr>
            <p:ph type="title"/>
          </p:nvPr>
        </p:nvSpPr>
        <p:spPr/>
        <p:txBody>
          <a:bodyPr/>
          <a:lstStyle/>
          <a:p>
            <a:r>
              <a:rPr lang="en-US" dirty="0"/>
              <a:t>Same Level</a:t>
            </a:r>
          </a:p>
        </p:txBody>
      </p:sp>
      <p:sp>
        <p:nvSpPr>
          <p:cNvPr id="3" name="Content Placeholder 2">
            <a:extLst>
              <a:ext uri="{FF2B5EF4-FFF2-40B4-BE49-F238E27FC236}">
                <a16:creationId xmlns:a16="http://schemas.microsoft.com/office/drawing/2014/main" id="{EB6C978F-29FC-41A6-A019-EE058A1FEBCB}"/>
              </a:ext>
            </a:extLst>
          </p:cNvPr>
          <p:cNvSpPr>
            <a:spLocks noGrp="1"/>
          </p:cNvSpPr>
          <p:nvPr>
            <p:ph idx="1"/>
          </p:nvPr>
        </p:nvSpPr>
        <p:spPr>
          <a:xfrm>
            <a:off x="838200" y="1279149"/>
            <a:ext cx="10515600" cy="1457486"/>
          </a:xfrm>
        </p:spPr>
        <p:txBody>
          <a:bodyPr/>
          <a:lstStyle/>
          <a:p>
            <a:pPr marL="0" indent="0">
              <a:buNone/>
            </a:pPr>
            <a:r>
              <a:rPr lang="en-US" dirty="0"/>
              <a:t>Same level zooming will zoom to all values in the same level value. This option is only available in Essbase connections. </a:t>
            </a:r>
          </a:p>
        </p:txBody>
      </p:sp>
      <p:pic>
        <p:nvPicPr>
          <p:cNvPr id="4" name="Picture 3">
            <a:extLst>
              <a:ext uri="{FF2B5EF4-FFF2-40B4-BE49-F238E27FC236}">
                <a16:creationId xmlns:a16="http://schemas.microsoft.com/office/drawing/2014/main" id="{954B79DF-00D8-4DDC-B3E6-ED525E761FEF}"/>
              </a:ext>
            </a:extLst>
          </p:cNvPr>
          <p:cNvPicPr/>
          <p:nvPr/>
        </p:nvPicPr>
        <p:blipFill>
          <a:blip r:embed="rId2"/>
          <a:stretch>
            <a:fillRect/>
          </a:stretch>
        </p:blipFill>
        <p:spPr>
          <a:xfrm>
            <a:off x="2498386" y="2795753"/>
            <a:ext cx="2331522" cy="875665"/>
          </a:xfrm>
          <a:prstGeom prst="rect">
            <a:avLst/>
          </a:prstGeom>
        </p:spPr>
      </p:pic>
      <p:pic>
        <p:nvPicPr>
          <p:cNvPr id="5" name="Picture 4" descr="/Users/asamonte/Desktop/UGA Screen Shots/Screen Shot 2018-04-03 at 10.36.40 AM.png">
            <a:extLst>
              <a:ext uri="{FF2B5EF4-FFF2-40B4-BE49-F238E27FC236}">
                <a16:creationId xmlns:a16="http://schemas.microsoft.com/office/drawing/2014/main" id="{883A64E0-3C81-4E71-8BBC-4FBE90EAE4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8056" y="3938954"/>
            <a:ext cx="2331521" cy="2485291"/>
          </a:xfrm>
          <a:prstGeom prst="rect">
            <a:avLst/>
          </a:prstGeom>
          <a:noFill/>
          <a:ln>
            <a:noFill/>
          </a:ln>
        </p:spPr>
      </p:pic>
      <p:pic>
        <p:nvPicPr>
          <p:cNvPr id="6" name="Picture 5">
            <a:extLst>
              <a:ext uri="{FF2B5EF4-FFF2-40B4-BE49-F238E27FC236}">
                <a16:creationId xmlns:a16="http://schemas.microsoft.com/office/drawing/2014/main" id="{82B6B931-73AC-4FD0-8CBD-48B96D71C8CA}"/>
              </a:ext>
            </a:extLst>
          </p:cNvPr>
          <p:cNvPicPr/>
          <p:nvPr/>
        </p:nvPicPr>
        <p:blipFill>
          <a:blip r:embed="rId4"/>
          <a:stretch>
            <a:fillRect/>
          </a:stretch>
        </p:blipFill>
        <p:spPr>
          <a:xfrm>
            <a:off x="6096072" y="2736635"/>
            <a:ext cx="2621644" cy="3628493"/>
          </a:xfrm>
          <a:prstGeom prst="rect">
            <a:avLst/>
          </a:prstGeom>
        </p:spPr>
      </p:pic>
      <p:cxnSp>
        <p:nvCxnSpPr>
          <p:cNvPr id="7" name="Straight Arrow Connector 6">
            <a:extLst>
              <a:ext uri="{FF2B5EF4-FFF2-40B4-BE49-F238E27FC236}">
                <a16:creationId xmlns:a16="http://schemas.microsoft.com/office/drawing/2014/main" id="{F568C24F-6F9C-4254-8E6E-5D717B77734A}"/>
              </a:ext>
            </a:extLst>
          </p:cNvPr>
          <p:cNvCxnSpPr>
            <a:cxnSpLocks/>
          </p:cNvCxnSpPr>
          <p:nvPr/>
        </p:nvCxnSpPr>
        <p:spPr>
          <a:xfrm>
            <a:off x="3185747" y="3035045"/>
            <a:ext cx="316995" cy="227525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836">
            <a:extLst>
              <a:ext uri="{FF2B5EF4-FFF2-40B4-BE49-F238E27FC236}">
                <a16:creationId xmlns:a16="http://schemas.microsoft.com/office/drawing/2014/main" id="{3FB611CF-FC0A-4F89-9581-E769859BBAB7}"/>
              </a:ext>
            </a:extLst>
          </p:cNvPr>
          <p:cNvSpPr>
            <a:spLocks/>
          </p:cNvSpPr>
          <p:nvPr/>
        </p:nvSpPr>
        <p:spPr>
          <a:xfrm>
            <a:off x="2938782" y="5342953"/>
            <a:ext cx="1078047" cy="268556"/>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Brace 8">
            <a:extLst>
              <a:ext uri="{FF2B5EF4-FFF2-40B4-BE49-F238E27FC236}">
                <a16:creationId xmlns:a16="http://schemas.microsoft.com/office/drawing/2014/main" id="{6C229315-C86F-44CD-AA67-94AB01ABDFBB}"/>
              </a:ext>
            </a:extLst>
          </p:cNvPr>
          <p:cNvSpPr>
            <a:spLocks/>
          </p:cNvSpPr>
          <p:nvPr/>
        </p:nvSpPr>
        <p:spPr>
          <a:xfrm>
            <a:off x="5695742" y="3458309"/>
            <a:ext cx="963754" cy="2485291"/>
          </a:xfrm>
          <a:prstGeom prst="leftBrace">
            <a:avLst>
              <a:gd name="adj1" fmla="val 8333"/>
              <a:gd name="adj2" fmla="val 44198"/>
            </a:avLst>
          </a:prstGeom>
          <a:noFill/>
          <a:ln w="28575"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0" name="Straight Arrow Connector 9">
            <a:extLst>
              <a:ext uri="{FF2B5EF4-FFF2-40B4-BE49-F238E27FC236}">
                <a16:creationId xmlns:a16="http://schemas.microsoft.com/office/drawing/2014/main" id="{38DCB602-C07D-4178-AB2D-7A908D84BF0C}"/>
              </a:ext>
            </a:extLst>
          </p:cNvPr>
          <p:cNvCxnSpPr>
            <a:cxnSpLocks/>
            <a:stCxn id="8" idx="3"/>
            <a:endCxn id="9" idx="1"/>
          </p:cNvCxnSpPr>
          <p:nvPr/>
        </p:nvCxnSpPr>
        <p:spPr>
          <a:xfrm flipV="1">
            <a:off x="4016829" y="4556758"/>
            <a:ext cx="1678913" cy="92047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3751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2CE0-2CD2-4AFE-9238-FADCD925FDDF}"/>
              </a:ext>
            </a:extLst>
          </p:cNvPr>
          <p:cNvSpPr>
            <a:spLocks noGrp="1"/>
          </p:cNvSpPr>
          <p:nvPr>
            <p:ph type="title"/>
          </p:nvPr>
        </p:nvSpPr>
        <p:spPr/>
        <p:txBody>
          <a:bodyPr/>
          <a:lstStyle/>
          <a:p>
            <a:r>
              <a:rPr lang="en-US" dirty="0"/>
              <a:t>Sibling Level</a:t>
            </a:r>
          </a:p>
        </p:txBody>
      </p:sp>
      <p:sp>
        <p:nvSpPr>
          <p:cNvPr id="3" name="Content Placeholder 2">
            <a:extLst>
              <a:ext uri="{FF2B5EF4-FFF2-40B4-BE49-F238E27FC236}">
                <a16:creationId xmlns:a16="http://schemas.microsoft.com/office/drawing/2014/main" id="{443060D7-0169-41F0-8BDD-E4572AD94FC2}"/>
              </a:ext>
            </a:extLst>
          </p:cNvPr>
          <p:cNvSpPr>
            <a:spLocks noGrp="1"/>
          </p:cNvSpPr>
          <p:nvPr>
            <p:ph idx="1"/>
          </p:nvPr>
        </p:nvSpPr>
        <p:spPr/>
        <p:txBody>
          <a:bodyPr/>
          <a:lstStyle/>
          <a:p>
            <a:pPr marL="0" indent="0">
              <a:buNone/>
            </a:pPr>
            <a:r>
              <a:rPr lang="en-US" dirty="0"/>
              <a:t>Sibling level zooming will zoom to all values that have the same parent as the source value. This option is only available in Essbase connections. </a:t>
            </a:r>
          </a:p>
        </p:txBody>
      </p:sp>
      <p:pic>
        <p:nvPicPr>
          <p:cNvPr id="4" name="Picture 3">
            <a:extLst>
              <a:ext uri="{FF2B5EF4-FFF2-40B4-BE49-F238E27FC236}">
                <a16:creationId xmlns:a16="http://schemas.microsoft.com/office/drawing/2014/main" id="{D4F704EE-C731-4988-8869-D1DAF64294A3}"/>
              </a:ext>
            </a:extLst>
          </p:cNvPr>
          <p:cNvPicPr/>
          <p:nvPr/>
        </p:nvPicPr>
        <p:blipFill>
          <a:blip r:embed="rId2"/>
          <a:stretch>
            <a:fillRect/>
          </a:stretch>
        </p:blipFill>
        <p:spPr>
          <a:xfrm>
            <a:off x="2477183" y="2645236"/>
            <a:ext cx="2387839" cy="1168233"/>
          </a:xfrm>
          <a:prstGeom prst="rect">
            <a:avLst/>
          </a:prstGeom>
        </p:spPr>
      </p:pic>
      <p:pic>
        <p:nvPicPr>
          <p:cNvPr id="5" name="Picture 4" descr="/Users/asamonte/Desktop/UGA Screen Shots/Screen Shot 2018-04-03 at 10.36.40 AM.png">
            <a:extLst>
              <a:ext uri="{FF2B5EF4-FFF2-40B4-BE49-F238E27FC236}">
                <a16:creationId xmlns:a16="http://schemas.microsoft.com/office/drawing/2014/main" id="{F2E759A4-3740-4E7E-B232-7C9A6909A9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07024" y="3862500"/>
            <a:ext cx="2387838" cy="2588342"/>
          </a:xfrm>
          <a:prstGeom prst="rect">
            <a:avLst/>
          </a:prstGeom>
          <a:noFill/>
          <a:ln>
            <a:noFill/>
          </a:ln>
        </p:spPr>
      </p:pic>
      <p:pic>
        <p:nvPicPr>
          <p:cNvPr id="6" name="Picture 5" descr="/Users/asamonte/Desktop/UGA Screen Shots/Screen Shot 2018-04-03 at 11.02.33 AM.png">
            <a:extLst>
              <a:ext uri="{FF2B5EF4-FFF2-40B4-BE49-F238E27FC236}">
                <a16:creationId xmlns:a16="http://schemas.microsoft.com/office/drawing/2014/main" id="{8C4F99AB-FDEE-4B00-9B79-92239776B6C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33060" y="3304164"/>
            <a:ext cx="2387839" cy="1742855"/>
          </a:xfrm>
          <a:prstGeom prst="rect">
            <a:avLst/>
          </a:prstGeom>
          <a:noFill/>
          <a:ln>
            <a:noFill/>
          </a:ln>
        </p:spPr>
      </p:pic>
      <p:cxnSp>
        <p:nvCxnSpPr>
          <p:cNvPr id="7" name="Straight Arrow Connector 6">
            <a:extLst>
              <a:ext uri="{FF2B5EF4-FFF2-40B4-BE49-F238E27FC236}">
                <a16:creationId xmlns:a16="http://schemas.microsoft.com/office/drawing/2014/main" id="{002301F6-E80C-421D-B4C8-65012DB39D87}"/>
              </a:ext>
            </a:extLst>
          </p:cNvPr>
          <p:cNvCxnSpPr>
            <a:cxnSpLocks/>
          </p:cNvCxnSpPr>
          <p:nvPr/>
        </p:nvCxnSpPr>
        <p:spPr>
          <a:xfrm>
            <a:off x="2885130" y="3414925"/>
            <a:ext cx="316995" cy="227525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836">
            <a:extLst>
              <a:ext uri="{FF2B5EF4-FFF2-40B4-BE49-F238E27FC236}">
                <a16:creationId xmlns:a16="http://schemas.microsoft.com/office/drawing/2014/main" id="{7E5B2E41-A843-45F5-8F2A-DF0E7C350EA5}"/>
              </a:ext>
            </a:extLst>
          </p:cNvPr>
          <p:cNvSpPr>
            <a:spLocks/>
          </p:cNvSpPr>
          <p:nvPr/>
        </p:nvSpPr>
        <p:spPr>
          <a:xfrm>
            <a:off x="2957208" y="5597688"/>
            <a:ext cx="1222906" cy="268556"/>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Left Brace 8">
            <a:extLst>
              <a:ext uri="{FF2B5EF4-FFF2-40B4-BE49-F238E27FC236}">
                <a16:creationId xmlns:a16="http://schemas.microsoft.com/office/drawing/2014/main" id="{0D60F22F-1BA4-40AB-BFB6-83734FE76E99}"/>
              </a:ext>
            </a:extLst>
          </p:cNvPr>
          <p:cNvSpPr>
            <a:spLocks/>
          </p:cNvSpPr>
          <p:nvPr/>
        </p:nvSpPr>
        <p:spPr>
          <a:xfrm>
            <a:off x="5698544" y="3862500"/>
            <a:ext cx="963754" cy="897069"/>
          </a:xfrm>
          <a:prstGeom prst="leftBrace">
            <a:avLst>
              <a:gd name="adj1" fmla="val 8333"/>
              <a:gd name="adj2" fmla="val 44198"/>
            </a:avLst>
          </a:prstGeom>
          <a:noFill/>
          <a:ln w="28575"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0" name="Straight Arrow Connector 9">
            <a:extLst>
              <a:ext uri="{FF2B5EF4-FFF2-40B4-BE49-F238E27FC236}">
                <a16:creationId xmlns:a16="http://schemas.microsoft.com/office/drawing/2014/main" id="{477C674B-79A8-46E8-9782-50DD5A8DB284}"/>
              </a:ext>
            </a:extLst>
          </p:cNvPr>
          <p:cNvCxnSpPr>
            <a:cxnSpLocks/>
            <a:stCxn id="8" idx="3"/>
            <a:endCxn id="9" idx="1"/>
          </p:cNvCxnSpPr>
          <p:nvPr/>
        </p:nvCxnSpPr>
        <p:spPr>
          <a:xfrm flipV="1">
            <a:off x="4180114" y="4258987"/>
            <a:ext cx="1518430" cy="1472979"/>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885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52CF-A4C2-44B9-B067-8F24F26C30A0}"/>
              </a:ext>
            </a:extLst>
          </p:cNvPr>
          <p:cNvSpPr>
            <a:spLocks noGrp="1"/>
          </p:cNvSpPr>
          <p:nvPr>
            <p:ph type="title"/>
          </p:nvPr>
        </p:nvSpPr>
        <p:spPr/>
        <p:txBody>
          <a:bodyPr/>
          <a:lstStyle/>
          <a:p>
            <a:r>
              <a:rPr lang="en-US" dirty="0"/>
              <a:t>Retaining Selected Member Options</a:t>
            </a:r>
          </a:p>
        </p:txBody>
      </p:sp>
      <p:sp>
        <p:nvSpPr>
          <p:cNvPr id="3" name="Content Placeholder 2">
            <a:extLst>
              <a:ext uri="{FF2B5EF4-FFF2-40B4-BE49-F238E27FC236}">
                <a16:creationId xmlns:a16="http://schemas.microsoft.com/office/drawing/2014/main" id="{B771D070-03FB-4832-81F2-93F082F8E33C}"/>
              </a:ext>
            </a:extLst>
          </p:cNvPr>
          <p:cNvSpPr>
            <a:spLocks noGrp="1"/>
          </p:cNvSpPr>
          <p:nvPr>
            <p:ph sz="half" idx="1"/>
          </p:nvPr>
        </p:nvSpPr>
        <p:spPr>
          <a:xfrm>
            <a:off x="838200" y="1252192"/>
            <a:ext cx="3780692" cy="3704218"/>
          </a:xfrm>
        </p:spPr>
        <p:txBody>
          <a:bodyPr>
            <a:normAutofit lnSpcReduction="10000"/>
          </a:bodyPr>
          <a:lstStyle/>
          <a:p>
            <a:r>
              <a:rPr lang="en-US" dirty="0"/>
              <a:t>On the Member Options page,  the “Include Selection” options control whether the initial starting point is retained in the zoom or discarded.</a:t>
            </a:r>
          </a:p>
          <a:p>
            <a:pPr marL="0" indent="0">
              <a:buNone/>
            </a:pPr>
            <a:endParaRPr lang="en-US" dirty="0"/>
          </a:p>
        </p:txBody>
      </p:sp>
      <p:pic>
        <p:nvPicPr>
          <p:cNvPr id="5" name="Picture 4" descr="/Users/asamonte/Desktop/UGA Screen Shots/Screen Shot 2018-04-03 at 11.03.55 AM.png">
            <a:extLst>
              <a:ext uri="{FF2B5EF4-FFF2-40B4-BE49-F238E27FC236}">
                <a16:creationId xmlns:a16="http://schemas.microsoft.com/office/drawing/2014/main" id="{9F27CC2B-A20D-466E-9704-12AB461F5FF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87815" y="1196213"/>
            <a:ext cx="6265985" cy="4937593"/>
          </a:xfrm>
          <a:prstGeom prst="rect">
            <a:avLst/>
          </a:prstGeom>
          <a:noFill/>
          <a:ln>
            <a:noFill/>
          </a:ln>
        </p:spPr>
      </p:pic>
      <p:sp>
        <p:nvSpPr>
          <p:cNvPr id="6" name="Rounded Rectangle 836">
            <a:extLst>
              <a:ext uri="{FF2B5EF4-FFF2-40B4-BE49-F238E27FC236}">
                <a16:creationId xmlns:a16="http://schemas.microsoft.com/office/drawing/2014/main" id="{BA20C798-6772-4E7C-B3D8-5FC9C2DAC0D4}"/>
              </a:ext>
            </a:extLst>
          </p:cNvPr>
          <p:cNvSpPr>
            <a:spLocks/>
          </p:cNvSpPr>
          <p:nvPr/>
        </p:nvSpPr>
        <p:spPr>
          <a:xfrm>
            <a:off x="6725413" y="2792007"/>
            <a:ext cx="1306193" cy="392063"/>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descr="/Users/asamonte/Desktop/UGA Screen Shots/Screen Shot 2018-04-03 at 11.03.45 AM.png">
            <a:extLst>
              <a:ext uri="{FF2B5EF4-FFF2-40B4-BE49-F238E27FC236}">
                <a16:creationId xmlns:a16="http://schemas.microsoft.com/office/drawing/2014/main" id="{01DCE94F-F1E1-4F72-A380-CC5150A813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88114" y="5153341"/>
            <a:ext cx="1536700" cy="690880"/>
          </a:xfrm>
          <a:prstGeom prst="rect">
            <a:avLst/>
          </a:prstGeom>
          <a:noFill/>
          <a:ln>
            <a:noFill/>
          </a:ln>
        </p:spPr>
      </p:pic>
      <p:cxnSp>
        <p:nvCxnSpPr>
          <p:cNvPr id="8" name="Straight Arrow Connector 7">
            <a:extLst>
              <a:ext uri="{FF2B5EF4-FFF2-40B4-BE49-F238E27FC236}">
                <a16:creationId xmlns:a16="http://schemas.microsoft.com/office/drawing/2014/main" id="{C4B1E1F2-FB26-4A8E-B1F7-7C365CE9862E}"/>
              </a:ext>
            </a:extLst>
          </p:cNvPr>
          <p:cNvCxnSpPr>
            <a:cxnSpLocks/>
            <a:stCxn id="7" idx="3"/>
            <a:endCxn id="6" idx="1"/>
          </p:cNvCxnSpPr>
          <p:nvPr/>
        </p:nvCxnSpPr>
        <p:spPr>
          <a:xfrm flipV="1">
            <a:off x="3124814" y="2988039"/>
            <a:ext cx="3600599" cy="2510742"/>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6956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5652-5699-4163-99EA-79E9D79864D2}"/>
              </a:ext>
            </a:extLst>
          </p:cNvPr>
          <p:cNvSpPr>
            <a:spLocks noGrp="1"/>
          </p:cNvSpPr>
          <p:nvPr>
            <p:ph type="title"/>
          </p:nvPr>
        </p:nvSpPr>
        <p:spPr/>
        <p:txBody>
          <a:bodyPr/>
          <a:lstStyle/>
          <a:p>
            <a:r>
              <a:rPr lang="en-US" dirty="0"/>
              <a:t>Zoom Retaining Selected Member</a:t>
            </a:r>
          </a:p>
        </p:txBody>
      </p:sp>
      <p:pic>
        <p:nvPicPr>
          <p:cNvPr id="5" name="Picture 4" descr="/Users/asamonte/Desktop/UGA Screen Shots/Screen Shot 2018-04-03 at 11.11.59 AM.png">
            <a:extLst>
              <a:ext uri="{FF2B5EF4-FFF2-40B4-BE49-F238E27FC236}">
                <a16:creationId xmlns:a16="http://schemas.microsoft.com/office/drawing/2014/main" id="{B2B4DCC2-CF7A-40E0-90E8-2930188BDE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96464" y="2040176"/>
            <a:ext cx="3133444" cy="1780719"/>
          </a:xfrm>
          <a:prstGeom prst="rect">
            <a:avLst/>
          </a:prstGeom>
          <a:noFill/>
          <a:ln>
            <a:noFill/>
          </a:ln>
        </p:spPr>
      </p:pic>
      <p:pic>
        <p:nvPicPr>
          <p:cNvPr id="6" name="Picture 5">
            <a:extLst>
              <a:ext uri="{FF2B5EF4-FFF2-40B4-BE49-F238E27FC236}">
                <a16:creationId xmlns:a16="http://schemas.microsoft.com/office/drawing/2014/main" id="{37950733-7722-4784-94ED-466BCE1E6B1A}"/>
              </a:ext>
            </a:extLst>
          </p:cNvPr>
          <p:cNvPicPr/>
          <p:nvPr/>
        </p:nvPicPr>
        <p:blipFill>
          <a:blip r:embed="rId3"/>
          <a:stretch>
            <a:fillRect/>
          </a:stretch>
        </p:blipFill>
        <p:spPr>
          <a:xfrm>
            <a:off x="1696464" y="4022133"/>
            <a:ext cx="3133444" cy="2325086"/>
          </a:xfrm>
          <a:prstGeom prst="rect">
            <a:avLst/>
          </a:prstGeom>
        </p:spPr>
      </p:pic>
      <p:pic>
        <p:nvPicPr>
          <p:cNvPr id="7" name="Picture 6" descr="/Users/asamonte/Desktop/UGA Screen Shots/Screen Shot 2018-04-03 at 11.04.22 AM.png">
            <a:extLst>
              <a:ext uri="{FF2B5EF4-FFF2-40B4-BE49-F238E27FC236}">
                <a16:creationId xmlns:a16="http://schemas.microsoft.com/office/drawing/2014/main" id="{796686B0-4C30-49E0-BBA0-222A287899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049804"/>
            <a:ext cx="3662973" cy="2758391"/>
          </a:xfrm>
          <a:prstGeom prst="rect">
            <a:avLst/>
          </a:prstGeom>
          <a:noFill/>
          <a:ln>
            <a:noFill/>
          </a:ln>
        </p:spPr>
      </p:pic>
      <p:cxnSp>
        <p:nvCxnSpPr>
          <p:cNvPr id="8" name="Straight Arrow Connector 7">
            <a:extLst>
              <a:ext uri="{FF2B5EF4-FFF2-40B4-BE49-F238E27FC236}">
                <a16:creationId xmlns:a16="http://schemas.microsoft.com/office/drawing/2014/main" id="{4F7EC0A3-6DB0-4CC3-B14A-B8357FCFD361}"/>
              </a:ext>
            </a:extLst>
          </p:cNvPr>
          <p:cNvCxnSpPr>
            <a:cxnSpLocks/>
          </p:cNvCxnSpPr>
          <p:nvPr/>
        </p:nvCxnSpPr>
        <p:spPr>
          <a:xfrm>
            <a:off x="2727005" y="3125147"/>
            <a:ext cx="212220" cy="190311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36">
            <a:extLst>
              <a:ext uri="{FF2B5EF4-FFF2-40B4-BE49-F238E27FC236}">
                <a16:creationId xmlns:a16="http://schemas.microsoft.com/office/drawing/2014/main" id="{A909C473-2113-4D08-A1CF-C448CDC26961}"/>
              </a:ext>
            </a:extLst>
          </p:cNvPr>
          <p:cNvSpPr>
            <a:spLocks/>
          </p:cNvSpPr>
          <p:nvPr/>
        </p:nvSpPr>
        <p:spPr>
          <a:xfrm>
            <a:off x="2367850" y="5028257"/>
            <a:ext cx="1488224" cy="39283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Brace 9">
            <a:extLst>
              <a:ext uri="{FF2B5EF4-FFF2-40B4-BE49-F238E27FC236}">
                <a16:creationId xmlns:a16="http://schemas.microsoft.com/office/drawing/2014/main" id="{C932B037-6B68-4DE3-958A-4F1967E69025}"/>
              </a:ext>
            </a:extLst>
          </p:cNvPr>
          <p:cNvSpPr>
            <a:spLocks/>
          </p:cNvSpPr>
          <p:nvPr/>
        </p:nvSpPr>
        <p:spPr>
          <a:xfrm>
            <a:off x="5827817" y="2905774"/>
            <a:ext cx="936454" cy="1519269"/>
          </a:xfrm>
          <a:prstGeom prst="leftBrace">
            <a:avLst>
              <a:gd name="adj1" fmla="val 0"/>
              <a:gd name="adj2" fmla="val 44198"/>
            </a:avLst>
          </a:prstGeom>
          <a:noFill/>
          <a:ln w="38100"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1" name="Straight Arrow Connector 10">
            <a:extLst>
              <a:ext uri="{FF2B5EF4-FFF2-40B4-BE49-F238E27FC236}">
                <a16:creationId xmlns:a16="http://schemas.microsoft.com/office/drawing/2014/main" id="{09034A3F-C072-48E2-8CF1-E96849B1F00D}"/>
              </a:ext>
            </a:extLst>
          </p:cNvPr>
          <p:cNvCxnSpPr>
            <a:cxnSpLocks/>
            <a:stCxn id="9" idx="3"/>
            <a:endCxn id="10" idx="1"/>
          </p:cNvCxnSpPr>
          <p:nvPr/>
        </p:nvCxnSpPr>
        <p:spPr>
          <a:xfrm flipV="1">
            <a:off x="3856074" y="3577261"/>
            <a:ext cx="1971743" cy="1647416"/>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E00FB8-C075-4112-A52C-69CFE7D397D0}"/>
              </a:ext>
            </a:extLst>
          </p:cNvPr>
          <p:cNvSpPr txBox="1"/>
          <p:nvPr/>
        </p:nvSpPr>
        <p:spPr>
          <a:xfrm flipH="1">
            <a:off x="6341763" y="5164001"/>
            <a:ext cx="5218866" cy="830997"/>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With member retention turned on, the Year Total stays in the query.</a:t>
            </a:r>
            <a:r>
              <a:rPr lang="en-US" sz="2800" dirty="0">
                <a:latin typeface="Verdana" panose="020B0604030504040204" pitchFamily="34" charset="0"/>
                <a:ea typeface="Verdana" panose="020B0604030504040204" pitchFamily="34" charset="0"/>
              </a:rPr>
              <a:t> </a:t>
            </a:r>
          </a:p>
        </p:txBody>
      </p:sp>
      <p:cxnSp>
        <p:nvCxnSpPr>
          <p:cNvPr id="22" name="Straight Arrow Connector 21">
            <a:extLst>
              <a:ext uri="{FF2B5EF4-FFF2-40B4-BE49-F238E27FC236}">
                <a16:creationId xmlns:a16="http://schemas.microsoft.com/office/drawing/2014/main" id="{875A19DC-FF1A-4746-A630-C063D7081295}"/>
              </a:ext>
            </a:extLst>
          </p:cNvPr>
          <p:cNvCxnSpPr>
            <a:cxnSpLocks/>
          </p:cNvCxnSpPr>
          <p:nvPr/>
        </p:nvCxnSpPr>
        <p:spPr>
          <a:xfrm flipH="1" flipV="1">
            <a:off x="7350056" y="4408645"/>
            <a:ext cx="340701" cy="755356"/>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Users/asamonte/Desktop/UGA Screen Shots/Screen Shot 2018-04-03 at 11.03.45 AM.png">
            <a:extLst>
              <a:ext uri="{FF2B5EF4-FFF2-40B4-BE49-F238E27FC236}">
                <a16:creationId xmlns:a16="http://schemas.microsoft.com/office/drawing/2014/main" id="{C8221D4E-1724-4384-8EEC-F9E0C8031E0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99500" y="1047990"/>
            <a:ext cx="3230408" cy="790947"/>
          </a:xfrm>
          <a:prstGeom prst="rect">
            <a:avLst/>
          </a:prstGeom>
          <a:noFill/>
          <a:ln>
            <a:noFill/>
          </a:ln>
        </p:spPr>
      </p:pic>
    </p:spTree>
    <p:extLst>
      <p:ext uri="{BB962C8B-B14F-4D97-AF65-F5344CB8AC3E}">
        <p14:creationId xmlns:p14="http://schemas.microsoft.com/office/powerpoint/2010/main" val="3937617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5652-5699-4163-99EA-79E9D79864D2}"/>
              </a:ext>
            </a:extLst>
          </p:cNvPr>
          <p:cNvSpPr>
            <a:spLocks noGrp="1"/>
          </p:cNvSpPr>
          <p:nvPr>
            <p:ph type="title"/>
          </p:nvPr>
        </p:nvSpPr>
        <p:spPr/>
        <p:txBody>
          <a:bodyPr/>
          <a:lstStyle/>
          <a:p>
            <a:r>
              <a:rPr lang="en-US" dirty="0"/>
              <a:t>Zoom Without Selected Member</a:t>
            </a:r>
          </a:p>
        </p:txBody>
      </p:sp>
      <p:pic>
        <p:nvPicPr>
          <p:cNvPr id="5" name="Picture 4" descr="/Users/asamonte/Desktop/UGA Screen Shots/Screen Shot 2018-04-03 at 11.11.59 AM.png">
            <a:extLst>
              <a:ext uri="{FF2B5EF4-FFF2-40B4-BE49-F238E27FC236}">
                <a16:creationId xmlns:a16="http://schemas.microsoft.com/office/drawing/2014/main" id="{B2B4DCC2-CF7A-40E0-90E8-2930188BDE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96464" y="2089163"/>
            <a:ext cx="3133444" cy="1780719"/>
          </a:xfrm>
          <a:prstGeom prst="rect">
            <a:avLst/>
          </a:prstGeom>
          <a:noFill/>
          <a:ln>
            <a:noFill/>
          </a:ln>
        </p:spPr>
      </p:pic>
      <p:pic>
        <p:nvPicPr>
          <p:cNvPr id="6" name="Picture 5">
            <a:extLst>
              <a:ext uri="{FF2B5EF4-FFF2-40B4-BE49-F238E27FC236}">
                <a16:creationId xmlns:a16="http://schemas.microsoft.com/office/drawing/2014/main" id="{37950733-7722-4784-94ED-466BCE1E6B1A}"/>
              </a:ext>
            </a:extLst>
          </p:cNvPr>
          <p:cNvPicPr/>
          <p:nvPr/>
        </p:nvPicPr>
        <p:blipFill>
          <a:blip r:embed="rId3"/>
          <a:stretch>
            <a:fillRect/>
          </a:stretch>
        </p:blipFill>
        <p:spPr>
          <a:xfrm>
            <a:off x="1696464" y="4071120"/>
            <a:ext cx="3133444" cy="2325086"/>
          </a:xfrm>
          <a:prstGeom prst="rect">
            <a:avLst/>
          </a:prstGeom>
        </p:spPr>
      </p:pic>
      <p:cxnSp>
        <p:nvCxnSpPr>
          <p:cNvPr id="8" name="Straight Arrow Connector 7">
            <a:extLst>
              <a:ext uri="{FF2B5EF4-FFF2-40B4-BE49-F238E27FC236}">
                <a16:creationId xmlns:a16="http://schemas.microsoft.com/office/drawing/2014/main" id="{4F7EC0A3-6DB0-4CC3-B14A-B8357FCFD361}"/>
              </a:ext>
            </a:extLst>
          </p:cNvPr>
          <p:cNvCxnSpPr>
            <a:cxnSpLocks/>
          </p:cNvCxnSpPr>
          <p:nvPr/>
        </p:nvCxnSpPr>
        <p:spPr>
          <a:xfrm>
            <a:off x="2727005" y="3174134"/>
            <a:ext cx="212220" cy="1903110"/>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36">
            <a:extLst>
              <a:ext uri="{FF2B5EF4-FFF2-40B4-BE49-F238E27FC236}">
                <a16:creationId xmlns:a16="http://schemas.microsoft.com/office/drawing/2014/main" id="{A909C473-2113-4D08-A1CF-C448CDC26961}"/>
              </a:ext>
            </a:extLst>
          </p:cNvPr>
          <p:cNvSpPr>
            <a:spLocks/>
          </p:cNvSpPr>
          <p:nvPr/>
        </p:nvSpPr>
        <p:spPr>
          <a:xfrm>
            <a:off x="2367850" y="5077244"/>
            <a:ext cx="1488224" cy="39283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Left Brace 9">
            <a:extLst>
              <a:ext uri="{FF2B5EF4-FFF2-40B4-BE49-F238E27FC236}">
                <a16:creationId xmlns:a16="http://schemas.microsoft.com/office/drawing/2014/main" id="{C932B037-6B68-4DE3-958A-4F1967E69025}"/>
              </a:ext>
            </a:extLst>
          </p:cNvPr>
          <p:cNvSpPr>
            <a:spLocks/>
          </p:cNvSpPr>
          <p:nvPr/>
        </p:nvSpPr>
        <p:spPr>
          <a:xfrm>
            <a:off x="6199625" y="2733251"/>
            <a:ext cx="936454" cy="1519269"/>
          </a:xfrm>
          <a:prstGeom prst="leftBrace">
            <a:avLst>
              <a:gd name="adj1" fmla="val 0"/>
              <a:gd name="adj2" fmla="val 44198"/>
            </a:avLst>
          </a:prstGeom>
          <a:noFill/>
          <a:ln w="38100" cap="flat" cmpd="sng" algn="ctr">
            <a:solidFill>
              <a:srgbClr val="BA0C2F"/>
            </a:solidFill>
            <a:prstDash val="solid"/>
            <a:miter lim="800000"/>
            <a:tailEnd type="none"/>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C00000"/>
              </a:solidFill>
            </a:endParaRPr>
          </a:p>
        </p:txBody>
      </p:sp>
      <p:cxnSp>
        <p:nvCxnSpPr>
          <p:cNvPr id="11" name="Straight Arrow Connector 10">
            <a:extLst>
              <a:ext uri="{FF2B5EF4-FFF2-40B4-BE49-F238E27FC236}">
                <a16:creationId xmlns:a16="http://schemas.microsoft.com/office/drawing/2014/main" id="{09034A3F-C072-48E2-8CF1-E96849B1F00D}"/>
              </a:ext>
            </a:extLst>
          </p:cNvPr>
          <p:cNvCxnSpPr>
            <a:cxnSpLocks/>
            <a:stCxn id="9" idx="3"/>
            <a:endCxn id="10" idx="1"/>
          </p:cNvCxnSpPr>
          <p:nvPr/>
        </p:nvCxnSpPr>
        <p:spPr>
          <a:xfrm flipV="1">
            <a:off x="3856074" y="3404738"/>
            <a:ext cx="2343551" cy="1868926"/>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2E00FB8-C075-4112-A52C-69CFE7D397D0}"/>
              </a:ext>
            </a:extLst>
          </p:cNvPr>
          <p:cNvSpPr txBox="1"/>
          <p:nvPr/>
        </p:nvSpPr>
        <p:spPr>
          <a:xfrm flipH="1">
            <a:off x="6341763" y="5164001"/>
            <a:ext cx="5218866" cy="830997"/>
          </a:xfrm>
          <a:prstGeom prst="rect">
            <a:avLst/>
          </a:prstGeom>
          <a:noFill/>
        </p:spPr>
        <p:txBody>
          <a:bodyPr wrap="square" rtlCol="0">
            <a:spAutoFit/>
          </a:bodyPr>
          <a:lstStyle/>
          <a:p>
            <a:r>
              <a:rPr lang="en-US" sz="2000" dirty="0">
                <a:latin typeface="Verdana" panose="020B0604030504040204" pitchFamily="34" charset="0"/>
                <a:ea typeface="Verdana" panose="020B0604030504040204" pitchFamily="34" charset="0"/>
              </a:rPr>
              <a:t>With member retention turned off, the Year Total is not included in the query.</a:t>
            </a:r>
            <a:r>
              <a:rPr lang="en-US" sz="2800" dirty="0">
                <a:latin typeface="Verdana" panose="020B0604030504040204" pitchFamily="34" charset="0"/>
                <a:ea typeface="Verdana" panose="020B0604030504040204" pitchFamily="34" charset="0"/>
              </a:rPr>
              <a:t> </a:t>
            </a:r>
          </a:p>
        </p:txBody>
      </p:sp>
      <p:pic>
        <p:nvPicPr>
          <p:cNvPr id="14" name="Picture 13">
            <a:extLst>
              <a:ext uri="{FF2B5EF4-FFF2-40B4-BE49-F238E27FC236}">
                <a16:creationId xmlns:a16="http://schemas.microsoft.com/office/drawing/2014/main" id="{FAD7FC90-DAE6-45BC-AC35-EFB06A4F6651}"/>
              </a:ext>
            </a:extLst>
          </p:cNvPr>
          <p:cNvPicPr/>
          <p:nvPr/>
        </p:nvPicPr>
        <p:blipFill>
          <a:blip r:embed="rId4"/>
          <a:stretch>
            <a:fillRect/>
          </a:stretch>
        </p:blipFill>
        <p:spPr>
          <a:xfrm>
            <a:off x="6752157" y="1917709"/>
            <a:ext cx="4398078" cy="2790552"/>
          </a:xfrm>
          <a:prstGeom prst="rect">
            <a:avLst/>
          </a:prstGeom>
        </p:spPr>
      </p:pic>
      <p:pic>
        <p:nvPicPr>
          <p:cNvPr id="16" name="Picture 15">
            <a:extLst>
              <a:ext uri="{FF2B5EF4-FFF2-40B4-BE49-F238E27FC236}">
                <a16:creationId xmlns:a16="http://schemas.microsoft.com/office/drawing/2014/main" id="{7C39F64C-5F8A-4DF5-B45A-282AF5A6242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01417" y="1120827"/>
            <a:ext cx="2952226" cy="767097"/>
          </a:xfrm>
          <a:prstGeom prst="rect">
            <a:avLst/>
          </a:prstGeom>
          <a:noFill/>
          <a:ln>
            <a:noFill/>
          </a:ln>
        </p:spPr>
      </p:pic>
    </p:spTree>
    <p:extLst>
      <p:ext uri="{BB962C8B-B14F-4D97-AF65-F5344CB8AC3E}">
        <p14:creationId xmlns:p14="http://schemas.microsoft.com/office/powerpoint/2010/main" val="37118206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A4F5-E9A1-4D25-8919-DD5B59DEF9A9}"/>
              </a:ext>
            </a:extLst>
          </p:cNvPr>
          <p:cNvSpPr>
            <a:spLocks noGrp="1"/>
          </p:cNvSpPr>
          <p:nvPr>
            <p:ph type="title"/>
          </p:nvPr>
        </p:nvSpPr>
        <p:spPr/>
        <p:txBody>
          <a:bodyPr/>
          <a:lstStyle/>
          <a:p>
            <a:r>
              <a:rPr lang="en-US" dirty="0"/>
              <a:t>Ancestor Position Options</a:t>
            </a:r>
          </a:p>
        </p:txBody>
      </p:sp>
      <p:sp>
        <p:nvSpPr>
          <p:cNvPr id="3" name="Content Placeholder 2">
            <a:extLst>
              <a:ext uri="{FF2B5EF4-FFF2-40B4-BE49-F238E27FC236}">
                <a16:creationId xmlns:a16="http://schemas.microsoft.com/office/drawing/2014/main" id="{99DF79CB-ABF8-4995-83D7-152DE0598A54}"/>
              </a:ext>
            </a:extLst>
          </p:cNvPr>
          <p:cNvSpPr>
            <a:spLocks noGrp="1"/>
          </p:cNvSpPr>
          <p:nvPr>
            <p:ph idx="1"/>
          </p:nvPr>
        </p:nvSpPr>
        <p:spPr>
          <a:xfrm>
            <a:off x="838200" y="1279148"/>
            <a:ext cx="4174671" cy="5068643"/>
          </a:xfrm>
        </p:spPr>
        <p:txBody>
          <a:bodyPr>
            <a:normAutofit fontScale="85000" lnSpcReduction="20000"/>
          </a:bodyPr>
          <a:lstStyle/>
          <a:p>
            <a:r>
              <a:rPr lang="en-US" sz="3000" dirty="0"/>
              <a:t>When zooming into data, you can control how members in the hierarchy are sorted.</a:t>
            </a:r>
          </a:p>
          <a:p>
            <a:pPr lvl="1"/>
            <a:r>
              <a:rPr lang="en-US" sz="2600" dirty="0"/>
              <a:t>Ancestors at the top and descendants at the bottom (how database nerds like things)</a:t>
            </a:r>
          </a:p>
          <a:p>
            <a:pPr lvl="1"/>
            <a:r>
              <a:rPr lang="en-US" sz="2600" dirty="0"/>
              <a:t>Descendants at the top and ancestors at the bottom (how accounting nerds like things)</a:t>
            </a:r>
          </a:p>
          <a:p>
            <a:pPr marL="0" indent="0">
              <a:buNone/>
            </a:pPr>
            <a:endParaRPr lang="en-US" sz="2100" dirty="0"/>
          </a:p>
          <a:p>
            <a:pPr marL="0" indent="0">
              <a:buNone/>
            </a:pPr>
            <a:r>
              <a:rPr lang="en-US" sz="2100" dirty="0"/>
              <a:t>*Only for Planning Connections</a:t>
            </a:r>
            <a:endParaRPr lang="en-US" sz="3000" dirty="0"/>
          </a:p>
        </p:txBody>
      </p:sp>
      <p:sp>
        <p:nvSpPr>
          <p:cNvPr id="4" name="TextBox 3">
            <a:extLst>
              <a:ext uri="{FF2B5EF4-FFF2-40B4-BE49-F238E27FC236}">
                <a16:creationId xmlns:a16="http://schemas.microsoft.com/office/drawing/2014/main" id="{77D3F504-53A2-47C3-A40F-834496FE79A9}"/>
              </a:ext>
            </a:extLst>
          </p:cNvPr>
          <p:cNvSpPr txBox="1"/>
          <p:nvPr/>
        </p:nvSpPr>
        <p:spPr>
          <a:xfrm>
            <a:off x="5796643" y="1469571"/>
            <a:ext cx="582930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Set up on the Member Options page</a:t>
            </a:r>
          </a:p>
        </p:txBody>
      </p:sp>
      <p:pic>
        <p:nvPicPr>
          <p:cNvPr id="5" name="Picture 4">
            <a:extLst>
              <a:ext uri="{FF2B5EF4-FFF2-40B4-BE49-F238E27FC236}">
                <a16:creationId xmlns:a16="http://schemas.microsoft.com/office/drawing/2014/main" id="{92255150-D2E6-47A1-80A9-A6BD07CE36AD}"/>
              </a:ext>
            </a:extLst>
          </p:cNvPr>
          <p:cNvPicPr/>
          <p:nvPr/>
        </p:nvPicPr>
        <p:blipFill>
          <a:blip r:embed="rId2"/>
          <a:stretch>
            <a:fillRect/>
          </a:stretch>
        </p:blipFill>
        <p:spPr>
          <a:xfrm>
            <a:off x="5796643" y="1920545"/>
            <a:ext cx="5829300" cy="4271010"/>
          </a:xfrm>
          <a:prstGeom prst="rect">
            <a:avLst/>
          </a:prstGeom>
        </p:spPr>
      </p:pic>
      <p:sp>
        <p:nvSpPr>
          <p:cNvPr id="6" name="Rounded Rectangle 836">
            <a:extLst>
              <a:ext uri="{FF2B5EF4-FFF2-40B4-BE49-F238E27FC236}">
                <a16:creationId xmlns:a16="http://schemas.microsoft.com/office/drawing/2014/main" id="{D376FFB4-62F8-4660-B165-BC32F5FAA120}"/>
              </a:ext>
            </a:extLst>
          </p:cNvPr>
          <p:cNvSpPr>
            <a:spLocks/>
          </p:cNvSpPr>
          <p:nvPr/>
        </p:nvSpPr>
        <p:spPr>
          <a:xfrm>
            <a:off x="9258506" y="3101487"/>
            <a:ext cx="1893908" cy="39283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502361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5A91-DFF8-4FA3-96D5-F228BB108DFE}"/>
              </a:ext>
            </a:extLst>
          </p:cNvPr>
          <p:cNvSpPr>
            <a:spLocks noGrp="1"/>
          </p:cNvSpPr>
          <p:nvPr>
            <p:ph type="title"/>
          </p:nvPr>
        </p:nvSpPr>
        <p:spPr/>
        <p:txBody>
          <a:bodyPr/>
          <a:lstStyle/>
          <a:p>
            <a:r>
              <a:rPr lang="en-US" dirty="0"/>
              <a:t>Ancestor Position Examples</a:t>
            </a:r>
          </a:p>
        </p:txBody>
      </p:sp>
      <p:sp>
        <p:nvSpPr>
          <p:cNvPr id="3" name="Text Placeholder 2">
            <a:extLst>
              <a:ext uri="{FF2B5EF4-FFF2-40B4-BE49-F238E27FC236}">
                <a16:creationId xmlns:a16="http://schemas.microsoft.com/office/drawing/2014/main" id="{E92958B7-D82A-4722-B4AE-0654B51756CC}"/>
              </a:ext>
            </a:extLst>
          </p:cNvPr>
          <p:cNvSpPr>
            <a:spLocks noGrp="1"/>
          </p:cNvSpPr>
          <p:nvPr>
            <p:ph type="body" idx="1"/>
          </p:nvPr>
        </p:nvSpPr>
        <p:spPr/>
        <p:txBody>
          <a:bodyPr/>
          <a:lstStyle/>
          <a:p>
            <a:r>
              <a:rPr lang="en-US" b="0" dirty="0"/>
              <a:t>Ancestor Position = Bottom</a:t>
            </a:r>
          </a:p>
        </p:txBody>
      </p:sp>
      <p:sp>
        <p:nvSpPr>
          <p:cNvPr id="5" name="Text Placeholder 4">
            <a:extLst>
              <a:ext uri="{FF2B5EF4-FFF2-40B4-BE49-F238E27FC236}">
                <a16:creationId xmlns:a16="http://schemas.microsoft.com/office/drawing/2014/main" id="{D310B9AD-7294-4D8B-BB59-8B92A078CC43}"/>
              </a:ext>
            </a:extLst>
          </p:cNvPr>
          <p:cNvSpPr>
            <a:spLocks noGrp="1"/>
          </p:cNvSpPr>
          <p:nvPr>
            <p:ph type="body" sz="quarter" idx="3"/>
          </p:nvPr>
        </p:nvSpPr>
        <p:spPr/>
        <p:txBody>
          <a:bodyPr/>
          <a:lstStyle/>
          <a:p>
            <a:r>
              <a:rPr lang="en-US" b="0" dirty="0"/>
              <a:t>Ancestor Position = Top</a:t>
            </a:r>
          </a:p>
        </p:txBody>
      </p:sp>
      <p:pic>
        <p:nvPicPr>
          <p:cNvPr id="8" name="Picture 7" descr="/Users/asamonte/Desktop/UGA Screen Shots/Screen Shot 2018-04-03 at 11.07.13 AM.png">
            <a:extLst>
              <a:ext uri="{FF2B5EF4-FFF2-40B4-BE49-F238E27FC236}">
                <a16:creationId xmlns:a16="http://schemas.microsoft.com/office/drawing/2014/main" id="{19376C38-039D-4C6A-A6AA-592FC39AF43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2412" y="2155749"/>
            <a:ext cx="4017802" cy="4447070"/>
          </a:xfrm>
          <a:prstGeom prst="rect">
            <a:avLst/>
          </a:prstGeom>
          <a:noFill/>
          <a:ln>
            <a:noFill/>
          </a:ln>
        </p:spPr>
      </p:pic>
      <p:pic>
        <p:nvPicPr>
          <p:cNvPr id="9" name="Picture 8" descr="/Users/asamonte/Desktop/UGA Screen Shots/Screen Shot 2018-04-03 at 11.09.55 AM.png">
            <a:extLst>
              <a:ext uri="{FF2B5EF4-FFF2-40B4-BE49-F238E27FC236}">
                <a16:creationId xmlns:a16="http://schemas.microsoft.com/office/drawing/2014/main" id="{481020A7-4D1B-40A0-8D37-8A6A8FA1CAC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86830" y="2155749"/>
            <a:ext cx="4194084" cy="4447070"/>
          </a:xfrm>
          <a:prstGeom prst="rect">
            <a:avLst/>
          </a:prstGeom>
          <a:noFill/>
          <a:ln>
            <a:noFill/>
          </a:ln>
        </p:spPr>
      </p:pic>
      <p:sp>
        <p:nvSpPr>
          <p:cNvPr id="10" name="Rounded Rectangle 836">
            <a:extLst>
              <a:ext uri="{FF2B5EF4-FFF2-40B4-BE49-F238E27FC236}">
                <a16:creationId xmlns:a16="http://schemas.microsoft.com/office/drawing/2014/main" id="{E869FC38-593C-48A1-847C-AF8ACBAEE3A7}"/>
              </a:ext>
            </a:extLst>
          </p:cNvPr>
          <p:cNvSpPr>
            <a:spLocks/>
          </p:cNvSpPr>
          <p:nvPr/>
        </p:nvSpPr>
        <p:spPr>
          <a:xfrm>
            <a:off x="1077405" y="6204858"/>
            <a:ext cx="1893908" cy="31119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ounded Rectangle 836">
            <a:extLst>
              <a:ext uri="{FF2B5EF4-FFF2-40B4-BE49-F238E27FC236}">
                <a16:creationId xmlns:a16="http://schemas.microsoft.com/office/drawing/2014/main" id="{1C17EC51-546B-4933-BA0B-9BC6188B9C16}"/>
              </a:ext>
            </a:extLst>
          </p:cNvPr>
          <p:cNvSpPr>
            <a:spLocks/>
          </p:cNvSpPr>
          <p:nvPr/>
        </p:nvSpPr>
        <p:spPr>
          <a:xfrm>
            <a:off x="6589964" y="2639786"/>
            <a:ext cx="1893908" cy="185058"/>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260859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D42C-3980-4511-B690-942BDF7D056D}"/>
              </a:ext>
            </a:extLst>
          </p:cNvPr>
          <p:cNvSpPr>
            <a:spLocks noGrp="1"/>
          </p:cNvSpPr>
          <p:nvPr>
            <p:ph type="title"/>
          </p:nvPr>
        </p:nvSpPr>
        <p:spPr/>
        <p:txBody>
          <a:bodyPr/>
          <a:lstStyle/>
          <a:p>
            <a:r>
              <a:rPr lang="en-US" dirty="0"/>
              <a:t>Zoom Out</a:t>
            </a:r>
          </a:p>
        </p:txBody>
      </p:sp>
      <p:sp>
        <p:nvSpPr>
          <p:cNvPr id="3" name="Content Placeholder 2">
            <a:extLst>
              <a:ext uri="{FF2B5EF4-FFF2-40B4-BE49-F238E27FC236}">
                <a16:creationId xmlns:a16="http://schemas.microsoft.com/office/drawing/2014/main" id="{A21658A1-2A1B-47CE-8CF7-F70EE74C4A8B}"/>
              </a:ext>
            </a:extLst>
          </p:cNvPr>
          <p:cNvSpPr>
            <a:spLocks noGrp="1"/>
          </p:cNvSpPr>
          <p:nvPr>
            <p:ph idx="1"/>
          </p:nvPr>
        </p:nvSpPr>
        <p:spPr>
          <a:xfrm>
            <a:off x="838200" y="1279148"/>
            <a:ext cx="10515600" cy="1496709"/>
          </a:xfrm>
        </p:spPr>
        <p:txBody>
          <a:bodyPr>
            <a:normAutofit lnSpcReduction="10000"/>
          </a:bodyPr>
          <a:lstStyle/>
          <a:p>
            <a:r>
              <a:rPr lang="en-US" dirty="0"/>
              <a:t>Zoom Out is the opposite of Zooming In. </a:t>
            </a:r>
          </a:p>
          <a:p>
            <a:r>
              <a:rPr lang="en-US" dirty="0"/>
              <a:t>It moves from the selected member one step up the hierarchy.</a:t>
            </a:r>
          </a:p>
        </p:txBody>
      </p:sp>
      <p:pic>
        <p:nvPicPr>
          <p:cNvPr id="30" name="Picture 29" descr="/Users/asamonte/Desktop/UGA Screen Shots/Screen Shot 2018-04-03 at 11.11.38 AM.png">
            <a:extLst>
              <a:ext uri="{FF2B5EF4-FFF2-40B4-BE49-F238E27FC236}">
                <a16:creationId xmlns:a16="http://schemas.microsoft.com/office/drawing/2014/main" id="{9BE6A499-B218-4805-989C-74D9D92366F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34195" y="3138534"/>
            <a:ext cx="2429620" cy="1250315"/>
          </a:xfrm>
          <a:prstGeom prst="rect">
            <a:avLst/>
          </a:prstGeom>
          <a:noFill/>
          <a:ln>
            <a:noFill/>
          </a:ln>
        </p:spPr>
      </p:pic>
      <p:pic>
        <p:nvPicPr>
          <p:cNvPr id="31" name="Picture 30">
            <a:extLst>
              <a:ext uri="{FF2B5EF4-FFF2-40B4-BE49-F238E27FC236}">
                <a16:creationId xmlns:a16="http://schemas.microsoft.com/office/drawing/2014/main" id="{602E75BC-FAD2-4F88-ABE5-EDD8E05C544B}"/>
              </a:ext>
            </a:extLst>
          </p:cNvPr>
          <p:cNvPicPr/>
          <p:nvPr/>
        </p:nvPicPr>
        <p:blipFill>
          <a:blip r:embed="rId3"/>
          <a:stretch>
            <a:fillRect/>
          </a:stretch>
        </p:blipFill>
        <p:spPr>
          <a:xfrm>
            <a:off x="1134195" y="4517118"/>
            <a:ext cx="2456205" cy="1378583"/>
          </a:xfrm>
          <a:prstGeom prst="rect">
            <a:avLst/>
          </a:prstGeom>
        </p:spPr>
      </p:pic>
      <p:pic>
        <p:nvPicPr>
          <p:cNvPr id="32" name="Picture 31" descr="/Users/asamonte/Desktop/UGA Screen Shots/Screen Shot 2018-04-03 at 11.11.47 AM.png">
            <a:extLst>
              <a:ext uri="{FF2B5EF4-FFF2-40B4-BE49-F238E27FC236}">
                <a16:creationId xmlns:a16="http://schemas.microsoft.com/office/drawing/2014/main" id="{C6FA0D6B-103E-46A1-B57D-36F674017A4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27501" y="3102461"/>
            <a:ext cx="2486975" cy="1143000"/>
          </a:xfrm>
          <a:prstGeom prst="rect">
            <a:avLst/>
          </a:prstGeom>
          <a:noFill/>
          <a:ln>
            <a:noFill/>
          </a:ln>
        </p:spPr>
      </p:pic>
      <p:pic>
        <p:nvPicPr>
          <p:cNvPr id="34" name="Picture 33">
            <a:extLst>
              <a:ext uri="{FF2B5EF4-FFF2-40B4-BE49-F238E27FC236}">
                <a16:creationId xmlns:a16="http://schemas.microsoft.com/office/drawing/2014/main" id="{41E80186-4E6F-4BEC-BFE6-5A441A005A41}"/>
              </a:ext>
            </a:extLst>
          </p:cNvPr>
          <p:cNvPicPr/>
          <p:nvPr/>
        </p:nvPicPr>
        <p:blipFill>
          <a:blip r:embed="rId3"/>
          <a:stretch>
            <a:fillRect/>
          </a:stretch>
        </p:blipFill>
        <p:spPr>
          <a:xfrm>
            <a:off x="4458273" y="4517117"/>
            <a:ext cx="2456203" cy="1378583"/>
          </a:xfrm>
          <a:prstGeom prst="rect">
            <a:avLst/>
          </a:prstGeom>
        </p:spPr>
      </p:pic>
      <p:pic>
        <p:nvPicPr>
          <p:cNvPr id="35" name="Picture 34" descr="/Users/asamonte/Desktop/UGA Screen Shots/Screen Shot 2018-04-03 at 11.11.59 AM.png">
            <a:extLst>
              <a:ext uri="{FF2B5EF4-FFF2-40B4-BE49-F238E27FC236}">
                <a16:creationId xmlns:a16="http://schemas.microsoft.com/office/drawing/2014/main" id="{25362A21-81B8-4D90-904C-691F5F485B1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72485" y="3486761"/>
            <a:ext cx="3486590" cy="1972991"/>
          </a:xfrm>
          <a:prstGeom prst="rect">
            <a:avLst/>
          </a:prstGeom>
          <a:noFill/>
          <a:ln>
            <a:noFill/>
          </a:ln>
        </p:spPr>
      </p:pic>
      <p:sp>
        <p:nvSpPr>
          <p:cNvPr id="36" name="Rounded Rectangle 836">
            <a:extLst>
              <a:ext uri="{FF2B5EF4-FFF2-40B4-BE49-F238E27FC236}">
                <a16:creationId xmlns:a16="http://schemas.microsoft.com/office/drawing/2014/main" id="{25B8B16E-DE65-4746-9B6E-36A9855632A6}"/>
              </a:ext>
            </a:extLst>
          </p:cNvPr>
          <p:cNvSpPr>
            <a:spLocks/>
          </p:cNvSpPr>
          <p:nvPr/>
        </p:nvSpPr>
        <p:spPr>
          <a:xfrm>
            <a:off x="1415343" y="5148558"/>
            <a:ext cx="1893908" cy="31119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ounded Rectangle 836">
            <a:extLst>
              <a:ext uri="{FF2B5EF4-FFF2-40B4-BE49-F238E27FC236}">
                <a16:creationId xmlns:a16="http://schemas.microsoft.com/office/drawing/2014/main" id="{D8FF4153-6844-4438-B342-86D72B85CB15}"/>
              </a:ext>
            </a:extLst>
          </p:cNvPr>
          <p:cNvSpPr>
            <a:spLocks/>
          </p:cNvSpPr>
          <p:nvPr/>
        </p:nvSpPr>
        <p:spPr>
          <a:xfrm>
            <a:off x="4628332" y="5125112"/>
            <a:ext cx="2286143" cy="334640"/>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8" name="Straight Arrow Connector 37">
            <a:extLst>
              <a:ext uri="{FF2B5EF4-FFF2-40B4-BE49-F238E27FC236}">
                <a16:creationId xmlns:a16="http://schemas.microsoft.com/office/drawing/2014/main" id="{D0DF89C9-1427-4401-946C-DAEE20F5ADC5}"/>
              </a:ext>
            </a:extLst>
          </p:cNvPr>
          <p:cNvCxnSpPr>
            <a:cxnSpLocks/>
          </p:cNvCxnSpPr>
          <p:nvPr/>
        </p:nvCxnSpPr>
        <p:spPr>
          <a:xfrm>
            <a:off x="1828800" y="4082145"/>
            <a:ext cx="378449" cy="1042967"/>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9F4380D-98B9-4338-8704-0E24CA411927}"/>
              </a:ext>
            </a:extLst>
          </p:cNvPr>
          <p:cNvCxnSpPr>
            <a:cxnSpLocks/>
            <a:stCxn id="36" idx="3"/>
          </p:cNvCxnSpPr>
          <p:nvPr/>
        </p:nvCxnSpPr>
        <p:spPr>
          <a:xfrm flipV="1">
            <a:off x="3309251" y="3646197"/>
            <a:ext cx="1541391" cy="165795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347AF2F-7410-4A28-B2D7-E78F99C66703}"/>
              </a:ext>
            </a:extLst>
          </p:cNvPr>
          <p:cNvCxnSpPr>
            <a:cxnSpLocks/>
            <a:endCxn id="37" idx="0"/>
          </p:cNvCxnSpPr>
          <p:nvPr/>
        </p:nvCxnSpPr>
        <p:spPr>
          <a:xfrm>
            <a:off x="5203159" y="3879089"/>
            <a:ext cx="568245" cy="1246023"/>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32C51F5-A762-45EE-8D6A-C94016173EBB}"/>
              </a:ext>
            </a:extLst>
          </p:cNvPr>
          <p:cNvCxnSpPr>
            <a:cxnSpLocks/>
            <a:stCxn id="37" idx="3"/>
          </p:cNvCxnSpPr>
          <p:nvPr/>
        </p:nvCxnSpPr>
        <p:spPr>
          <a:xfrm flipV="1">
            <a:off x="6914475" y="4517118"/>
            <a:ext cx="1432356" cy="775314"/>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6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D7D8-817A-4FF4-B707-953B6E508F90}"/>
              </a:ext>
            </a:extLst>
          </p:cNvPr>
          <p:cNvSpPr>
            <a:spLocks noGrp="1"/>
          </p:cNvSpPr>
          <p:nvPr>
            <p:ph type="title"/>
          </p:nvPr>
        </p:nvSpPr>
        <p:spPr/>
        <p:txBody>
          <a:bodyPr/>
          <a:lstStyle/>
          <a:p>
            <a:r>
              <a:rPr lang="en-US"/>
              <a:t>Installing Smart View</a:t>
            </a:r>
          </a:p>
        </p:txBody>
      </p:sp>
      <p:sp>
        <p:nvSpPr>
          <p:cNvPr id="3" name="Content Placeholder 2">
            <a:extLst>
              <a:ext uri="{FF2B5EF4-FFF2-40B4-BE49-F238E27FC236}">
                <a16:creationId xmlns:a16="http://schemas.microsoft.com/office/drawing/2014/main" id="{1E1FDCB8-25B1-4BDB-A0DB-1D5712C16729}"/>
              </a:ext>
            </a:extLst>
          </p:cNvPr>
          <p:cNvSpPr>
            <a:spLocks noGrp="1"/>
          </p:cNvSpPr>
          <p:nvPr>
            <p:ph idx="1"/>
          </p:nvPr>
        </p:nvSpPr>
        <p:spPr/>
        <p:txBody>
          <a:bodyPr/>
          <a:lstStyle/>
          <a:p>
            <a:r>
              <a:rPr lang="en-US" dirty="0"/>
              <a:t>You can find the step-by-step instructions to install Smart View in the OneSource Training Library</a:t>
            </a:r>
          </a:p>
          <a:p>
            <a:endParaRPr lang="en-US" dirty="0"/>
          </a:p>
        </p:txBody>
      </p:sp>
      <p:pic>
        <p:nvPicPr>
          <p:cNvPr id="4" name="Picture 3">
            <a:extLst>
              <a:ext uri="{FF2B5EF4-FFF2-40B4-BE49-F238E27FC236}">
                <a16:creationId xmlns:a16="http://schemas.microsoft.com/office/drawing/2014/main" id="{FA38B410-42D4-4886-8BFD-8A4523FF3396}"/>
              </a:ext>
            </a:extLst>
          </p:cNvPr>
          <p:cNvPicPr>
            <a:picLocks noChangeAspect="1"/>
          </p:cNvPicPr>
          <p:nvPr/>
        </p:nvPicPr>
        <p:blipFill>
          <a:blip r:embed="rId2"/>
          <a:stretch>
            <a:fillRect/>
          </a:stretch>
        </p:blipFill>
        <p:spPr>
          <a:xfrm>
            <a:off x="1072838" y="2309696"/>
            <a:ext cx="9523809" cy="4038095"/>
          </a:xfrm>
          <a:prstGeom prst="rect">
            <a:avLst/>
          </a:prstGeom>
          <a:ln>
            <a:noFill/>
          </a:ln>
          <a:effectLst>
            <a:outerShdw blurRad="190500" algn="tl" rotWithShape="0">
              <a:srgbClr val="000000">
                <a:alpha val="70000"/>
              </a:srgbClr>
            </a:outerShdw>
          </a:effectLst>
        </p:spPr>
      </p:pic>
      <p:sp>
        <p:nvSpPr>
          <p:cNvPr id="5" name="Rectangle: Rounded Corners 4">
            <a:extLst>
              <a:ext uri="{FF2B5EF4-FFF2-40B4-BE49-F238E27FC236}">
                <a16:creationId xmlns:a16="http://schemas.microsoft.com/office/drawing/2014/main" id="{DEFFA090-46E6-4D3E-8537-9569C5A65C8B}"/>
              </a:ext>
            </a:extLst>
          </p:cNvPr>
          <p:cNvSpPr/>
          <p:nvPr/>
        </p:nvSpPr>
        <p:spPr>
          <a:xfrm>
            <a:off x="5176157" y="4800600"/>
            <a:ext cx="3592286" cy="293914"/>
          </a:xfrm>
          <a:prstGeom prst="roundRect">
            <a:avLst/>
          </a:prstGeom>
          <a:noFill/>
          <a:ln w="28575">
            <a:solidFill>
              <a:srgbClr val="BA0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529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E0B-E332-4F04-9569-3FC2A15E4397}"/>
              </a:ext>
            </a:extLst>
          </p:cNvPr>
          <p:cNvSpPr>
            <a:spLocks noGrp="1"/>
          </p:cNvSpPr>
          <p:nvPr>
            <p:ph type="title"/>
          </p:nvPr>
        </p:nvSpPr>
        <p:spPr/>
        <p:txBody>
          <a:bodyPr/>
          <a:lstStyle/>
          <a:p>
            <a:r>
              <a:rPr lang="en-US" dirty="0"/>
              <a:t>Keep and Remove</a:t>
            </a:r>
          </a:p>
        </p:txBody>
      </p:sp>
      <p:sp>
        <p:nvSpPr>
          <p:cNvPr id="3" name="Content Placeholder 2">
            <a:extLst>
              <a:ext uri="{FF2B5EF4-FFF2-40B4-BE49-F238E27FC236}">
                <a16:creationId xmlns:a16="http://schemas.microsoft.com/office/drawing/2014/main" id="{CF4BD5CF-D7E7-4318-A11F-544CF8B8AD5F}"/>
              </a:ext>
            </a:extLst>
          </p:cNvPr>
          <p:cNvSpPr>
            <a:spLocks noGrp="1"/>
          </p:cNvSpPr>
          <p:nvPr>
            <p:ph idx="1"/>
          </p:nvPr>
        </p:nvSpPr>
        <p:spPr>
          <a:xfrm>
            <a:off x="838200" y="1279148"/>
            <a:ext cx="10515600" cy="1039509"/>
          </a:xfrm>
        </p:spPr>
        <p:txBody>
          <a:bodyPr/>
          <a:lstStyle/>
          <a:p>
            <a:pPr marL="0" indent="0">
              <a:buNone/>
            </a:pPr>
            <a:r>
              <a:rPr lang="en-US" dirty="0"/>
              <a:t>The Keep and Remove tools allow you to easily subset the data in your grid.</a:t>
            </a:r>
          </a:p>
          <a:p>
            <a:endParaRPr lang="en-US" dirty="0"/>
          </a:p>
        </p:txBody>
      </p:sp>
      <p:pic>
        <p:nvPicPr>
          <p:cNvPr id="4" name="Picture 3" descr="/Users/asamonte/Desktop/UGA Screen Shots/Screen Shot 2018-04-03 at 9.27.08 AM.png">
            <a:extLst>
              <a:ext uri="{FF2B5EF4-FFF2-40B4-BE49-F238E27FC236}">
                <a16:creationId xmlns:a16="http://schemas.microsoft.com/office/drawing/2014/main" id="{BBF7F5B0-1F2E-4000-96C8-0C013D5A40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61260"/>
            <a:ext cx="10228385" cy="1571478"/>
          </a:xfrm>
          <a:prstGeom prst="rect">
            <a:avLst/>
          </a:prstGeom>
          <a:noFill/>
          <a:ln>
            <a:noFill/>
          </a:ln>
        </p:spPr>
      </p:pic>
      <p:sp>
        <p:nvSpPr>
          <p:cNvPr id="6" name="Rounded Rectangle 836">
            <a:extLst>
              <a:ext uri="{FF2B5EF4-FFF2-40B4-BE49-F238E27FC236}">
                <a16:creationId xmlns:a16="http://schemas.microsoft.com/office/drawing/2014/main" id="{9BFA5C2E-C94A-40A0-9D2F-6D69BFF287AB}"/>
              </a:ext>
            </a:extLst>
          </p:cNvPr>
          <p:cNvSpPr>
            <a:spLocks/>
          </p:cNvSpPr>
          <p:nvPr/>
        </p:nvSpPr>
        <p:spPr>
          <a:xfrm>
            <a:off x="1588114" y="2861799"/>
            <a:ext cx="1272317" cy="567201"/>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98162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E0B-E332-4F04-9569-3FC2A15E4397}"/>
              </a:ext>
            </a:extLst>
          </p:cNvPr>
          <p:cNvSpPr>
            <a:spLocks noGrp="1"/>
          </p:cNvSpPr>
          <p:nvPr>
            <p:ph type="title"/>
          </p:nvPr>
        </p:nvSpPr>
        <p:spPr/>
        <p:txBody>
          <a:bodyPr/>
          <a:lstStyle/>
          <a:p>
            <a:r>
              <a:rPr lang="en-US" dirty="0"/>
              <a:t>Keep Only</a:t>
            </a:r>
          </a:p>
        </p:txBody>
      </p:sp>
      <p:sp>
        <p:nvSpPr>
          <p:cNvPr id="3" name="Content Placeholder 2">
            <a:extLst>
              <a:ext uri="{FF2B5EF4-FFF2-40B4-BE49-F238E27FC236}">
                <a16:creationId xmlns:a16="http://schemas.microsoft.com/office/drawing/2014/main" id="{CF4BD5CF-D7E7-4318-A11F-544CF8B8AD5F}"/>
              </a:ext>
            </a:extLst>
          </p:cNvPr>
          <p:cNvSpPr>
            <a:spLocks noGrp="1"/>
          </p:cNvSpPr>
          <p:nvPr>
            <p:ph idx="1"/>
          </p:nvPr>
        </p:nvSpPr>
        <p:spPr>
          <a:xfrm>
            <a:off x="838200" y="1279148"/>
            <a:ext cx="10515600" cy="1039509"/>
          </a:xfrm>
        </p:spPr>
        <p:txBody>
          <a:bodyPr>
            <a:normAutofit fontScale="92500"/>
          </a:bodyPr>
          <a:lstStyle/>
          <a:p>
            <a:pPr marL="0" indent="0">
              <a:buNone/>
            </a:pPr>
            <a:r>
              <a:rPr lang="en-US" dirty="0"/>
              <a:t>It is possible to select more than one dimension member (use control or shift keys) when using the Keep or Remove option.</a:t>
            </a:r>
          </a:p>
          <a:p>
            <a:endParaRPr lang="en-US" dirty="0"/>
          </a:p>
        </p:txBody>
      </p:sp>
      <p:pic>
        <p:nvPicPr>
          <p:cNvPr id="8" name="Picture 7">
            <a:extLst>
              <a:ext uri="{FF2B5EF4-FFF2-40B4-BE49-F238E27FC236}">
                <a16:creationId xmlns:a16="http://schemas.microsoft.com/office/drawing/2014/main" id="{A611CD5D-C1B9-4510-95AF-45D3A42C1BB7}"/>
              </a:ext>
            </a:extLst>
          </p:cNvPr>
          <p:cNvPicPr/>
          <p:nvPr/>
        </p:nvPicPr>
        <p:blipFill>
          <a:blip r:embed="rId2"/>
          <a:stretch>
            <a:fillRect/>
          </a:stretch>
        </p:blipFill>
        <p:spPr>
          <a:xfrm>
            <a:off x="863266" y="2439958"/>
            <a:ext cx="4554415" cy="2841246"/>
          </a:xfrm>
          <a:prstGeom prst="rect">
            <a:avLst/>
          </a:prstGeom>
        </p:spPr>
      </p:pic>
      <p:pic>
        <p:nvPicPr>
          <p:cNvPr id="9" name="Picture 8">
            <a:extLst>
              <a:ext uri="{FF2B5EF4-FFF2-40B4-BE49-F238E27FC236}">
                <a16:creationId xmlns:a16="http://schemas.microsoft.com/office/drawing/2014/main" id="{4EEFFB8E-77B1-4338-814F-E241A7F53479}"/>
              </a:ext>
            </a:extLst>
          </p:cNvPr>
          <p:cNvPicPr/>
          <p:nvPr/>
        </p:nvPicPr>
        <p:blipFill>
          <a:blip r:embed="rId3"/>
          <a:stretch>
            <a:fillRect/>
          </a:stretch>
        </p:blipFill>
        <p:spPr>
          <a:xfrm>
            <a:off x="6013938" y="2995295"/>
            <a:ext cx="1386840" cy="867410"/>
          </a:xfrm>
          <a:prstGeom prst="rect">
            <a:avLst/>
          </a:prstGeom>
        </p:spPr>
      </p:pic>
      <p:pic>
        <p:nvPicPr>
          <p:cNvPr id="10" name="Picture 9">
            <a:extLst>
              <a:ext uri="{FF2B5EF4-FFF2-40B4-BE49-F238E27FC236}">
                <a16:creationId xmlns:a16="http://schemas.microsoft.com/office/drawing/2014/main" id="{A117379A-3200-453E-A815-C668C0D46CED}"/>
              </a:ext>
            </a:extLst>
          </p:cNvPr>
          <p:cNvPicPr/>
          <p:nvPr/>
        </p:nvPicPr>
        <p:blipFill>
          <a:blip r:embed="rId4"/>
          <a:stretch>
            <a:fillRect/>
          </a:stretch>
        </p:blipFill>
        <p:spPr>
          <a:xfrm>
            <a:off x="7713786" y="3862706"/>
            <a:ext cx="3973586" cy="2403204"/>
          </a:xfrm>
          <a:prstGeom prst="rect">
            <a:avLst/>
          </a:prstGeom>
        </p:spPr>
      </p:pic>
      <p:sp>
        <p:nvSpPr>
          <p:cNvPr id="6" name="Rounded Rectangle 836">
            <a:extLst>
              <a:ext uri="{FF2B5EF4-FFF2-40B4-BE49-F238E27FC236}">
                <a16:creationId xmlns:a16="http://schemas.microsoft.com/office/drawing/2014/main" id="{9BFA5C2E-C94A-40A0-9D2F-6D69BFF287AB}"/>
              </a:ext>
            </a:extLst>
          </p:cNvPr>
          <p:cNvSpPr>
            <a:spLocks/>
          </p:cNvSpPr>
          <p:nvPr/>
        </p:nvSpPr>
        <p:spPr>
          <a:xfrm>
            <a:off x="1222040" y="3424382"/>
            <a:ext cx="518928" cy="43619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549DDFA3-2E14-4E6C-B78E-18F9C35522EB}"/>
              </a:ext>
            </a:extLst>
          </p:cNvPr>
          <p:cNvCxnSpPr>
            <a:cxnSpLocks/>
          </p:cNvCxnSpPr>
          <p:nvPr/>
        </p:nvCxnSpPr>
        <p:spPr>
          <a:xfrm flipV="1">
            <a:off x="1588114" y="3282043"/>
            <a:ext cx="5087816" cy="57853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836">
            <a:extLst>
              <a:ext uri="{FF2B5EF4-FFF2-40B4-BE49-F238E27FC236}">
                <a16:creationId xmlns:a16="http://schemas.microsoft.com/office/drawing/2014/main" id="{50DAAD5F-4E35-41DD-B3ED-7896C6B4C1C1}"/>
              </a:ext>
            </a:extLst>
          </p:cNvPr>
          <p:cNvSpPr>
            <a:spLocks/>
          </p:cNvSpPr>
          <p:nvPr/>
        </p:nvSpPr>
        <p:spPr>
          <a:xfrm>
            <a:off x="6661095" y="3153635"/>
            <a:ext cx="739684" cy="226378"/>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a:extLst>
              <a:ext uri="{FF2B5EF4-FFF2-40B4-BE49-F238E27FC236}">
                <a16:creationId xmlns:a16="http://schemas.microsoft.com/office/drawing/2014/main" id="{3AE9724F-6240-4365-A8E0-5EA227DFC47A}"/>
              </a:ext>
            </a:extLst>
          </p:cNvPr>
          <p:cNvCxnSpPr>
            <a:cxnSpLocks/>
            <a:stCxn id="7" idx="2"/>
          </p:cNvCxnSpPr>
          <p:nvPr/>
        </p:nvCxnSpPr>
        <p:spPr>
          <a:xfrm>
            <a:off x="7030937" y="3380013"/>
            <a:ext cx="1100930" cy="125421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836">
            <a:extLst>
              <a:ext uri="{FF2B5EF4-FFF2-40B4-BE49-F238E27FC236}">
                <a16:creationId xmlns:a16="http://schemas.microsoft.com/office/drawing/2014/main" id="{23FE2537-5F64-4035-80E6-1A0A3AE6DD38}"/>
              </a:ext>
            </a:extLst>
          </p:cNvPr>
          <p:cNvSpPr>
            <a:spLocks/>
          </p:cNvSpPr>
          <p:nvPr/>
        </p:nvSpPr>
        <p:spPr>
          <a:xfrm>
            <a:off x="7909130" y="4636356"/>
            <a:ext cx="369457" cy="162955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Content Placeholder 2">
            <a:extLst>
              <a:ext uri="{FF2B5EF4-FFF2-40B4-BE49-F238E27FC236}">
                <a16:creationId xmlns:a16="http://schemas.microsoft.com/office/drawing/2014/main" id="{81011073-33C6-4046-80C8-2E8EE19C835C}"/>
              </a:ext>
            </a:extLst>
          </p:cNvPr>
          <p:cNvSpPr txBox="1">
            <a:spLocks/>
          </p:cNvSpPr>
          <p:nvPr/>
        </p:nvSpPr>
        <p:spPr>
          <a:xfrm>
            <a:off x="756138" y="5388558"/>
            <a:ext cx="6644641" cy="1039509"/>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It is keeping the selected members, not the rows or columns. In this example, July &amp; Aug were selected on rows 6 &amp; 7. All occurrences were saved, not just the ones on rows 6 &amp; 7.</a:t>
            </a:r>
          </a:p>
          <a:p>
            <a:endParaRPr lang="en-US" dirty="0"/>
          </a:p>
        </p:txBody>
      </p:sp>
    </p:spTree>
    <p:extLst>
      <p:ext uri="{BB962C8B-B14F-4D97-AF65-F5344CB8AC3E}">
        <p14:creationId xmlns:p14="http://schemas.microsoft.com/office/powerpoint/2010/main" val="4921613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0E0B-E332-4F04-9569-3FC2A15E4397}"/>
              </a:ext>
            </a:extLst>
          </p:cNvPr>
          <p:cNvSpPr>
            <a:spLocks noGrp="1"/>
          </p:cNvSpPr>
          <p:nvPr>
            <p:ph type="title"/>
          </p:nvPr>
        </p:nvSpPr>
        <p:spPr/>
        <p:txBody>
          <a:bodyPr/>
          <a:lstStyle/>
          <a:p>
            <a:r>
              <a:rPr lang="en-US" dirty="0"/>
              <a:t>Remove Only</a:t>
            </a:r>
          </a:p>
        </p:txBody>
      </p:sp>
      <p:sp>
        <p:nvSpPr>
          <p:cNvPr id="3" name="Content Placeholder 2">
            <a:extLst>
              <a:ext uri="{FF2B5EF4-FFF2-40B4-BE49-F238E27FC236}">
                <a16:creationId xmlns:a16="http://schemas.microsoft.com/office/drawing/2014/main" id="{CF4BD5CF-D7E7-4318-A11F-544CF8B8AD5F}"/>
              </a:ext>
            </a:extLst>
          </p:cNvPr>
          <p:cNvSpPr>
            <a:spLocks noGrp="1"/>
          </p:cNvSpPr>
          <p:nvPr>
            <p:ph idx="1"/>
          </p:nvPr>
        </p:nvSpPr>
        <p:spPr>
          <a:xfrm>
            <a:off x="838200" y="1279148"/>
            <a:ext cx="10515600" cy="1039509"/>
          </a:xfrm>
        </p:spPr>
        <p:txBody>
          <a:bodyPr>
            <a:normAutofit/>
          </a:bodyPr>
          <a:lstStyle/>
          <a:p>
            <a:pPr marL="0" indent="0">
              <a:buNone/>
            </a:pPr>
            <a:r>
              <a:rPr lang="en-US" dirty="0"/>
              <a:t>The Remove Only option is similar. It removes values from the grid instead of keeping them.</a:t>
            </a:r>
          </a:p>
          <a:p>
            <a:endParaRPr lang="en-US" dirty="0"/>
          </a:p>
        </p:txBody>
      </p:sp>
      <p:pic>
        <p:nvPicPr>
          <p:cNvPr id="8" name="Picture 7">
            <a:extLst>
              <a:ext uri="{FF2B5EF4-FFF2-40B4-BE49-F238E27FC236}">
                <a16:creationId xmlns:a16="http://schemas.microsoft.com/office/drawing/2014/main" id="{A611CD5D-C1B9-4510-95AF-45D3A42C1BB7}"/>
              </a:ext>
            </a:extLst>
          </p:cNvPr>
          <p:cNvPicPr/>
          <p:nvPr/>
        </p:nvPicPr>
        <p:blipFill>
          <a:blip r:embed="rId2"/>
          <a:stretch>
            <a:fillRect/>
          </a:stretch>
        </p:blipFill>
        <p:spPr>
          <a:xfrm>
            <a:off x="863266" y="2439958"/>
            <a:ext cx="4554415" cy="2841246"/>
          </a:xfrm>
          <a:prstGeom prst="rect">
            <a:avLst/>
          </a:prstGeom>
        </p:spPr>
      </p:pic>
      <p:pic>
        <p:nvPicPr>
          <p:cNvPr id="9" name="Picture 8">
            <a:extLst>
              <a:ext uri="{FF2B5EF4-FFF2-40B4-BE49-F238E27FC236}">
                <a16:creationId xmlns:a16="http://schemas.microsoft.com/office/drawing/2014/main" id="{4EEFFB8E-77B1-4338-814F-E241A7F53479}"/>
              </a:ext>
            </a:extLst>
          </p:cNvPr>
          <p:cNvPicPr/>
          <p:nvPr/>
        </p:nvPicPr>
        <p:blipFill>
          <a:blip r:embed="rId3"/>
          <a:stretch>
            <a:fillRect/>
          </a:stretch>
        </p:blipFill>
        <p:spPr>
          <a:xfrm>
            <a:off x="6013938" y="2995295"/>
            <a:ext cx="1386840" cy="867410"/>
          </a:xfrm>
          <a:prstGeom prst="rect">
            <a:avLst/>
          </a:prstGeom>
        </p:spPr>
      </p:pic>
      <p:sp>
        <p:nvSpPr>
          <p:cNvPr id="6" name="Rounded Rectangle 836">
            <a:extLst>
              <a:ext uri="{FF2B5EF4-FFF2-40B4-BE49-F238E27FC236}">
                <a16:creationId xmlns:a16="http://schemas.microsoft.com/office/drawing/2014/main" id="{9BFA5C2E-C94A-40A0-9D2F-6D69BFF287AB}"/>
              </a:ext>
            </a:extLst>
          </p:cNvPr>
          <p:cNvSpPr>
            <a:spLocks/>
          </p:cNvSpPr>
          <p:nvPr/>
        </p:nvSpPr>
        <p:spPr>
          <a:xfrm>
            <a:off x="1222040" y="3967935"/>
            <a:ext cx="518928" cy="408122"/>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1" name="Straight Arrow Connector 10">
            <a:extLst>
              <a:ext uri="{FF2B5EF4-FFF2-40B4-BE49-F238E27FC236}">
                <a16:creationId xmlns:a16="http://schemas.microsoft.com/office/drawing/2014/main" id="{549DDFA3-2E14-4E6C-B78E-18F9C35522EB}"/>
              </a:ext>
            </a:extLst>
          </p:cNvPr>
          <p:cNvCxnSpPr>
            <a:cxnSpLocks/>
            <a:endCxn id="7" idx="1"/>
          </p:cNvCxnSpPr>
          <p:nvPr/>
        </p:nvCxnSpPr>
        <p:spPr>
          <a:xfrm flipV="1">
            <a:off x="1758200" y="3446882"/>
            <a:ext cx="4874478" cy="654928"/>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
        <p:nvSpPr>
          <p:cNvPr id="7" name="Rounded Rectangle 836">
            <a:extLst>
              <a:ext uri="{FF2B5EF4-FFF2-40B4-BE49-F238E27FC236}">
                <a16:creationId xmlns:a16="http://schemas.microsoft.com/office/drawing/2014/main" id="{50DAAD5F-4E35-41DD-B3ED-7896C6B4C1C1}"/>
              </a:ext>
            </a:extLst>
          </p:cNvPr>
          <p:cNvSpPr>
            <a:spLocks/>
          </p:cNvSpPr>
          <p:nvPr/>
        </p:nvSpPr>
        <p:spPr>
          <a:xfrm>
            <a:off x="6632678" y="3333693"/>
            <a:ext cx="739684" cy="226378"/>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Content Placeholder 2">
            <a:extLst>
              <a:ext uri="{FF2B5EF4-FFF2-40B4-BE49-F238E27FC236}">
                <a16:creationId xmlns:a16="http://schemas.microsoft.com/office/drawing/2014/main" id="{81011073-33C6-4046-80C8-2E8EE19C835C}"/>
              </a:ext>
            </a:extLst>
          </p:cNvPr>
          <p:cNvSpPr txBox="1">
            <a:spLocks/>
          </p:cNvSpPr>
          <p:nvPr/>
        </p:nvSpPr>
        <p:spPr>
          <a:xfrm>
            <a:off x="756138" y="5388558"/>
            <a:ext cx="6644641" cy="1039509"/>
          </a:xfrm>
          <a:prstGeom prst="rect">
            <a:avLst/>
          </a:prstGeom>
        </p:spPr>
        <p:txBody>
          <a:bodyPr vert="horz" lIns="91440" tIns="45720" rIns="91440" bIns="45720" rtlCol="0">
            <a:normAutofit fontScale="92500" lnSpcReduction="20000"/>
          </a:bodyPr>
          <a:lstStyle>
            <a:lvl1pPr marL="228594" indent="-228594" algn="l" defTabSz="914377" rtl="0" eaLnBrk="1" latinLnBrk="0" hangingPunct="1">
              <a:lnSpc>
                <a:spcPct val="100000"/>
              </a:lnSpc>
              <a:spcBef>
                <a:spcPts val="1000"/>
              </a:spcBef>
              <a:buFont typeface="Arial"/>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00000"/>
              </a:lnSpc>
              <a:spcBef>
                <a:spcPts val="500"/>
              </a:spcBef>
              <a:buFont typeface="Arial"/>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00000"/>
              </a:lnSpc>
              <a:spcBef>
                <a:spcPts val="500"/>
              </a:spcBef>
              <a:buFont typeface="Arial"/>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00000"/>
              </a:lnSpc>
              <a:spcBef>
                <a:spcPts val="500"/>
              </a:spcBef>
              <a:buFont typeface="Arial"/>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It is keeping the selected members, not the rows or columns. In this example, July &amp; Aug were selected on rows 6 &amp; 7. All occurrences were saved, not just the ones on rows 6 &amp; 7.</a:t>
            </a:r>
          </a:p>
          <a:p>
            <a:endParaRPr lang="en-US" dirty="0"/>
          </a:p>
        </p:txBody>
      </p:sp>
      <p:pic>
        <p:nvPicPr>
          <p:cNvPr id="16" name="Picture 15">
            <a:extLst>
              <a:ext uri="{FF2B5EF4-FFF2-40B4-BE49-F238E27FC236}">
                <a16:creationId xmlns:a16="http://schemas.microsoft.com/office/drawing/2014/main" id="{CB6DE678-AC8F-4658-8409-C75F826FF790}"/>
              </a:ext>
            </a:extLst>
          </p:cNvPr>
          <p:cNvPicPr/>
          <p:nvPr/>
        </p:nvPicPr>
        <p:blipFill>
          <a:blip r:embed="rId4"/>
          <a:stretch>
            <a:fillRect/>
          </a:stretch>
        </p:blipFill>
        <p:spPr>
          <a:xfrm>
            <a:off x="7400778" y="4035222"/>
            <a:ext cx="4257822" cy="2354469"/>
          </a:xfrm>
          <a:prstGeom prst="rect">
            <a:avLst/>
          </a:prstGeom>
        </p:spPr>
      </p:pic>
      <p:cxnSp>
        <p:nvCxnSpPr>
          <p:cNvPr id="14" name="Straight Arrow Connector 13">
            <a:extLst>
              <a:ext uri="{FF2B5EF4-FFF2-40B4-BE49-F238E27FC236}">
                <a16:creationId xmlns:a16="http://schemas.microsoft.com/office/drawing/2014/main" id="{3AE9724F-6240-4365-A8E0-5EA227DFC47A}"/>
              </a:ext>
            </a:extLst>
          </p:cNvPr>
          <p:cNvCxnSpPr>
            <a:cxnSpLocks/>
          </p:cNvCxnSpPr>
          <p:nvPr/>
        </p:nvCxnSpPr>
        <p:spPr>
          <a:xfrm>
            <a:off x="7228935" y="3605405"/>
            <a:ext cx="576122" cy="1113552"/>
          </a:xfrm>
          <a:prstGeom prst="straightConnector1">
            <a:avLst/>
          </a:prstGeom>
          <a:ln w="57150">
            <a:solidFill>
              <a:srgbClr val="BA0C2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256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CCEE-29BC-47F5-BEE1-A423EC819267}"/>
              </a:ext>
            </a:extLst>
          </p:cNvPr>
          <p:cNvSpPr>
            <a:spLocks noGrp="1"/>
          </p:cNvSpPr>
          <p:nvPr>
            <p:ph type="title"/>
          </p:nvPr>
        </p:nvSpPr>
        <p:spPr/>
        <p:txBody>
          <a:bodyPr/>
          <a:lstStyle/>
          <a:p>
            <a:r>
              <a:rPr lang="en-US" dirty="0"/>
              <a:t>Change Alias</a:t>
            </a:r>
          </a:p>
        </p:txBody>
      </p:sp>
      <p:sp>
        <p:nvSpPr>
          <p:cNvPr id="3" name="Content Placeholder 2">
            <a:extLst>
              <a:ext uri="{FF2B5EF4-FFF2-40B4-BE49-F238E27FC236}">
                <a16:creationId xmlns:a16="http://schemas.microsoft.com/office/drawing/2014/main" id="{0146CE92-58E3-42A1-93F2-BCEF3021FB35}"/>
              </a:ext>
            </a:extLst>
          </p:cNvPr>
          <p:cNvSpPr>
            <a:spLocks noGrp="1"/>
          </p:cNvSpPr>
          <p:nvPr>
            <p:ph idx="1"/>
          </p:nvPr>
        </p:nvSpPr>
        <p:spPr>
          <a:xfrm>
            <a:off x="734789" y="1279148"/>
            <a:ext cx="10989129" cy="5068643"/>
          </a:xfrm>
        </p:spPr>
        <p:txBody>
          <a:bodyPr/>
          <a:lstStyle/>
          <a:p>
            <a:pPr marL="0" indent="0">
              <a:buNone/>
            </a:pPr>
            <a:r>
              <a:rPr lang="en-US" dirty="0"/>
              <a:t>The Change Alias button allows you to control the alias table that is displayed in a grid (or if no alias table is used)</a:t>
            </a:r>
          </a:p>
        </p:txBody>
      </p:sp>
      <p:pic>
        <p:nvPicPr>
          <p:cNvPr id="4" name="Picture 3" descr="/Users/asamonte/Desktop/UGA Screen Shots/Screen Shot 2018-04-03 at 9.27.08 AM.png">
            <a:extLst>
              <a:ext uri="{FF2B5EF4-FFF2-40B4-BE49-F238E27FC236}">
                <a16:creationId xmlns:a16="http://schemas.microsoft.com/office/drawing/2014/main" id="{38376DD1-AF1F-4723-A0A8-302A08D935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8573" y="2320290"/>
            <a:ext cx="10355242" cy="1635022"/>
          </a:xfrm>
          <a:prstGeom prst="rect">
            <a:avLst/>
          </a:prstGeom>
          <a:noFill/>
          <a:ln>
            <a:noFill/>
          </a:ln>
        </p:spPr>
      </p:pic>
      <p:sp>
        <p:nvSpPr>
          <p:cNvPr id="6" name="Rounded Rectangle 836">
            <a:extLst>
              <a:ext uri="{FF2B5EF4-FFF2-40B4-BE49-F238E27FC236}">
                <a16:creationId xmlns:a16="http://schemas.microsoft.com/office/drawing/2014/main" id="{5E19FFE3-327C-48D2-83FB-47C38BC4E904}"/>
              </a:ext>
            </a:extLst>
          </p:cNvPr>
          <p:cNvSpPr>
            <a:spLocks/>
          </p:cNvSpPr>
          <p:nvPr/>
        </p:nvSpPr>
        <p:spPr>
          <a:xfrm>
            <a:off x="2957055" y="3224939"/>
            <a:ext cx="981900" cy="408122"/>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929344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CCEE-29BC-47F5-BEE1-A423EC819267}"/>
              </a:ext>
            </a:extLst>
          </p:cNvPr>
          <p:cNvSpPr>
            <a:spLocks noGrp="1"/>
          </p:cNvSpPr>
          <p:nvPr>
            <p:ph type="title"/>
          </p:nvPr>
        </p:nvSpPr>
        <p:spPr/>
        <p:txBody>
          <a:bodyPr/>
          <a:lstStyle/>
          <a:p>
            <a:r>
              <a:rPr lang="en-US" dirty="0"/>
              <a:t>Change Alias</a:t>
            </a:r>
          </a:p>
        </p:txBody>
      </p:sp>
      <p:sp>
        <p:nvSpPr>
          <p:cNvPr id="3" name="Content Placeholder 2">
            <a:extLst>
              <a:ext uri="{FF2B5EF4-FFF2-40B4-BE49-F238E27FC236}">
                <a16:creationId xmlns:a16="http://schemas.microsoft.com/office/drawing/2014/main" id="{0146CE92-58E3-42A1-93F2-BCEF3021FB35}"/>
              </a:ext>
            </a:extLst>
          </p:cNvPr>
          <p:cNvSpPr>
            <a:spLocks noGrp="1"/>
          </p:cNvSpPr>
          <p:nvPr>
            <p:ph idx="1"/>
          </p:nvPr>
        </p:nvSpPr>
        <p:spPr>
          <a:xfrm>
            <a:off x="734789" y="1279148"/>
            <a:ext cx="10989129" cy="5068643"/>
          </a:xfrm>
        </p:spPr>
        <p:txBody>
          <a:bodyPr/>
          <a:lstStyle/>
          <a:p>
            <a:pPr marL="0" indent="0">
              <a:buNone/>
            </a:pPr>
            <a:r>
              <a:rPr lang="en-US" dirty="0"/>
              <a:t>Tip: If you are using a private connection, you can change the default alias table associated with the connection by right clicking on the connection name. </a:t>
            </a:r>
          </a:p>
        </p:txBody>
      </p:sp>
      <p:pic>
        <p:nvPicPr>
          <p:cNvPr id="8" name="Picture 7">
            <a:extLst>
              <a:ext uri="{FF2B5EF4-FFF2-40B4-BE49-F238E27FC236}">
                <a16:creationId xmlns:a16="http://schemas.microsoft.com/office/drawing/2014/main" id="{3D1BC4A7-1355-4936-B9BA-075E14771178}"/>
              </a:ext>
            </a:extLst>
          </p:cNvPr>
          <p:cNvPicPr/>
          <p:nvPr/>
        </p:nvPicPr>
        <p:blipFill>
          <a:blip r:embed="rId2"/>
          <a:stretch>
            <a:fillRect/>
          </a:stretch>
        </p:blipFill>
        <p:spPr>
          <a:xfrm>
            <a:off x="4207742" y="2744764"/>
            <a:ext cx="3776516" cy="3603027"/>
          </a:xfrm>
          <a:prstGeom prst="rect">
            <a:avLst/>
          </a:prstGeom>
        </p:spPr>
      </p:pic>
    </p:spTree>
    <p:extLst>
      <p:ext uri="{BB962C8B-B14F-4D97-AF65-F5344CB8AC3E}">
        <p14:creationId xmlns:p14="http://schemas.microsoft.com/office/powerpoint/2010/main" val="3758031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CCEE-29BC-47F5-BEE1-A423EC819267}"/>
              </a:ext>
            </a:extLst>
          </p:cNvPr>
          <p:cNvSpPr>
            <a:spLocks noGrp="1"/>
          </p:cNvSpPr>
          <p:nvPr>
            <p:ph type="title"/>
          </p:nvPr>
        </p:nvSpPr>
        <p:spPr/>
        <p:txBody>
          <a:bodyPr/>
          <a:lstStyle/>
          <a:p>
            <a:r>
              <a:rPr lang="en-US" dirty="0"/>
              <a:t>Cascade</a:t>
            </a:r>
          </a:p>
        </p:txBody>
      </p:sp>
      <p:sp>
        <p:nvSpPr>
          <p:cNvPr id="3" name="Content Placeholder 2">
            <a:extLst>
              <a:ext uri="{FF2B5EF4-FFF2-40B4-BE49-F238E27FC236}">
                <a16:creationId xmlns:a16="http://schemas.microsoft.com/office/drawing/2014/main" id="{0146CE92-58E3-42A1-93F2-BCEF3021FB35}"/>
              </a:ext>
            </a:extLst>
          </p:cNvPr>
          <p:cNvSpPr>
            <a:spLocks noGrp="1"/>
          </p:cNvSpPr>
          <p:nvPr>
            <p:ph idx="1"/>
          </p:nvPr>
        </p:nvSpPr>
        <p:spPr>
          <a:xfrm>
            <a:off x="791935" y="1285679"/>
            <a:ext cx="10989129" cy="1104823"/>
          </a:xfrm>
        </p:spPr>
        <p:txBody>
          <a:bodyPr/>
          <a:lstStyle/>
          <a:p>
            <a:pPr marL="0" indent="0">
              <a:buNone/>
            </a:pPr>
            <a:r>
              <a:rPr lang="en-US" dirty="0"/>
              <a:t>Cascade allows you to take any dimension values selected in the POV and expand them out across multiple Excel tabs.</a:t>
            </a:r>
          </a:p>
          <a:p>
            <a:pPr marL="0" indent="0">
              <a:buNone/>
            </a:pPr>
            <a:endParaRPr lang="en-US" dirty="0"/>
          </a:p>
        </p:txBody>
      </p:sp>
      <p:sp>
        <p:nvSpPr>
          <p:cNvPr id="6" name="Rounded Rectangle 836">
            <a:extLst>
              <a:ext uri="{FF2B5EF4-FFF2-40B4-BE49-F238E27FC236}">
                <a16:creationId xmlns:a16="http://schemas.microsoft.com/office/drawing/2014/main" id="{5E19FFE3-327C-48D2-83FB-47C38BC4E904}"/>
              </a:ext>
            </a:extLst>
          </p:cNvPr>
          <p:cNvSpPr>
            <a:spLocks/>
          </p:cNvSpPr>
          <p:nvPr/>
        </p:nvSpPr>
        <p:spPr>
          <a:xfrm>
            <a:off x="5388425" y="2775855"/>
            <a:ext cx="898075" cy="27198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Users/asamonte/Desktop/UGA Screen Shots/Screen Shot 2018-04-03 at 9.27.08 AM.png">
            <a:extLst>
              <a:ext uri="{FF2B5EF4-FFF2-40B4-BE49-F238E27FC236}">
                <a16:creationId xmlns:a16="http://schemas.microsoft.com/office/drawing/2014/main" id="{5BFB253E-842B-45EF-AF15-F7BC6BB2D25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5734" y="2604407"/>
            <a:ext cx="10589902" cy="1649186"/>
          </a:xfrm>
          <a:prstGeom prst="rect">
            <a:avLst/>
          </a:prstGeom>
          <a:noFill/>
          <a:ln>
            <a:noFill/>
          </a:ln>
        </p:spPr>
      </p:pic>
      <p:sp>
        <p:nvSpPr>
          <p:cNvPr id="11" name="Rounded Rectangle 836">
            <a:extLst>
              <a:ext uri="{FF2B5EF4-FFF2-40B4-BE49-F238E27FC236}">
                <a16:creationId xmlns:a16="http://schemas.microsoft.com/office/drawing/2014/main" id="{8A3A2430-87A6-4692-A591-8A1DC03A855A}"/>
              </a:ext>
            </a:extLst>
          </p:cNvPr>
          <p:cNvSpPr>
            <a:spLocks/>
          </p:cNvSpPr>
          <p:nvPr/>
        </p:nvSpPr>
        <p:spPr>
          <a:xfrm>
            <a:off x="5197925" y="2989760"/>
            <a:ext cx="898075" cy="27198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334294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E4021-E065-421C-95D8-E1426061CAB8}"/>
              </a:ext>
            </a:extLst>
          </p:cNvPr>
          <p:cNvSpPr>
            <a:spLocks noGrp="1"/>
          </p:cNvSpPr>
          <p:nvPr>
            <p:ph type="title"/>
          </p:nvPr>
        </p:nvSpPr>
        <p:spPr/>
        <p:txBody>
          <a:bodyPr/>
          <a:lstStyle/>
          <a:p>
            <a:r>
              <a:rPr lang="en-US" dirty="0"/>
              <a:t>Performing a Cascade Operation	</a:t>
            </a:r>
          </a:p>
        </p:txBody>
      </p:sp>
      <p:sp>
        <p:nvSpPr>
          <p:cNvPr id="3" name="Content Placeholder 2">
            <a:extLst>
              <a:ext uri="{FF2B5EF4-FFF2-40B4-BE49-F238E27FC236}">
                <a16:creationId xmlns:a16="http://schemas.microsoft.com/office/drawing/2014/main" id="{568F7506-EB1E-4EA5-ABF4-09F82DDA9961}"/>
              </a:ext>
            </a:extLst>
          </p:cNvPr>
          <p:cNvSpPr>
            <a:spLocks noGrp="1"/>
          </p:cNvSpPr>
          <p:nvPr>
            <p:ph sz="half" idx="1"/>
          </p:nvPr>
        </p:nvSpPr>
        <p:spPr>
          <a:xfrm>
            <a:off x="838200" y="1252192"/>
            <a:ext cx="5181600" cy="4920008"/>
          </a:xfrm>
        </p:spPr>
        <p:txBody>
          <a:bodyPr>
            <a:normAutofit lnSpcReduction="10000"/>
          </a:bodyPr>
          <a:lstStyle/>
          <a:p>
            <a:r>
              <a:rPr lang="en-US" dirty="0"/>
              <a:t>When performing a cascade operation, it is possible to have the new tabs be in the same workbook, a new workbook or different workbook. </a:t>
            </a:r>
          </a:p>
          <a:p>
            <a:r>
              <a:rPr lang="en-US" dirty="0"/>
              <a:t>If you select Different Workbooks, it will open a different workbook for each permutation instead of different tabs.</a:t>
            </a:r>
          </a:p>
        </p:txBody>
      </p:sp>
      <p:pic>
        <p:nvPicPr>
          <p:cNvPr id="5" name="Content Placeholder 4">
            <a:extLst>
              <a:ext uri="{FF2B5EF4-FFF2-40B4-BE49-F238E27FC236}">
                <a16:creationId xmlns:a16="http://schemas.microsoft.com/office/drawing/2014/main" id="{DC0D45CC-3863-49CF-924B-54A4F40AB727}"/>
              </a:ext>
            </a:extLst>
          </p:cNvPr>
          <p:cNvPicPr>
            <a:picLocks noGrp="1"/>
          </p:cNvPicPr>
          <p:nvPr>
            <p:ph sz="half" idx="2"/>
          </p:nvPr>
        </p:nvPicPr>
        <p:blipFill>
          <a:blip r:embed="rId2"/>
          <a:stretch>
            <a:fillRect/>
          </a:stretch>
        </p:blipFill>
        <p:spPr>
          <a:xfrm>
            <a:off x="7645342" y="2563585"/>
            <a:ext cx="3115187" cy="2206320"/>
          </a:xfrm>
          <a:prstGeom prst="rect">
            <a:avLst/>
          </a:prstGeom>
        </p:spPr>
      </p:pic>
    </p:spTree>
    <p:extLst>
      <p:ext uri="{BB962C8B-B14F-4D97-AF65-F5344CB8AC3E}">
        <p14:creationId xmlns:p14="http://schemas.microsoft.com/office/powerpoint/2010/main" val="40268009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FDDC-6B4A-4F79-94C3-7BD381FFF0D2}"/>
              </a:ext>
            </a:extLst>
          </p:cNvPr>
          <p:cNvSpPr>
            <a:spLocks noGrp="1"/>
          </p:cNvSpPr>
          <p:nvPr>
            <p:ph type="title"/>
          </p:nvPr>
        </p:nvSpPr>
        <p:spPr/>
        <p:txBody>
          <a:bodyPr/>
          <a:lstStyle/>
          <a:p>
            <a:r>
              <a:rPr lang="en-US" dirty="0"/>
              <a:t>Using Member Selection</a:t>
            </a:r>
          </a:p>
        </p:txBody>
      </p:sp>
      <p:sp>
        <p:nvSpPr>
          <p:cNvPr id="3" name="Content Placeholder 2">
            <a:extLst>
              <a:ext uri="{FF2B5EF4-FFF2-40B4-BE49-F238E27FC236}">
                <a16:creationId xmlns:a16="http://schemas.microsoft.com/office/drawing/2014/main" id="{45B29C8F-72FD-413C-9E89-B82D6129A4F1}"/>
              </a:ext>
            </a:extLst>
          </p:cNvPr>
          <p:cNvSpPr>
            <a:spLocks noGrp="1"/>
          </p:cNvSpPr>
          <p:nvPr>
            <p:ph idx="1"/>
          </p:nvPr>
        </p:nvSpPr>
        <p:spPr>
          <a:xfrm>
            <a:off x="838200" y="1279148"/>
            <a:ext cx="3716020" cy="5068643"/>
          </a:xfrm>
        </p:spPr>
        <p:txBody>
          <a:bodyPr/>
          <a:lstStyle/>
          <a:p>
            <a:pPr marL="0" indent="0">
              <a:buNone/>
            </a:pPr>
            <a:r>
              <a:rPr lang="en-US" dirty="0"/>
              <a:t>When you open the cascade dialog box, you’ll be prompted to choose multiple values for any dimension that exists in the POV. Use the Member Selection tool to select the values you want. </a:t>
            </a:r>
          </a:p>
        </p:txBody>
      </p:sp>
      <p:pic>
        <p:nvPicPr>
          <p:cNvPr id="4" name="Picture 3">
            <a:extLst>
              <a:ext uri="{FF2B5EF4-FFF2-40B4-BE49-F238E27FC236}">
                <a16:creationId xmlns:a16="http://schemas.microsoft.com/office/drawing/2014/main" id="{1768F0FD-F104-4790-A440-DA57A361EA12}"/>
              </a:ext>
            </a:extLst>
          </p:cNvPr>
          <p:cNvPicPr/>
          <p:nvPr/>
        </p:nvPicPr>
        <p:blipFill>
          <a:blip r:embed="rId2"/>
          <a:stretch>
            <a:fillRect/>
          </a:stretch>
        </p:blipFill>
        <p:spPr>
          <a:xfrm>
            <a:off x="5304691" y="1395472"/>
            <a:ext cx="6049107" cy="4700528"/>
          </a:xfrm>
          <a:prstGeom prst="rect">
            <a:avLst/>
          </a:prstGeom>
        </p:spPr>
      </p:pic>
    </p:spTree>
    <p:extLst>
      <p:ext uri="{BB962C8B-B14F-4D97-AF65-F5344CB8AC3E}">
        <p14:creationId xmlns:p14="http://schemas.microsoft.com/office/powerpoint/2010/main" val="7867858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41D7-1545-4B9C-874C-BB7C2372F8D2}"/>
              </a:ext>
            </a:extLst>
          </p:cNvPr>
          <p:cNvSpPr>
            <a:spLocks noGrp="1"/>
          </p:cNvSpPr>
          <p:nvPr>
            <p:ph type="title"/>
          </p:nvPr>
        </p:nvSpPr>
        <p:spPr/>
        <p:txBody>
          <a:bodyPr/>
          <a:lstStyle/>
          <a:p>
            <a:r>
              <a:rPr lang="en-US" dirty="0"/>
              <a:t>Cascade Results</a:t>
            </a:r>
          </a:p>
        </p:txBody>
      </p:sp>
      <p:sp>
        <p:nvSpPr>
          <p:cNvPr id="3" name="Content Placeholder 2">
            <a:extLst>
              <a:ext uri="{FF2B5EF4-FFF2-40B4-BE49-F238E27FC236}">
                <a16:creationId xmlns:a16="http://schemas.microsoft.com/office/drawing/2014/main" id="{A58431B9-ADD5-43F8-90DC-BD8D87A1F178}"/>
              </a:ext>
            </a:extLst>
          </p:cNvPr>
          <p:cNvSpPr>
            <a:spLocks noGrp="1"/>
          </p:cNvSpPr>
          <p:nvPr>
            <p:ph idx="1"/>
          </p:nvPr>
        </p:nvSpPr>
        <p:spPr>
          <a:xfrm>
            <a:off x="838200" y="1279148"/>
            <a:ext cx="10515600" cy="974195"/>
          </a:xfrm>
        </p:spPr>
        <p:txBody>
          <a:bodyPr/>
          <a:lstStyle/>
          <a:p>
            <a:pPr marL="0" indent="0">
              <a:buNone/>
            </a:pPr>
            <a:r>
              <a:rPr lang="en-US" dirty="0"/>
              <a:t>Smart View will create a new tab (or workbook) for each selected value.</a:t>
            </a:r>
          </a:p>
        </p:txBody>
      </p:sp>
      <p:pic>
        <p:nvPicPr>
          <p:cNvPr id="4" name="Picture 3">
            <a:extLst>
              <a:ext uri="{FF2B5EF4-FFF2-40B4-BE49-F238E27FC236}">
                <a16:creationId xmlns:a16="http://schemas.microsoft.com/office/drawing/2014/main" id="{ECB51AB4-CD23-4A8C-86B2-5D708D3E0647}"/>
              </a:ext>
            </a:extLst>
          </p:cNvPr>
          <p:cNvPicPr/>
          <p:nvPr/>
        </p:nvPicPr>
        <p:blipFill>
          <a:blip r:embed="rId2"/>
          <a:stretch>
            <a:fillRect/>
          </a:stretch>
        </p:blipFill>
        <p:spPr>
          <a:xfrm>
            <a:off x="4751615" y="1959429"/>
            <a:ext cx="6602186" cy="4477657"/>
          </a:xfrm>
          <a:prstGeom prst="rect">
            <a:avLst/>
          </a:prstGeom>
        </p:spPr>
      </p:pic>
      <p:sp>
        <p:nvSpPr>
          <p:cNvPr id="7" name="Rounded Rectangle 836">
            <a:extLst>
              <a:ext uri="{FF2B5EF4-FFF2-40B4-BE49-F238E27FC236}">
                <a16:creationId xmlns:a16="http://schemas.microsoft.com/office/drawing/2014/main" id="{C1EA3FA2-1686-4DD1-92DD-7ADB31B9E390}"/>
              </a:ext>
            </a:extLst>
          </p:cNvPr>
          <p:cNvSpPr>
            <a:spLocks/>
          </p:cNvSpPr>
          <p:nvPr/>
        </p:nvSpPr>
        <p:spPr>
          <a:xfrm>
            <a:off x="5092610" y="6099786"/>
            <a:ext cx="2434861" cy="271984"/>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139081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EA98-7C17-4482-A605-94D79BFB23DE}"/>
              </a:ext>
            </a:extLst>
          </p:cNvPr>
          <p:cNvSpPr>
            <a:spLocks noGrp="1"/>
          </p:cNvSpPr>
          <p:nvPr>
            <p:ph type="title"/>
          </p:nvPr>
        </p:nvSpPr>
        <p:spPr/>
        <p:txBody>
          <a:bodyPr/>
          <a:lstStyle/>
          <a:p>
            <a:r>
              <a:rPr lang="en-US" dirty="0"/>
              <a:t>Undo/Redo</a:t>
            </a:r>
          </a:p>
        </p:txBody>
      </p:sp>
      <p:sp>
        <p:nvSpPr>
          <p:cNvPr id="3" name="Content Placeholder 2">
            <a:extLst>
              <a:ext uri="{FF2B5EF4-FFF2-40B4-BE49-F238E27FC236}">
                <a16:creationId xmlns:a16="http://schemas.microsoft.com/office/drawing/2014/main" id="{CD795B9B-7B95-4F33-A625-A0832CFD8AA6}"/>
              </a:ext>
            </a:extLst>
          </p:cNvPr>
          <p:cNvSpPr>
            <a:spLocks noGrp="1"/>
          </p:cNvSpPr>
          <p:nvPr>
            <p:ph idx="1"/>
          </p:nvPr>
        </p:nvSpPr>
        <p:spPr>
          <a:xfrm>
            <a:off x="838200" y="1279148"/>
            <a:ext cx="5257800" cy="5033727"/>
          </a:xfrm>
        </p:spPr>
        <p:txBody>
          <a:bodyPr>
            <a:normAutofit/>
          </a:bodyPr>
          <a:lstStyle/>
          <a:p>
            <a:r>
              <a:rPr lang="en-US" dirty="0"/>
              <a:t>The native Undo and Redo functionality in Excel does not work with Smart View.</a:t>
            </a:r>
          </a:p>
          <a:p>
            <a:r>
              <a:rPr lang="en-US" dirty="0"/>
              <a:t>There are separate undo and redo functions on the SmartView ribbon.</a:t>
            </a:r>
          </a:p>
          <a:p>
            <a:r>
              <a:rPr lang="en-US" dirty="0"/>
              <a:t>These can undo and redo many tasks.</a:t>
            </a:r>
          </a:p>
          <a:p>
            <a:r>
              <a:rPr lang="en-US" dirty="0"/>
              <a:t>These cannot undo a data submission in a data form.</a:t>
            </a:r>
          </a:p>
        </p:txBody>
      </p:sp>
      <p:pic>
        <p:nvPicPr>
          <p:cNvPr id="4" name="Picture 3">
            <a:extLst>
              <a:ext uri="{FF2B5EF4-FFF2-40B4-BE49-F238E27FC236}">
                <a16:creationId xmlns:a16="http://schemas.microsoft.com/office/drawing/2014/main" id="{FB537EA5-FA8F-4C6E-A0FB-10056AED8D61}"/>
              </a:ext>
            </a:extLst>
          </p:cNvPr>
          <p:cNvPicPr/>
          <p:nvPr/>
        </p:nvPicPr>
        <p:blipFill>
          <a:blip r:embed="rId3"/>
          <a:stretch>
            <a:fillRect/>
          </a:stretch>
        </p:blipFill>
        <p:spPr>
          <a:xfrm>
            <a:off x="6655776" y="2428680"/>
            <a:ext cx="4698023" cy="3146207"/>
          </a:xfrm>
          <a:prstGeom prst="rect">
            <a:avLst/>
          </a:prstGeom>
        </p:spPr>
      </p:pic>
      <p:sp>
        <p:nvSpPr>
          <p:cNvPr id="5" name="Rounded Rectangle 836">
            <a:extLst>
              <a:ext uri="{FF2B5EF4-FFF2-40B4-BE49-F238E27FC236}">
                <a16:creationId xmlns:a16="http://schemas.microsoft.com/office/drawing/2014/main" id="{1C7F7C38-25DA-40B4-9658-D75A0B7E03AA}"/>
              </a:ext>
            </a:extLst>
          </p:cNvPr>
          <p:cNvSpPr>
            <a:spLocks/>
          </p:cNvSpPr>
          <p:nvPr/>
        </p:nvSpPr>
        <p:spPr>
          <a:xfrm>
            <a:off x="8812822" y="3576818"/>
            <a:ext cx="1172308" cy="851879"/>
          </a:xfrm>
          <a:prstGeom prst="roundRect">
            <a:avLst/>
          </a:prstGeom>
          <a:noFill/>
          <a:ln w="38100" cap="flat" cmpd="sng" algn="ctr">
            <a:solidFill>
              <a:srgbClr val="BA0C2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CDD6D04D-EEF4-4ED7-91ED-3D82B77834DD}"/>
              </a:ext>
            </a:extLst>
          </p:cNvPr>
          <p:cNvSpPr txBox="1"/>
          <p:nvPr/>
        </p:nvSpPr>
        <p:spPr>
          <a:xfrm>
            <a:off x="7811590" y="1279148"/>
            <a:ext cx="3383280" cy="923330"/>
          </a:xfrm>
          <a:prstGeom prst="rect">
            <a:avLst/>
          </a:prstGeom>
          <a:noFill/>
        </p:spPr>
        <p:txBody>
          <a:bodyPr wrap="square" rtlCol="0">
            <a:spAutoFit/>
          </a:bodyPr>
          <a:lstStyle/>
          <a:p>
            <a:r>
              <a:rPr lang="en-US" dirty="0"/>
              <a:t>The Excel undo and redo buttons will not work with Smart View actions</a:t>
            </a:r>
          </a:p>
        </p:txBody>
      </p:sp>
      <p:cxnSp>
        <p:nvCxnSpPr>
          <p:cNvPr id="8" name="Straight Arrow Connector 7">
            <a:extLst>
              <a:ext uri="{FF2B5EF4-FFF2-40B4-BE49-F238E27FC236}">
                <a16:creationId xmlns:a16="http://schemas.microsoft.com/office/drawing/2014/main" id="{E183DD48-D05E-40E8-9E8C-80D8D3B81C75}"/>
              </a:ext>
            </a:extLst>
          </p:cNvPr>
          <p:cNvCxnSpPr>
            <a:cxnSpLocks/>
          </p:cNvCxnSpPr>
          <p:nvPr/>
        </p:nvCxnSpPr>
        <p:spPr>
          <a:xfrm>
            <a:off x="9509760" y="1920240"/>
            <a:ext cx="313509" cy="5084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3AC431-2415-499D-813E-196F9A98A251}"/>
              </a:ext>
            </a:extLst>
          </p:cNvPr>
          <p:cNvCxnSpPr>
            <a:cxnSpLocks/>
          </p:cNvCxnSpPr>
          <p:nvPr/>
        </p:nvCxnSpPr>
        <p:spPr>
          <a:xfrm>
            <a:off x="9509760" y="1920240"/>
            <a:ext cx="896983" cy="5084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151871"/>
      </p:ext>
    </p:extLst>
  </p:cSld>
  <p:clrMapOvr>
    <a:masterClrMapping/>
  </p:clrMapOvr>
</p:sld>
</file>

<file path=ppt/theme/theme1.xml><?xml version="1.0" encoding="utf-8"?>
<a:theme xmlns:a="http://schemas.openxmlformats.org/drawingml/2006/main" name="Office Theme">
  <a:themeElements>
    <a:clrScheme name="UGA">
      <a:dk1>
        <a:sysClr val="windowText" lastClr="000000"/>
      </a:dk1>
      <a:lt1>
        <a:srgbClr val="FFFFFF"/>
      </a:lt1>
      <a:dk2>
        <a:srgbClr val="BA0C2F"/>
      </a:dk2>
      <a:lt2>
        <a:srgbClr val="F2F2F2"/>
      </a:lt2>
      <a:accent1>
        <a:srgbClr val="9EA2A2"/>
      </a:accent1>
      <a:accent2>
        <a:srgbClr val="D6D2C4"/>
      </a:accent2>
      <a:accent3>
        <a:srgbClr val="C8D8EB"/>
      </a:accent3>
      <a:accent4>
        <a:srgbClr val="00A3AA"/>
      </a:accent4>
      <a:accent5>
        <a:srgbClr val="554F47"/>
      </a:accent5>
      <a:accent6>
        <a:srgbClr val="66435A"/>
      </a:accent6>
      <a:hlink>
        <a:srgbClr val="0563C1"/>
      </a:hlink>
      <a:folHlink>
        <a:srgbClr val="954F72"/>
      </a:folHlink>
    </a:clrScheme>
    <a:fontScheme name="UGA">
      <a:majorFont>
        <a:latin typeface="Georgia"/>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derstanding template" id="{3B48181E-C586-4CDB-BD31-314DB8A994D4}" vid="{A7793C0F-48EC-442B-935C-6062D7CA2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d4dfe30-5077-4e2f-b79e-d204245db854">
      <UserInfo>
        <DisplayName>Holly C Snelling</DisplayName>
        <AccountId>15</AccountId>
        <AccountType/>
      </UserInfo>
      <UserInfo>
        <DisplayName>Holley W Schramski</DisplayName>
        <AccountId>14</AccountId>
        <AccountType/>
      </UserInfo>
      <UserInfo>
        <DisplayName>Sharon Logan</DisplayName>
        <AccountId>151</AccountId>
        <AccountType/>
      </UserInfo>
      <UserInfo>
        <DisplayName>Diane Kirkwood</DisplayName>
        <AccountId>671</AccountId>
        <AccountType/>
      </UserInfo>
      <UserInfo>
        <DisplayName>Sarah Jean Fraker</DisplayName>
        <AccountId>18</AccountId>
        <AccountType/>
      </UserInfo>
      <UserInfo>
        <DisplayName>Lynn Latimer Wilson</DisplayName>
        <AccountId>19</AccountId>
        <AccountType/>
      </UserInfo>
      <UserInfo>
        <DisplayName>Russell A Hatfield</DisplayName>
        <AccountId>13</AccountId>
        <AccountType/>
      </UserInfo>
      <UserInfo>
        <DisplayName>Sara Ann Pauff</DisplayName>
        <AccountId>375</AccountId>
        <AccountType/>
      </UserInfo>
      <UserInfo>
        <DisplayName>Stacy Boyles</DisplayName>
        <AccountId>254</AccountId>
        <AccountType/>
      </UserInfo>
    </SharedWithUsers>
    <Short_x0020_Description xmlns="0f7e6aac-c920-4393-9c93-cb9de675f0be">Convert deduction balances</Short_x0020_Descrip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FB80405DDA514485675F60618189A6" ma:contentTypeVersion="11" ma:contentTypeDescription="Create a new document." ma:contentTypeScope="" ma:versionID="3b3d3d55da81764ff4d25dc0bd51c759">
  <xsd:schema xmlns:xsd="http://www.w3.org/2001/XMLSchema" xmlns:xs="http://www.w3.org/2001/XMLSchema" xmlns:p="http://schemas.microsoft.com/office/2006/metadata/properties" xmlns:ns2="3d4dfe30-5077-4e2f-b79e-d204245db854" xmlns:ns3="0f7e6aac-c920-4393-9c93-cb9de675f0be" targetNamespace="http://schemas.microsoft.com/office/2006/metadata/properties" ma:root="true" ma:fieldsID="2ac3ecc9e8549bf293d2ec071ab5f38f" ns2:_="" ns3:_="">
    <xsd:import namespace="3d4dfe30-5077-4e2f-b79e-d204245db854"/>
    <xsd:import namespace="0f7e6aac-c920-4393-9c93-cb9de675f0be"/>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Short_x0020_Descrip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dfe30-5077-4e2f-b79e-d204245db85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7e6aac-c920-4393-9c93-cb9de675f0b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Short_x0020_Description" ma:index="17" nillable="true" ma:displayName="Short Description" ma:description="Provides a short description of the purpose of the document" ma:internalName="Short_x0020_Description">
      <xsd:simpleType>
        <xsd:restriction base="dms:Note">
          <xsd:maxLength value="255"/>
        </xsd:restriction>
      </xsd:simpleType>
    </xsd:element>
    <xsd:element name="MediaServiceOCR" ma:index="18"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E6BDB2-02E2-489F-97C5-D180DF89C9AD}">
  <ds:schemaRefs>
    <ds:schemaRef ds:uri="http://schemas.microsoft.com/sharepoint/v3/contenttype/forms"/>
  </ds:schemaRefs>
</ds:datastoreItem>
</file>

<file path=customXml/itemProps2.xml><?xml version="1.0" encoding="utf-8"?>
<ds:datastoreItem xmlns:ds="http://schemas.openxmlformats.org/officeDocument/2006/customXml" ds:itemID="{E94CF4A3-B6E1-4B5F-88EF-164703B281B4}">
  <ds:schemaRefs>
    <ds:schemaRef ds:uri="3d4dfe30-5077-4e2f-b79e-d204245db854"/>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0f7e6aac-c920-4393-9c93-cb9de675f0be"/>
    <ds:schemaRef ds:uri="http://www.w3.org/XML/1998/namespace"/>
  </ds:schemaRefs>
</ds:datastoreItem>
</file>

<file path=customXml/itemProps3.xml><?xml version="1.0" encoding="utf-8"?>
<ds:datastoreItem xmlns:ds="http://schemas.openxmlformats.org/officeDocument/2006/customXml" ds:itemID="{4AF97230-597E-4035-AE94-CF9170A576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dfe30-5077-4e2f-b79e-d204245db854"/>
    <ds:schemaRef ds:uri="0f7e6aac-c920-4393-9c93-cb9de675f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Smart View Intro</Template>
  <TotalTime>2023</TotalTime>
  <Words>4400</Words>
  <Application>Microsoft Office PowerPoint</Application>
  <PresentationFormat>Widescreen</PresentationFormat>
  <Paragraphs>613</Paragraphs>
  <Slides>122</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1" baseType="lpstr">
      <vt:lpstr>Arial</vt:lpstr>
      <vt:lpstr>Calibri</vt:lpstr>
      <vt:lpstr>Georgia</vt:lpstr>
      <vt:lpstr>Merriweather Sans</vt:lpstr>
      <vt:lpstr>Times New Roman</vt:lpstr>
      <vt:lpstr>Vani</vt:lpstr>
      <vt:lpstr>Verdana</vt:lpstr>
      <vt:lpstr>Office Theme</vt:lpstr>
      <vt:lpstr>Visio</vt:lpstr>
      <vt:lpstr>PowerPoint Presentation</vt:lpstr>
      <vt:lpstr>Agenda</vt:lpstr>
      <vt:lpstr>Objectives</vt:lpstr>
      <vt:lpstr>Introducing Smart View</vt:lpstr>
      <vt:lpstr>Overview</vt:lpstr>
      <vt:lpstr>How Smart View Works</vt:lpstr>
      <vt:lpstr>How Smart View Works</vt:lpstr>
      <vt:lpstr>Installing and Setting Up Smart View</vt:lpstr>
      <vt:lpstr>Installing Smart View</vt:lpstr>
      <vt:lpstr>Setting Up Smart View</vt:lpstr>
      <vt:lpstr>Smart View Shared Connections  </vt:lpstr>
      <vt:lpstr>Shared Connections</vt:lpstr>
      <vt:lpstr>Understanding the Database</vt:lpstr>
      <vt:lpstr>The Database Layer</vt:lpstr>
      <vt:lpstr>Relational Database</vt:lpstr>
      <vt:lpstr>Multidimensional Database</vt:lpstr>
      <vt:lpstr>Terminology and Concepts</vt:lpstr>
      <vt:lpstr>Dimensions</vt:lpstr>
      <vt:lpstr>Dimension Members</vt:lpstr>
      <vt:lpstr>How Smart View Uses Dimensions and Dimension Members</vt:lpstr>
      <vt:lpstr>Rows and Columns</vt:lpstr>
      <vt:lpstr>Point of View (POV)</vt:lpstr>
      <vt:lpstr>POV in a Ad Hoc Query</vt:lpstr>
      <vt:lpstr>Examples of Docked POVs</vt:lpstr>
      <vt:lpstr>Manual POV Line</vt:lpstr>
      <vt:lpstr>Hierarchies</vt:lpstr>
      <vt:lpstr>Drilling</vt:lpstr>
      <vt:lpstr>A Warning About Drilling</vt:lpstr>
      <vt:lpstr>Hierarchy Terminology </vt:lpstr>
      <vt:lpstr>Parent/Child</vt:lpstr>
      <vt:lpstr>Ancestor/Descendents</vt:lpstr>
      <vt:lpstr>Siblings</vt:lpstr>
      <vt:lpstr>Generation</vt:lpstr>
      <vt:lpstr>Level</vt:lpstr>
      <vt:lpstr>Levels in an Unbalanced Hierarchy</vt:lpstr>
      <vt:lpstr>Levels in an Unbalanced Hierarchy</vt:lpstr>
      <vt:lpstr>UGA Dimensional Models</vt:lpstr>
      <vt:lpstr>Cubes Used at UGA</vt:lpstr>
      <vt:lpstr>Logging In to Smart View</vt:lpstr>
      <vt:lpstr>Log In to Smart View</vt:lpstr>
      <vt:lpstr>Log In to Smart View</vt:lpstr>
      <vt:lpstr>Log In to Smart View</vt:lpstr>
      <vt:lpstr>Log In to Smart View</vt:lpstr>
      <vt:lpstr>Log In to Smart View</vt:lpstr>
      <vt:lpstr>Private Connections</vt:lpstr>
      <vt:lpstr>Naming your Private Connection</vt:lpstr>
      <vt:lpstr>Selecting a Private Connection</vt:lpstr>
      <vt:lpstr>Creating an Ad Hoc Query</vt:lpstr>
      <vt:lpstr>Starting your Ad Hoc Query </vt:lpstr>
      <vt:lpstr>Starting your Ad Hoc Query </vt:lpstr>
      <vt:lpstr>Starting an Ad Hoc Query </vt:lpstr>
      <vt:lpstr>Starting an Ad Hoc Query</vt:lpstr>
      <vt:lpstr>Context Sensitive Ribbons</vt:lpstr>
      <vt:lpstr>Other Ribbon Examples</vt:lpstr>
      <vt:lpstr>Ad Hoc Analysis Tools</vt:lpstr>
      <vt:lpstr>Pivot Tool </vt:lpstr>
      <vt:lpstr>Pivot Tool with Planning Connection</vt:lpstr>
      <vt:lpstr>Planning Pivot to POV</vt:lpstr>
      <vt:lpstr>Pivot Tool with Essbase Connection</vt:lpstr>
      <vt:lpstr>Pivot Tool with Essbase Connection</vt:lpstr>
      <vt:lpstr>Pivot Tool with Essbase Connection</vt:lpstr>
      <vt:lpstr>Dragging and Dropping</vt:lpstr>
      <vt:lpstr>Drag and Drop in Essbase</vt:lpstr>
      <vt:lpstr>Drag and Drop from POV to Grid</vt:lpstr>
      <vt:lpstr>Refresh</vt:lpstr>
      <vt:lpstr>Submit Data</vt:lpstr>
      <vt:lpstr>Member Selector</vt:lpstr>
      <vt:lpstr>Member Selector </vt:lpstr>
      <vt:lpstr>Member Selector </vt:lpstr>
      <vt:lpstr>Options Setup</vt:lpstr>
      <vt:lpstr>Data Options Set Up</vt:lpstr>
      <vt:lpstr>Data Options Set Up</vt:lpstr>
      <vt:lpstr>Data Options Set Up</vt:lpstr>
      <vt:lpstr>Zoom In</vt:lpstr>
      <vt:lpstr>Zoom In Options </vt:lpstr>
      <vt:lpstr>Zoom Behavior</vt:lpstr>
      <vt:lpstr>Zoom in Option</vt:lpstr>
      <vt:lpstr>Zoom In Option</vt:lpstr>
      <vt:lpstr>Next Level Zoom</vt:lpstr>
      <vt:lpstr>All Levels Zoom</vt:lpstr>
      <vt:lpstr>Bottom Level Zoom</vt:lpstr>
      <vt:lpstr>Same Level</vt:lpstr>
      <vt:lpstr>Sibling Level</vt:lpstr>
      <vt:lpstr>Retaining Selected Member Options</vt:lpstr>
      <vt:lpstr>Zoom Retaining Selected Member</vt:lpstr>
      <vt:lpstr>Zoom Without Selected Member</vt:lpstr>
      <vt:lpstr>Ancestor Position Options</vt:lpstr>
      <vt:lpstr>Ancestor Position Examples</vt:lpstr>
      <vt:lpstr>Zoom Out</vt:lpstr>
      <vt:lpstr>Keep and Remove</vt:lpstr>
      <vt:lpstr>Keep Only</vt:lpstr>
      <vt:lpstr>Remove Only</vt:lpstr>
      <vt:lpstr>Change Alias</vt:lpstr>
      <vt:lpstr>Change Alias</vt:lpstr>
      <vt:lpstr>Cascade</vt:lpstr>
      <vt:lpstr>Performing a Cascade Operation </vt:lpstr>
      <vt:lpstr>Using Member Selection</vt:lpstr>
      <vt:lpstr>Cascade Results</vt:lpstr>
      <vt:lpstr>Undo/Redo</vt:lpstr>
      <vt:lpstr>Select Members by Typing</vt:lpstr>
      <vt:lpstr>Selecting Members by Typing</vt:lpstr>
      <vt:lpstr>Selecting Members by Typing</vt:lpstr>
      <vt:lpstr>Deleting Rows and Columns </vt:lpstr>
      <vt:lpstr>Symmetric vs Asymmetric Reporting</vt:lpstr>
      <vt:lpstr>Symmetric vs Asymmetric Reporting</vt:lpstr>
      <vt:lpstr>Symmetric Example</vt:lpstr>
      <vt:lpstr>Asymmetric Example</vt:lpstr>
      <vt:lpstr>Hiding and Docking the POV</vt:lpstr>
      <vt:lpstr>The Floating POV Box</vt:lpstr>
      <vt:lpstr>Essbase with Floating POV</vt:lpstr>
      <vt:lpstr>Docking the POV</vt:lpstr>
      <vt:lpstr>Undocking the Toolbar</vt:lpstr>
      <vt:lpstr>Customizing the Quick Access Toolbar</vt:lpstr>
      <vt:lpstr>Customizing the Quick Access Toolbar</vt:lpstr>
      <vt:lpstr>Customizing the Quick Access Toolbar</vt:lpstr>
      <vt:lpstr> Questions  </vt:lpstr>
      <vt:lpstr>Using What You Have Learned</vt:lpstr>
      <vt:lpstr>Duplicate This Report in Smart View</vt:lpstr>
      <vt:lpstr>Wrap Up</vt:lpstr>
      <vt:lpstr>Summary</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Nichol</dc:creator>
  <cp:lastModifiedBy>Dana Nichol</cp:lastModifiedBy>
  <cp:revision>31</cp:revision>
  <dcterms:created xsi:type="dcterms:W3CDTF">2018-05-14T20:16:35Z</dcterms:created>
  <dcterms:modified xsi:type="dcterms:W3CDTF">2018-06-27T12:21:40Z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0x010100D5FB80405DDA514485675F60618189A6</vt:lpwstr>
  </property>
</Properties>
</file>