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37" r:id="rId5"/>
  </p:sldMasterIdLst>
  <p:notesMasterIdLst>
    <p:notesMasterId r:id="rId98"/>
  </p:notesMasterIdLst>
  <p:handoutMasterIdLst>
    <p:handoutMasterId r:id="rId99"/>
  </p:handoutMasterIdLst>
  <p:sldIdLst>
    <p:sldId id="895" r:id="rId6"/>
    <p:sldId id="896" r:id="rId7"/>
    <p:sldId id="893" r:id="rId8"/>
    <p:sldId id="894" r:id="rId9"/>
    <p:sldId id="897" r:id="rId10"/>
    <p:sldId id="898" r:id="rId11"/>
    <p:sldId id="899" r:id="rId12"/>
    <p:sldId id="900" r:id="rId13"/>
    <p:sldId id="901" r:id="rId14"/>
    <p:sldId id="902" r:id="rId15"/>
    <p:sldId id="903" r:id="rId16"/>
    <p:sldId id="904" r:id="rId17"/>
    <p:sldId id="981" r:id="rId18"/>
    <p:sldId id="838" r:id="rId19"/>
    <p:sldId id="985" r:id="rId20"/>
    <p:sldId id="986" r:id="rId21"/>
    <p:sldId id="907" r:id="rId22"/>
    <p:sldId id="908" r:id="rId23"/>
    <p:sldId id="909" r:id="rId24"/>
    <p:sldId id="910" r:id="rId25"/>
    <p:sldId id="911" r:id="rId26"/>
    <p:sldId id="256" r:id="rId27"/>
    <p:sldId id="913" r:id="rId28"/>
    <p:sldId id="842" r:id="rId29"/>
    <p:sldId id="914" r:id="rId30"/>
    <p:sldId id="915" r:id="rId31"/>
    <p:sldId id="916" r:id="rId32"/>
    <p:sldId id="917" r:id="rId33"/>
    <p:sldId id="918" r:id="rId34"/>
    <p:sldId id="920" r:id="rId35"/>
    <p:sldId id="921" r:id="rId36"/>
    <p:sldId id="922" r:id="rId37"/>
    <p:sldId id="1037" r:id="rId38"/>
    <p:sldId id="1038" r:id="rId39"/>
    <p:sldId id="1039" r:id="rId40"/>
    <p:sldId id="1040" r:id="rId41"/>
    <p:sldId id="1023" r:id="rId42"/>
    <p:sldId id="923" r:id="rId43"/>
    <p:sldId id="924" r:id="rId44"/>
    <p:sldId id="925" r:id="rId45"/>
    <p:sldId id="926" r:id="rId46"/>
    <p:sldId id="927" r:id="rId47"/>
    <p:sldId id="928" r:id="rId48"/>
    <p:sldId id="929" r:id="rId49"/>
    <p:sldId id="930" r:id="rId50"/>
    <p:sldId id="931" r:id="rId51"/>
    <p:sldId id="932" r:id="rId52"/>
    <p:sldId id="933" r:id="rId53"/>
    <p:sldId id="934" r:id="rId54"/>
    <p:sldId id="935" r:id="rId55"/>
    <p:sldId id="936" r:id="rId56"/>
    <p:sldId id="937" r:id="rId57"/>
    <p:sldId id="938" r:id="rId58"/>
    <p:sldId id="939" r:id="rId59"/>
    <p:sldId id="940" r:id="rId60"/>
    <p:sldId id="941" r:id="rId61"/>
    <p:sldId id="942" r:id="rId62"/>
    <p:sldId id="943" r:id="rId63"/>
    <p:sldId id="944" r:id="rId64"/>
    <p:sldId id="945" r:id="rId65"/>
    <p:sldId id="946" r:id="rId66"/>
    <p:sldId id="947" r:id="rId67"/>
    <p:sldId id="948" r:id="rId68"/>
    <p:sldId id="949" r:id="rId69"/>
    <p:sldId id="950" r:id="rId70"/>
    <p:sldId id="951" r:id="rId71"/>
    <p:sldId id="952" r:id="rId72"/>
    <p:sldId id="953" r:id="rId73"/>
    <p:sldId id="954" r:id="rId74"/>
    <p:sldId id="955" r:id="rId75"/>
    <p:sldId id="956" r:id="rId76"/>
    <p:sldId id="957" r:id="rId77"/>
    <p:sldId id="958" r:id="rId78"/>
    <p:sldId id="979" r:id="rId79"/>
    <p:sldId id="960" r:id="rId80"/>
    <p:sldId id="961" r:id="rId81"/>
    <p:sldId id="962" r:id="rId82"/>
    <p:sldId id="963" r:id="rId83"/>
    <p:sldId id="964" r:id="rId84"/>
    <p:sldId id="965" r:id="rId85"/>
    <p:sldId id="966" r:id="rId86"/>
    <p:sldId id="967" r:id="rId87"/>
    <p:sldId id="968" r:id="rId88"/>
    <p:sldId id="969" r:id="rId89"/>
    <p:sldId id="970" r:id="rId90"/>
    <p:sldId id="972" r:id="rId91"/>
    <p:sldId id="983" r:id="rId92"/>
    <p:sldId id="974" r:id="rId93"/>
    <p:sldId id="984" r:id="rId94"/>
    <p:sldId id="976" r:id="rId95"/>
    <p:sldId id="977" r:id="rId96"/>
    <p:sldId id="978" r:id="rId97"/>
  </p:sldIdLst>
  <p:sldSz cx="12192000" cy="6858000"/>
  <p:notesSz cx="6858000" cy="1609725"/>
  <p:defaultText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6"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5" algn="l" defTabSz="914290" rtl="0" eaLnBrk="1" latinLnBrk="0" hangingPunct="1">
      <a:defRPr sz="1800" kern="1200">
        <a:solidFill>
          <a:schemeClr val="tx1"/>
        </a:solidFill>
        <a:latin typeface="+mn-lt"/>
        <a:ea typeface="+mn-ea"/>
        <a:cs typeface="+mn-cs"/>
      </a:defRPr>
    </a:lvl6pPr>
    <a:lvl7pPr marL="2742870"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5" name="Lynn Latimer Wilson" initials="LLW" lastIdx="26" clrIdx="0"/>
  <p:cmAuthor id="1" name="Dana Eileen Nichol" initials="DEN" lastIdx="2" clrIdx="1">
    <p:extLst>
      <p:ext uri="{19B8F6BF-5375-455C-9EA6-DF929625EA0E}">
        <p15:presenceInfo xmlns:p15="http://schemas.microsoft.com/office/powerpoint/2012/main" userId="Dana Eileen Nichol" providerId="None"/>
      </p:ext>
    </p:extLst>
  </p:cmAuthor>
  <p:cmAuthor id="16" name="Michele Flippo Bolduc" initials="MFB" lastIdx="2" clrIdx="2">
    <p:extLst>
      <p:ext uri="{19B8F6BF-5375-455C-9EA6-DF929625EA0E}">
        <p15:presenceInfo xmlns:p15="http://schemas.microsoft.com/office/powerpoint/2012/main" userId="S-1-5-21-1379256483-1747903074-2057407929-24165" providerId="AD"/>
      </p:ext>
    </p:extLst>
  </p:cmAuthor>
  <p:cmAuthor id="17" name="Dana Nichol" initials="DN" lastIdx="1" clrIdx="3">
    <p:extLst>
      <p:ext uri="{19B8F6BF-5375-455C-9EA6-DF929625EA0E}">
        <p15:presenceInfo xmlns:p15="http://schemas.microsoft.com/office/powerpoint/2012/main" userId="Dana Nichol" providerId="None"/>
      </p:ext>
    </p:extLst>
  </p:cmAuthor>
  <p:cmAuthor id="18" name="Baileigh C Barnes" initials="BB" lastIdx="4" clrIdx="4">
    <p:extLst>
      <p:ext uri="{19B8F6BF-5375-455C-9EA6-DF929625EA0E}">
        <p15:presenceInfo xmlns:p15="http://schemas.microsoft.com/office/powerpoint/2012/main" userId="S::baileigh@uga.edu::e7d10f76-5f4c-4b02-826c-fa135ac91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BC1E3E"/>
    <a:srgbClr val="FBFBBF"/>
    <a:srgbClr val="798C3F"/>
    <a:srgbClr val="EAEFF7"/>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C662D-751E-4313-B5EC-144C904B1CD4}" v="426" dt="2019-05-14T18:06:10.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13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commentAuthors" Target="commentAuthors.xml"/><Relationship Id="rId105"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A01C4-A88E-4745-90B8-8C9F49AF5C3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1F4B9CEC-F36F-4121-963F-E5C5DAFC8EF7}">
      <dgm:prSet phldrT="[Text]"/>
      <dgm:spPr>
        <a:solidFill>
          <a:srgbClr val="0070C0"/>
        </a:solidFill>
      </dgm:spPr>
      <dgm:t>
        <a:bodyPr/>
        <a:lstStyle/>
        <a:p>
          <a:r>
            <a:rPr lang="en-US">
              <a:latin typeface="+mj-lt"/>
            </a:rPr>
            <a:t>Payroll Confirms</a:t>
          </a:r>
        </a:p>
      </dgm:t>
    </dgm:pt>
    <dgm:pt modelId="{3DDEFA78-EF8A-4B54-97BA-77B58422D12E}" type="parTrans" cxnId="{ED05DCA2-457F-4145-A577-9B85395E664F}">
      <dgm:prSet/>
      <dgm:spPr/>
      <dgm:t>
        <a:bodyPr/>
        <a:lstStyle/>
        <a:p>
          <a:endParaRPr lang="en-US"/>
        </a:p>
      </dgm:t>
    </dgm:pt>
    <dgm:pt modelId="{AB39CB91-9BD4-42C8-AE18-BCFAE7510E19}" type="sibTrans" cxnId="{ED05DCA2-457F-4145-A577-9B85395E664F}">
      <dgm:prSet/>
      <dgm:spPr/>
      <dgm:t>
        <a:bodyPr/>
        <a:lstStyle/>
        <a:p>
          <a:endParaRPr lang="en-US"/>
        </a:p>
      </dgm:t>
    </dgm:pt>
    <dgm:pt modelId="{106B1D71-F61B-4A37-B5A5-E0C83DF65473}">
      <dgm:prSet phldrT="[Text]" custT="1"/>
      <dgm:spPr>
        <a:solidFill>
          <a:srgbClr val="FFFF00"/>
        </a:solidFill>
      </dgm:spPr>
      <dgm:t>
        <a:bodyPr/>
        <a:lstStyle/>
        <a:p>
          <a:r>
            <a:rPr lang="en-US" sz="2400">
              <a:solidFill>
                <a:schemeClr val="tx1"/>
              </a:solidFill>
              <a:latin typeface="+mj-lt"/>
            </a:rPr>
            <a:t>A Miracle Occurs</a:t>
          </a:r>
        </a:p>
      </dgm:t>
    </dgm:pt>
    <dgm:pt modelId="{7847E937-84A9-4F3F-9ACB-84CA096E218A}" type="parTrans" cxnId="{20B431ED-2C5A-4BCD-934C-DD94BE7F07BF}">
      <dgm:prSet/>
      <dgm:spPr/>
      <dgm:t>
        <a:bodyPr/>
        <a:lstStyle/>
        <a:p>
          <a:endParaRPr lang="en-US"/>
        </a:p>
      </dgm:t>
    </dgm:pt>
    <dgm:pt modelId="{4F9368F9-DA71-4834-BD65-444D8E8D79D8}" type="sibTrans" cxnId="{20B431ED-2C5A-4BCD-934C-DD94BE7F07BF}">
      <dgm:prSet/>
      <dgm:spPr/>
      <dgm:t>
        <a:bodyPr/>
        <a:lstStyle/>
        <a:p>
          <a:endParaRPr lang="en-US"/>
        </a:p>
      </dgm:t>
    </dgm:pt>
    <dgm:pt modelId="{BBBC9F77-1899-496E-B0B1-7AF448016D18}">
      <dgm:prSet phldrT="[Text]"/>
      <dgm:spPr>
        <a:solidFill>
          <a:srgbClr val="00B050"/>
        </a:solidFill>
      </dgm:spPr>
      <dgm:t>
        <a:bodyPr/>
        <a:lstStyle/>
        <a:p>
          <a:r>
            <a:rPr lang="en-US">
              <a:latin typeface="+mj-lt"/>
            </a:rPr>
            <a:t>Accounting Lines go to General Ledger</a:t>
          </a:r>
        </a:p>
      </dgm:t>
    </dgm:pt>
    <dgm:pt modelId="{35173887-3BBE-4E8E-A0D0-D2F6D2502BC4}" type="parTrans" cxnId="{D2CE5238-F859-41D2-9DC4-4D1E48A69821}">
      <dgm:prSet/>
      <dgm:spPr/>
      <dgm:t>
        <a:bodyPr/>
        <a:lstStyle/>
        <a:p>
          <a:endParaRPr lang="en-US"/>
        </a:p>
      </dgm:t>
    </dgm:pt>
    <dgm:pt modelId="{6825129B-DBD3-47F1-A018-6E7E49E1E1F0}" type="sibTrans" cxnId="{D2CE5238-F859-41D2-9DC4-4D1E48A69821}">
      <dgm:prSet/>
      <dgm:spPr/>
      <dgm:t>
        <a:bodyPr/>
        <a:lstStyle/>
        <a:p>
          <a:endParaRPr lang="en-US"/>
        </a:p>
      </dgm:t>
    </dgm:pt>
    <dgm:pt modelId="{20273D99-7CA5-4D9C-AB29-1F54445D9756}" type="pres">
      <dgm:prSet presAssocID="{748A01C4-A88E-4745-90B8-8C9F49AF5C32}" presName="rootnode" presStyleCnt="0">
        <dgm:presLayoutVars>
          <dgm:chMax/>
          <dgm:chPref/>
          <dgm:dir/>
          <dgm:animLvl val="lvl"/>
        </dgm:presLayoutVars>
      </dgm:prSet>
      <dgm:spPr/>
    </dgm:pt>
    <dgm:pt modelId="{B85974B2-0257-4E0C-AA28-9CCFFF18BC2D}" type="pres">
      <dgm:prSet presAssocID="{1F4B9CEC-F36F-4121-963F-E5C5DAFC8EF7}" presName="composite" presStyleCnt="0"/>
      <dgm:spPr/>
    </dgm:pt>
    <dgm:pt modelId="{0FC631AE-7CB4-424F-8E57-DF2060A2762E}" type="pres">
      <dgm:prSet presAssocID="{1F4B9CEC-F36F-4121-963F-E5C5DAFC8EF7}" presName="bentUpArrow1" presStyleLbl="alignImgPlace1" presStyleIdx="0" presStyleCnt="2" custScaleX="117447" custScaleY="96778" custLinFactNeighborX="-35165" custLinFactNeighborY="1801"/>
      <dgm:spPr/>
    </dgm:pt>
    <dgm:pt modelId="{EA38C210-F574-4DA9-B8AE-55069F0957BF}" type="pres">
      <dgm:prSet presAssocID="{1F4B9CEC-F36F-4121-963F-E5C5DAFC8EF7}" presName="ParentText" presStyleLbl="node1" presStyleIdx="0" presStyleCnt="3" custLinFactNeighborX="-65734" custLinFactNeighborY="2309">
        <dgm:presLayoutVars>
          <dgm:chMax val="1"/>
          <dgm:chPref val="1"/>
          <dgm:bulletEnabled val="1"/>
        </dgm:presLayoutVars>
      </dgm:prSet>
      <dgm:spPr/>
    </dgm:pt>
    <dgm:pt modelId="{A85B0FDA-314C-4187-ABDB-5CA7EE5F1BF3}" type="pres">
      <dgm:prSet presAssocID="{1F4B9CEC-F36F-4121-963F-E5C5DAFC8EF7}" presName="ChildText" presStyleLbl="revTx" presStyleIdx="0" presStyleCnt="2">
        <dgm:presLayoutVars>
          <dgm:chMax val="0"/>
          <dgm:chPref val="0"/>
          <dgm:bulletEnabled val="1"/>
        </dgm:presLayoutVars>
      </dgm:prSet>
      <dgm:spPr/>
    </dgm:pt>
    <dgm:pt modelId="{727203F8-2794-4145-A485-F311DB30AD99}" type="pres">
      <dgm:prSet presAssocID="{AB39CB91-9BD4-42C8-AE18-BCFAE7510E19}" presName="sibTrans" presStyleCnt="0"/>
      <dgm:spPr/>
    </dgm:pt>
    <dgm:pt modelId="{7375761F-8550-4A57-9529-931FF39C8797}" type="pres">
      <dgm:prSet presAssocID="{106B1D71-F61B-4A37-B5A5-E0C83DF65473}" presName="composite" presStyleCnt="0"/>
      <dgm:spPr/>
    </dgm:pt>
    <dgm:pt modelId="{9334009D-3B50-47FC-8B2B-15BC736CCB67}" type="pres">
      <dgm:prSet presAssocID="{106B1D71-F61B-4A37-B5A5-E0C83DF65473}" presName="bentUpArrow1" presStyleLbl="alignImgPlace1" presStyleIdx="1" presStyleCnt="2" custScaleX="125116" custScaleY="97424" custLinFactNeighborX="28638" custLinFactNeighborY="-11711"/>
      <dgm:spPr/>
    </dgm:pt>
    <dgm:pt modelId="{C870CD98-8CB1-4104-83EB-38CC75BAF238}" type="pres">
      <dgm:prSet presAssocID="{106B1D71-F61B-4A37-B5A5-E0C83DF65473}" presName="ParentText" presStyleLbl="node1" presStyleIdx="1" presStyleCnt="3" custScaleX="184640" custLinFactNeighborX="-19779" custLinFactNeighborY="-7840">
        <dgm:presLayoutVars>
          <dgm:chMax val="1"/>
          <dgm:chPref val="1"/>
          <dgm:bulletEnabled val="1"/>
        </dgm:presLayoutVars>
      </dgm:prSet>
      <dgm:spPr/>
    </dgm:pt>
    <dgm:pt modelId="{C86EFF9E-D394-48CF-8B6D-F9C55161B615}" type="pres">
      <dgm:prSet presAssocID="{106B1D71-F61B-4A37-B5A5-E0C83DF65473}" presName="ChildText" presStyleLbl="revTx" presStyleIdx="1" presStyleCnt="2">
        <dgm:presLayoutVars>
          <dgm:chMax val="0"/>
          <dgm:chPref val="0"/>
          <dgm:bulletEnabled val="1"/>
        </dgm:presLayoutVars>
      </dgm:prSet>
      <dgm:spPr/>
    </dgm:pt>
    <dgm:pt modelId="{0AE399C3-17E2-4592-A385-C50FD9AA2EDA}" type="pres">
      <dgm:prSet presAssocID="{4F9368F9-DA71-4834-BD65-444D8E8D79D8}" presName="sibTrans" presStyleCnt="0"/>
      <dgm:spPr/>
    </dgm:pt>
    <dgm:pt modelId="{2534F92A-98FB-4520-99BD-610B1A6596FD}" type="pres">
      <dgm:prSet presAssocID="{BBBC9F77-1899-496E-B0B1-7AF448016D18}" presName="composite" presStyleCnt="0"/>
      <dgm:spPr/>
    </dgm:pt>
    <dgm:pt modelId="{0A2A36AB-A3FC-4736-BA12-1CC769D53C78}" type="pres">
      <dgm:prSet presAssocID="{BBBC9F77-1899-496E-B0B1-7AF448016D18}" presName="ParentText" presStyleLbl="node1" presStyleIdx="2" presStyleCnt="3" custLinFactNeighborX="74058">
        <dgm:presLayoutVars>
          <dgm:chMax val="1"/>
          <dgm:chPref val="1"/>
          <dgm:bulletEnabled val="1"/>
        </dgm:presLayoutVars>
      </dgm:prSet>
      <dgm:spPr/>
    </dgm:pt>
  </dgm:ptLst>
  <dgm:cxnLst>
    <dgm:cxn modelId="{2AF75F0B-2C7C-4B8A-A5B8-30C62C867641}" type="presOf" srcId="{BBBC9F77-1899-496E-B0B1-7AF448016D18}" destId="{0A2A36AB-A3FC-4736-BA12-1CC769D53C78}" srcOrd="0" destOrd="0" presId="urn:microsoft.com/office/officeart/2005/8/layout/StepDownProcess"/>
    <dgm:cxn modelId="{D2CE5238-F859-41D2-9DC4-4D1E48A69821}" srcId="{748A01C4-A88E-4745-90B8-8C9F49AF5C32}" destId="{BBBC9F77-1899-496E-B0B1-7AF448016D18}" srcOrd="2" destOrd="0" parTransId="{35173887-3BBE-4E8E-A0D0-D2F6D2502BC4}" sibTransId="{6825129B-DBD3-47F1-A018-6E7E49E1E1F0}"/>
    <dgm:cxn modelId="{C5DAB24B-759B-4832-AC56-D3314CD6EF90}" type="presOf" srcId="{1F4B9CEC-F36F-4121-963F-E5C5DAFC8EF7}" destId="{EA38C210-F574-4DA9-B8AE-55069F0957BF}" srcOrd="0" destOrd="0" presId="urn:microsoft.com/office/officeart/2005/8/layout/StepDownProcess"/>
    <dgm:cxn modelId="{ED05DCA2-457F-4145-A577-9B85395E664F}" srcId="{748A01C4-A88E-4745-90B8-8C9F49AF5C32}" destId="{1F4B9CEC-F36F-4121-963F-E5C5DAFC8EF7}" srcOrd="0" destOrd="0" parTransId="{3DDEFA78-EF8A-4B54-97BA-77B58422D12E}" sibTransId="{AB39CB91-9BD4-42C8-AE18-BCFAE7510E19}"/>
    <dgm:cxn modelId="{6DF334B3-B495-48CD-9C29-069E5259C01D}" type="presOf" srcId="{748A01C4-A88E-4745-90B8-8C9F49AF5C32}" destId="{20273D99-7CA5-4D9C-AB29-1F54445D9756}" srcOrd="0" destOrd="0" presId="urn:microsoft.com/office/officeart/2005/8/layout/StepDownProcess"/>
    <dgm:cxn modelId="{C6A154BE-D856-41AF-9C19-49F6F3EBD40D}" type="presOf" srcId="{106B1D71-F61B-4A37-B5A5-E0C83DF65473}" destId="{C870CD98-8CB1-4104-83EB-38CC75BAF238}" srcOrd="0" destOrd="0" presId="urn:microsoft.com/office/officeart/2005/8/layout/StepDownProcess"/>
    <dgm:cxn modelId="{20B431ED-2C5A-4BCD-934C-DD94BE7F07BF}" srcId="{748A01C4-A88E-4745-90B8-8C9F49AF5C32}" destId="{106B1D71-F61B-4A37-B5A5-E0C83DF65473}" srcOrd="1" destOrd="0" parTransId="{7847E937-84A9-4F3F-9ACB-84CA096E218A}" sibTransId="{4F9368F9-DA71-4834-BD65-444D8E8D79D8}"/>
    <dgm:cxn modelId="{A16095E6-3299-44C8-B1FD-C5F669FE2F19}" type="presParOf" srcId="{20273D99-7CA5-4D9C-AB29-1F54445D9756}" destId="{B85974B2-0257-4E0C-AA28-9CCFFF18BC2D}" srcOrd="0" destOrd="0" presId="urn:microsoft.com/office/officeart/2005/8/layout/StepDownProcess"/>
    <dgm:cxn modelId="{685E529D-1E53-4C36-8135-343A3F7D826B}" type="presParOf" srcId="{B85974B2-0257-4E0C-AA28-9CCFFF18BC2D}" destId="{0FC631AE-7CB4-424F-8E57-DF2060A2762E}" srcOrd="0" destOrd="0" presId="urn:microsoft.com/office/officeart/2005/8/layout/StepDownProcess"/>
    <dgm:cxn modelId="{6AF49D92-99AF-475F-B72E-111339D1D313}" type="presParOf" srcId="{B85974B2-0257-4E0C-AA28-9CCFFF18BC2D}" destId="{EA38C210-F574-4DA9-B8AE-55069F0957BF}" srcOrd="1" destOrd="0" presId="urn:microsoft.com/office/officeart/2005/8/layout/StepDownProcess"/>
    <dgm:cxn modelId="{AC9313DE-7746-4254-AFF1-B034D1E3A659}" type="presParOf" srcId="{B85974B2-0257-4E0C-AA28-9CCFFF18BC2D}" destId="{A85B0FDA-314C-4187-ABDB-5CA7EE5F1BF3}" srcOrd="2" destOrd="0" presId="urn:microsoft.com/office/officeart/2005/8/layout/StepDownProcess"/>
    <dgm:cxn modelId="{0D60E81D-1896-4C96-AD2B-E27C868094DD}" type="presParOf" srcId="{20273D99-7CA5-4D9C-AB29-1F54445D9756}" destId="{727203F8-2794-4145-A485-F311DB30AD99}" srcOrd="1" destOrd="0" presId="urn:microsoft.com/office/officeart/2005/8/layout/StepDownProcess"/>
    <dgm:cxn modelId="{2DA5607F-A78B-43BF-B664-8D4012174BE2}" type="presParOf" srcId="{20273D99-7CA5-4D9C-AB29-1F54445D9756}" destId="{7375761F-8550-4A57-9529-931FF39C8797}" srcOrd="2" destOrd="0" presId="urn:microsoft.com/office/officeart/2005/8/layout/StepDownProcess"/>
    <dgm:cxn modelId="{2CAE64DD-7383-4A85-848D-454E653A6E94}" type="presParOf" srcId="{7375761F-8550-4A57-9529-931FF39C8797}" destId="{9334009D-3B50-47FC-8B2B-15BC736CCB67}" srcOrd="0" destOrd="0" presId="urn:microsoft.com/office/officeart/2005/8/layout/StepDownProcess"/>
    <dgm:cxn modelId="{5695A5A6-B6B1-4544-A293-33A362305FAA}" type="presParOf" srcId="{7375761F-8550-4A57-9529-931FF39C8797}" destId="{C870CD98-8CB1-4104-83EB-38CC75BAF238}" srcOrd="1" destOrd="0" presId="urn:microsoft.com/office/officeart/2005/8/layout/StepDownProcess"/>
    <dgm:cxn modelId="{5AFEFBF8-CA64-4287-BE05-9086B8955585}" type="presParOf" srcId="{7375761F-8550-4A57-9529-931FF39C8797}" destId="{C86EFF9E-D394-48CF-8B6D-F9C55161B615}" srcOrd="2" destOrd="0" presId="urn:microsoft.com/office/officeart/2005/8/layout/StepDownProcess"/>
    <dgm:cxn modelId="{0BD3A371-5341-4CF9-9A56-A5A1D5384DC0}" type="presParOf" srcId="{20273D99-7CA5-4D9C-AB29-1F54445D9756}" destId="{0AE399C3-17E2-4592-A385-C50FD9AA2EDA}" srcOrd="3" destOrd="0" presId="urn:microsoft.com/office/officeart/2005/8/layout/StepDownProcess"/>
    <dgm:cxn modelId="{0B06BD20-93B3-44A1-829F-765D8D27716D}" type="presParOf" srcId="{20273D99-7CA5-4D9C-AB29-1F54445D9756}" destId="{2534F92A-98FB-4520-99BD-610B1A6596FD}" srcOrd="4" destOrd="0" presId="urn:microsoft.com/office/officeart/2005/8/layout/StepDownProcess"/>
    <dgm:cxn modelId="{C176EA60-7696-4179-B297-57F1EB5668C4}" type="presParOf" srcId="{2534F92A-98FB-4520-99BD-610B1A6596FD}" destId="{0A2A36AB-A3FC-4736-BA12-1CC769D53C7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78A27D-28CC-4461-A0DD-7FFB09F5E776}" type="doc">
      <dgm:prSet loTypeId="urn:microsoft.com/office/officeart/2005/8/layout/hChevron3" loCatId="process" qsTypeId="urn:microsoft.com/office/officeart/2005/8/quickstyle/simple5" qsCatId="simple" csTypeId="urn:microsoft.com/office/officeart/2005/8/colors/accent1_2" csCatId="accent1" phldr="1"/>
      <dgm:spPr/>
    </dgm:pt>
    <dgm:pt modelId="{961FA86B-81DA-4AD1-84EC-380D5F784958}">
      <dgm:prSet phldrT="[Text]"/>
      <dgm:spPr/>
      <dgm:t>
        <a:bodyPr/>
        <a:lstStyle/>
        <a:p>
          <a:r>
            <a:rPr lang="en-US">
              <a:solidFill>
                <a:schemeClr val="tx1"/>
              </a:solidFill>
            </a:rPr>
            <a:t>Month 1</a:t>
          </a:r>
        </a:p>
      </dgm:t>
    </dgm:pt>
    <dgm:pt modelId="{EE70807D-0E9E-46CE-96A5-DF3DBCA47ACD}" type="parTrans" cxnId="{8F70B72D-8DF8-4557-8ED8-B163631335D7}">
      <dgm:prSet/>
      <dgm:spPr/>
      <dgm:t>
        <a:bodyPr/>
        <a:lstStyle/>
        <a:p>
          <a:endParaRPr lang="en-US">
            <a:solidFill>
              <a:schemeClr val="tx1"/>
            </a:solidFill>
          </a:endParaRPr>
        </a:p>
      </dgm:t>
    </dgm:pt>
    <dgm:pt modelId="{94886E59-1192-413D-B0D2-E109E41177CF}" type="sibTrans" cxnId="{8F70B72D-8DF8-4557-8ED8-B163631335D7}">
      <dgm:prSet/>
      <dgm:spPr/>
      <dgm:t>
        <a:bodyPr/>
        <a:lstStyle/>
        <a:p>
          <a:endParaRPr lang="en-US">
            <a:solidFill>
              <a:schemeClr val="tx1"/>
            </a:solidFill>
          </a:endParaRPr>
        </a:p>
      </dgm:t>
    </dgm:pt>
    <dgm:pt modelId="{B85A3031-1824-4147-86D7-87C7901AE0A9}">
      <dgm:prSet phldrT="[Text]"/>
      <dgm:spPr/>
      <dgm:t>
        <a:bodyPr/>
        <a:lstStyle/>
        <a:p>
          <a:r>
            <a:rPr lang="en-US">
              <a:solidFill>
                <a:schemeClr val="tx1"/>
              </a:solidFill>
            </a:rPr>
            <a:t>Month 2</a:t>
          </a:r>
        </a:p>
      </dgm:t>
    </dgm:pt>
    <dgm:pt modelId="{54EB2127-18EA-47FF-9C3E-9DA9794BA239}" type="parTrans" cxnId="{1CF514EF-1C4E-4822-8562-82366992B36A}">
      <dgm:prSet/>
      <dgm:spPr/>
      <dgm:t>
        <a:bodyPr/>
        <a:lstStyle/>
        <a:p>
          <a:endParaRPr lang="en-US">
            <a:solidFill>
              <a:schemeClr val="tx1"/>
            </a:solidFill>
          </a:endParaRPr>
        </a:p>
      </dgm:t>
    </dgm:pt>
    <dgm:pt modelId="{D39480D9-210D-4723-9BF4-2D5E345958EA}" type="sibTrans" cxnId="{1CF514EF-1C4E-4822-8562-82366992B36A}">
      <dgm:prSet/>
      <dgm:spPr/>
      <dgm:t>
        <a:bodyPr/>
        <a:lstStyle/>
        <a:p>
          <a:endParaRPr lang="en-US">
            <a:solidFill>
              <a:schemeClr val="tx1"/>
            </a:solidFill>
          </a:endParaRPr>
        </a:p>
      </dgm:t>
    </dgm:pt>
    <dgm:pt modelId="{B0EACABB-1EA5-40CC-A7D5-09381339E2B2}">
      <dgm:prSet phldrT="[Text]"/>
      <dgm:spPr/>
      <dgm:t>
        <a:bodyPr/>
        <a:lstStyle/>
        <a:p>
          <a:r>
            <a:rPr lang="en-US">
              <a:solidFill>
                <a:schemeClr val="tx1"/>
              </a:solidFill>
            </a:rPr>
            <a:t>Month 3</a:t>
          </a:r>
        </a:p>
      </dgm:t>
    </dgm:pt>
    <dgm:pt modelId="{CEBD9AF6-DF29-4EED-B966-4F81BD1B7533}" type="parTrans" cxnId="{8AC0479C-0140-470E-92A4-C29D9A7AE51D}">
      <dgm:prSet/>
      <dgm:spPr/>
      <dgm:t>
        <a:bodyPr/>
        <a:lstStyle/>
        <a:p>
          <a:endParaRPr lang="en-US">
            <a:solidFill>
              <a:schemeClr val="tx1"/>
            </a:solidFill>
          </a:endParaRPr>
        </a:p>
      </dgm:t>
    </dgm:pt>
    <dgm:pt modelId="{7DFD26B9-1334-4FC9-8861-877039410D1C}" type="sibTrans" cxnId="{8AC0479C-0140-470E-92A4-C29D9A7AE51D}">
      <dgm:prSet/>
      <dgm:spPr/>
      <dgm:t>
        <a:bodyPr/>
        <a:lstStyle/>
        <a:p>
          <a:endParaRPr lang="en-US">
            <a:solidFill>
              <a:schemeClr val="tx1"/>
            </a:solidFill>
          </a:endParaRPr>
        </a:p>
      </dgm:t>
    </dgm:pt>
    <dgm:pt modelId="{86D34D08-FB2C-45BA-97BB-A6B2A994D890}" type="pres">
      <dgm:prSet presAssocID="{C678A27D-28CC-4461-A0DD-7FFB09F5E776}" presName="Name0" presStyleCnt="0">
        <dgm:presLayoutVars>
          <dgm:dir/>
          <dgm:resizeHandles val="exact"/>
        </dgm:presLayoutVars>
      </dgm:prSet>
      <dgm:spPr/>
    </dgm:pt>
    <dgm:pt modelId="{73E9428F-5D39-402E-9524-D45BA45CD794}" type="pres">
      <dgm:prSet presAssocID="{961FA86B-81DA-4AD1-84EC-380D5F784958}" presName="parTxOnly" presStyleLbl="node1" presStyleIdx="0" presStyleCnt="3" custScaleY="44104" custLinFactY="-4327" custLinFactNeighborY="-100000">
        <dgm:presLayoutVars>
          <dgm:bulletEnabled val="1"/>
        </dgm:presLayoutVars>
      </dgm:prSet>
      <dgm:spPr/>
    </dgm:pt>
    <dgm:pt modelId="{B0D31617-FD21-4EE8-A553-EEE04AEF8C71}" type="pres">
      <dgm:prSet presAssocID="{94886E59-1192-413D-B0D2-E109E41177CF}" presName="parSpace" presStyleCnt="0"/>
      <dgm:spPr/>
    </dgm:pt>
    <dgm:pt modelId="{2CB14298-D4B8-42E3-AE5F-7B79EBE6B87B}" type="pres">
      <dgm:prSet presAssocID="{B85A3031-1824-4147-86D7-87C7901AE0A9}" presName="parTxOnly" presStyleLbl="node1" presStyleIdx="1" presStyleCnt="3" custScaleY="44104" custLinFactY="-4327" custLinFactNeighborY="-100000">
        <dgm:presLayoutVars>
          <dgm:bulletEnabled val="1"/>
        </dgm:presLayoutVars>
      </dgm:prSet>
      <dgm:spPr/>
    </dgm:pt>
    <dgm:pt modelId="{98B5E34A-3533-432D-8C3E-13DF62EDA357}" type="pres">
      <dgm:prSet presAssocID="{D39480D9-210D-4723-9BF4-2D5E345958EA}" presName="parSpace" presStyleCnt="0"/>
      <dgm:spPr/>
    </dgm:pt>
    <dgm:pt modelId="{AE4166AA-3712-4C89-A6E3-A5B08A87CC26}" type="pres">
      <dgm:prSet presAssocID="{B0EACABB-1EA5-40CC-A7D5-09381339E2B2}" presName="parTxOnly" presStyleLbl="node1" presStyleIdx="2" presStyleCnt="3" custScaleY="44104" custLinFactY="-4327" custLinFactNeighborY="-100000">
        <dgm:presLayoutVars>
          <dgm:bulletEnabled val="1"/>
        </dgm:presLayoutVars>
      </dgm:prSet>
      <dgm:spPr/>
    </dgm:pt>
  </dgm:ptLst>
  <dgm:cxnLst>
    <dgm:cxn modelId="{8F70B72D-8DF8-4557-8ED8-B163631335D7}" srcId="{C678A27D-28CC-4461-A0DD-7FFB09F5E776}" destId="{961FA86B-81DA-4AD1-84EC-380D5F784958}" srcOrd="0" destOrd="0" parTransId="{EE70807D-0E9E-46CE-96A5-DF3DBCA47ACD}" sibTransId="{94886E59-1192-413D-B0D2-E109E41177CF}"/>
    <dgm:cxn modelId="{22E6B473-D63B-4B3A-A7C8-2BB712F43332}" type="presOf" srcId="{B85A3031-1824-4147-86D7-87C7901AE0A9}" destId="{2CB14298-D4B8-42E3-AE5F-7B79EBE6B87B}" srcOrd="0" destOrd="0" presId="urn:microsoft.com/office/officeart/2005/8/layout/hChevron3"/>
    <dgm:cxn modelId="{8AC0479C-0140-470E-92A4-C29D9A7AE51D}" srcId="{C678A27D-28CC-4461-A0DD-7FFB09F5E776}" destId="{B0EACABB-1EA5-40CC-A7D5-09381339E2B2}" srcOrd="2" destOrd="0" parTransId="{CEBD9AF6-DF29-4EED-B966-4F81BD1B7533}" sibTransId="{7DFD26B9-1334-4FC9-8861-877039410D1C}"/>
    <dgm:cxn modelId="{9B20619D-3733-4BF8-9426-0188D8DC5547}" type="presOf" srcId="{B0EACABB-1EA5-40CC-A7D5-09381339E2B2}" destId="{AE4166AA-3712-4C89-A6E3-A5B08A87CC26}" srcOrd="0" destOrd="0" presId="urn:microsoft.com/office/officeart/2005/8/layout/hChevron3"/>
    <dgm:cxn modelId="{C74995BA-E355-47BE-8078-90CD36E9CF2E}" type="presOf" srcId="{961FA86B-81DA-4AD1-84EC-380D5F784958}" destId="{73E9428F-5D39-402E-9524-D45BA45CD794}" srcOrd="0" destOrd="0" presId="urn:microsoft.com/office/officeart/2005/8/layout/hChevron3"/>
    <dgm:cxn modelId="{1CF514EF-1C4E-4822-8562-82366992B36A}" srcId="{C678A27D-28CC-4461-A0DD-7FFB09F5E776}" destId="{B85A3031-1824-4147-86D7-87C7901AE0A9}" srcOrd="1" destOrd="0" parTransId="{54EB2127-18EA-47FF-9C3E-9DA9794BA239}" sibTransId="{D39480D9-210D-4723-9BF4-2D5E345958EA}"/>
    <dgm:cxn modelId="{099124F4-D5BE-4CA6-A9CC-8EAB52C0BA04}" type="presOf" srcId="{C678A27D-28CC-4461-A0DD-7FFB09F5E776}" destId="{86D34D08-FB2C-45BA-97BB-A6B2A994D890}" srcOrd="0" destOrd="0" presId="urn:microsoft.com/office/officeart/2005/8/layout/hChevron3"/>
    <dgm:cxn modelId="{5B0CF441-6DFD-4992-95D6-DEB099DC9036}" type="presParOf" srcId="{86D34D08-FB2C-45BA-97BB-A6B2A994D890}" destId="{73E9428F-5D39-402E-9524-D45BA45CD794}" srcOrd="0" destOrd="0" presId="urn:microsoft.com/office/officeart/2005/8/layout/hChevron3"/>
    <dgm:cxn modelId="{F66CDC04-40FC-4126-B39D-A89CB81D84A3}" type="presParOf" srcId="{86D34D08-FB2C-45BA-97BB-A6B2A994D890}" destId="{B0D31617-FD21-4EE8-A553-EEE04AEF8C71}" srcOrd="1" destOrd="0" presId="urn:microsoft.com/office/officeart/2005/8/layout/hChevron3"/>
    <dgm:cxn modelId="{C5248DD4-7790-4E3F-A2FD-6E6A2F02F2D6}" type="presParOf" srcId="{86D34D08-FB2C-45BA-97BB-A6B2A994D890}" destId="{2CB14298-D4B8-42E3-AE5F-7B79EBE6B87B}" srcOrd="2" destOrd="0" presId="urn:microsoft.com/office/officeart/2005/8/layout/hChevron3"/>
    <dgm:cxn modelId="{84E87FC6-71C4-40F7-8F83-F841B7301796}" type="presParOf" srcId="{86D34D08-FB2C-45BA-97BB-A6B2A994D890}" destId="{98B5E34A-3533-432D-8C3E-13DF62EDA357}" srcOrd="3" destOrd="0" presId="urn:microsoft.com/office/officeart/2005/8/layout/hChevron3"/>
    <dgm:cxn modelId="{B8B5FDED-4E24-450D-A97A-BF3F6A1A1C3F}" type="presParOf" srcId="{86D34D08-FB2C-45BA-97BB-A6B2A994D890}" destId="{AE4166AA-3712-4C89-A6E3-A5B08A87CC26}"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78A27D-28CC-4461-A0DD-7FFB09F5E776}" type="doc">
      <dgm:prSet loTypeId="urn:microsoft.com/office/officeart/2005/8/layout/hChevron3" loCatId="process" qsTypeId="urn:microsoft.com/office/officeart/2005/8/quickstyle/simple5" qsCatId="simple" csTypeId="urn:microsoft.com/office/officeart/2005/8/colors/accent1_2" csCatId="accent1" phldr="1"/>
      <dgm:spPr/>
    </dgm:pt>
    <dgm:pt modelId="{961FA86B-81DA-4AD1-84EC-380D5F784958}">
      <dgm:prSet phldrT="[Text]"/>
      <dgm:spPr/>
      <dgm:t>
        <a:bodyPr/>
        <a:lstStyle/>
        <a:p>
          <a:r>
            <a:rPr lang="en-US">
              <a:solidFill>
                <a:schemeClr val="tx1"/>
              </a:solidFill>
            </a:rPr>
            <a:t>Month 1</a:t>
          </a:r>
        </a:p>
      </dgm:t>
    </dgm:pt>
    <dgm:pt modelId="{EE70807D-0E9E-46CE-96A5-DF3DBCA47ACD}" type="parTrans" cxnId="{8F70B72D-8DF8-4557-8ED8-B163631335D7}">
      <dgm:prSet/>
      <dgm:spPr/>
      <dgm:t>
        <a:bodyPr/>
        <a:lstStyle/>
        <a:p>
          <a:endParaRPr lang="en-US">
            <a:solidFill>
              <a:schemeClr val="tx1"/>
            </a:solidFill>
          </a:endParaRPr>
        </a:p>
      </dgm:t>
    </dgm:pt>
    <dgm:pt modelId="{94886E59-1192-413D-B0D2-E109E41177CF}" type="sibTrans" cxnId="{8F70B72D-8DF8-4557-8ED8-B163631335D7}">
      <dgm:prSet/>
      <dgm:spPr/>
      <dgm:t>
        <a:bodyPr/>
        <a:lstStyle/>
        <a:p>
          <a:endParaRPr lang="en-US">
            <a:solidFill>
              <a:schemeClr val="tx1"/>
            </a:solidFill>
          </a:endParaRPr>
        </a:p>
      </dgm:t>
    </dgm:pt>
    <dgm:pt modelId="{B85A3031-1824-4147-86D7-87C7901AE0A9}">
      <dgm:prSet phldrT="[Text]"/>
      <dgm:spPr/>
      <dgm:t>
        <a:bodyPr/>
        <a:lstStyle/>
        <a:p>
          <a:r>
            <a:rPr lang="en-US">
              <a:solidFill>
                <a:schemeClr val="tx1"/>
              </a:solidFill>
            </a:rPr>
            <a:t>Month 2</a:t>
          </a:r>
        </a:p>
      </dgm:t>
    </dgm:pt>
    <dgm:pt modelId="{54EB2127-18EA-47FF-9C3E-9DA9794BA239}" type="parTrans" cxnId="{1CF514EF-1C4E-4822-8562-82366992B36A}">
      <dgm:prSet/>
      <dgm:spPr/>
      <dgm:t>
        <a:bodyPr/>
        <a:lstStyle/>
        <a:p>
          <a:endParaRPr lang="en-US">
            <a:solidFill>
              <a:schemeClr val="tx1"/>
            </a:solidFill>
          </a:endParaRPr>
        </a:p>
      </dgm:t>
    </dgm:pt>
    <dgm:pt modelId="{D39480D9-210D-4723-9BF4-2D5E345958EA}" type="sibTrans" cxnId="{1CF514EF-1C4E-4822-8562-82366992B36A}">
      <dgm:prSet/>
      <dgm:spPr/>
      <dgm:t>
        <a:bodyPr/>
        <a:lstStyle/>
        <a:p>
          <a:endParaRPr lang="en-US">
            <a:solidFill>
              <a:schemeClr val="tx1"/>
            </a:solidFill>
          </a:endParaRPr>
        </a:p>
      </dgm:t>
    </dgm:pt>
    <dgm:pt modelId="{B0EACABB-1EA5-40CC-A7D5-09381339E2B2}">
      <dgm:prSet phldrT="[Text]"/>
      <dgm:spPr/>
      <dgm:t>
        <a:bodyPr/>
        <a:lstStyle/>
        <a:p>
          <a:r>
            <a:rPr lang="en-US">
              <a:solidFill>
                <a:schemeClr val="tx1"/>
              </a:solidFill>
            </a:rPr>
            <a:t>Month 3</a:t>
          </a:r>
        </a:p>
      </dgm:t>
    </dgm:pt>
    <dgm:pt modelId="{CEBD9AF6-DF29-4EED-B966-4F81BD1B7533}" type="parTrans" cxnId="{8AC0479C-0140-470E-92A4-C29D9A7AE51D}">
      <dgm:prSet/>
      <dgm:spPr/>
      <dgm:t>
        <a:bodyPr/>
        <a:lstStyle/>
        <a:p>
          <a:endParaRPr lang="en-US">
            <a:solidFill>
              <a:schemeClr val="tx1"/>
            </a:solidFill>
          </a:endParaRPr>
        </a:p>
      </dgm:t>
    </dgm:pt>
    <dgm:pt modelId="{7DFD26B9-1334-4FC9-8861-877039410D1C}" type="sibTrans" cxnId="{8AC0479C-0140-470E-92A4-C29D9A7AE51D}">
      <dgm:prSet/>
      <dgm:spPr/>
      <dgm:t>
        <a:bodyPr/>
        <a:lstStyle/>
        <a:p>
          <a:endParaRPr lang="en-US">
            <a:solidFill>
              <a:schemeClr val="tx1"/>
            </a:solidFill>
          </a:endParaRPr>
        </a:p>
      </dgm:t>
    </dgm:pt>
    <dgm:pt modelId="{86D34D08-FB2C-45BA-97BB-A6B2A994D890}" type="pres">
      <dgm:prSet presAssocID="{C678A27D-28CC-4461-A0DD-7FFB09F5E776}" presName="Name0" presStyleCnt="0">
        <dgm:presLayoutVars>
          <dgm:dir/>
          <dgm:resizeHandles val="exact"/>
        </dgm:presLayoutVars>
      </dgm:prSet>
      <dgm:spPr/>
    </dgm:pt>
    <dgm:pt modelId="{73E9428F-5D39-402E-9524-D45BA45CD794}" type="pres">
      <dgm:prSet presAssocID="{961FA86B-81DA-4AD1-84EC-380D5F784958}" presName="parTxOnly" presStyleLbl="node1" presStyleIdx="0" presStyleCnt="3" custScaleY="44104" custLinFactY="-4327" custLinFactNeighborY="-100000">
        <dgm:presLayoutVars>
          <dgm:bulletEnabled val="1"/>
        </dgm:presLayoutVars>
      </dgm:prSet>
      <dgm:spPr/>
    </dgm:pt>
    <dgm:pt modelId="{B0D31617-FD21-4EE8-A553-EEE04AEF8C71}" type="pres">
      <dgm:prSet presAssocID="{94886E59-1192-413D-B0D2-E109E41177CF}" presName="parSpace" presStyleCnt="0"/>
      <dgm:spPr/>
    </dgm:pt>
    <dgm:pt modelId="{2CB14298-D4B8-42E3-AE5F-7B79EBE6B87B}" type="pres">
      <dgm:prSet presAssocID="{B85A3031-1824-4147-86D7-87C7901AE0A9}" presName="parTxOnly" presStyleLbl="node1" presStyleIdx="1" presStyleCnt="3" custScaleY="44104" custLinFactY="-4327" custLinFactNeighborY="-100000">
        <dgm:presLayoutVars>
          <dgm:bulletEnabled val="1"/>
        </dgm:presLayoutVars>
      </dgm:prSet>
      <dgm:spPr/>
    </dgm:pt>
    <dgm:pt modelId="{98B5E34A-3533-432D-8C3E-13DF62EDA357}" type="pres">
      <dgm:prSet presAssocID="{D39480D9-210D-4723-9BF4-2D5E345958EA}" presName="parSpace" presStyleCnt="0"/>
      <dgm:spPr/>
    </dgm:pt>
    <dgm:pt modelId="{AE4166AA-3712-4C89-A6E3-A5B08A87CC26}" type="pres">
      <dgm:prSet presAssocID="{B0EACABB-1EA5-40CC-A7D5-09381339E2B2}" presName="parTxOnly" presStyleLbl="node1" presStyleIdx="2" presStyleCnt="3" custScaleY="44104" custLinFactY="-4327" custLinFactNeighborY="-100000">
        <dgm:presLayoutVars>
          <dgm:bulletEnabled val="1"/>
        </dgm:presLayoutVars>
      </dgm:prSet>
      <dgm:spPr/>
    </dgm:pt>
  </dgm:ptLst>
  <dgm:cxnLst>
    <dgm:cxn modelId="{8F70B72D-8DF8-4557-8ED8-B163631335D7}" srcId="{C678A27D-28CC-4461-A0DD-7FFB09F5E776}" destId="{961FA86B-81DA-4AD1-84EC-380D5F784958}" srcOrd="0" destOrd="0" parTransId="{EE70807D-0E9E-46CE-96A5-DF3DBCA47ACD}" sibTransId="{94886E59-1192-413D-B0D2-E109E41177CF}"/>
    <dgm:cxn modelId="{22E6B473-D63B-4B3A-A7C8-2BB712F43332}" type="presOf" srcId="{B85A3031-1824-4147-86D7-87C7901AE0A9}" destId="{2CB14298-D4B8-42E3-AE5F-7B79EBE6B87B}" srcOrd="0" destOrd="0" presId="urn:microsoft.com/office/officeart/2005/8/layout/hChevron3"/>
    <dgm:cxn modelId="{8AC0479C-0140-470E-92A4-C29D9A7AE51D}" srcId="{C678A27D-28CC-4461-A0DD-7FFB09F5E776}" destId="{B0EACABB-1EA5-40CC-A7D5-09381339E2B2}" srcOrd="2" destOrd="0" parTransId="{CEBD9AF6-DF29-4EED-B966-4F81BD1B7533}" sibTransId="{7DFD26B9-1334-4FC9-8861-877039410D1C}"/>
    <dgm:cxn modelId="{9B20619D-3733-4BF8-9426-0188D8DC5547}" type="presOf" srcId="{B0EACABB-1EA5-40CC-A7D5-09381339E2B2}" destId="{AE4166AA-3712-4C89-A6E3-A5B08A87CC26}" srcOrd="0" destOrd="0" presId="urn:microsoft.com/office/officeart/2005/8/layout/hChevron3"/>
    <dgm:cxn modelId="{C74995BA-E355-47BE-8078-90CD36E9CF2E}" type="presOf" srcId="{961FA86B-81DA-4AD1-84EC-380D5F784958}" destId="{73E9428F-5D39-402E-9524-D45BA45CD794}" srcOrd="0" destOrd="0" presId="urn:microsoft.com/office/officeart/2005/8/layout/hChevron3"/>
    <dgm:cxn modelId="{1CF514EF-1C4E-4822-8562-82366992B36A}" srcId="{C678A27D-28CC-4461-A0DD-7FFB09F5E776}" destId="{B85A3031-1824-4147-86D7-87C7901AE0A9}" srcOrd="1" destOrd="0" parTransId="{54EB2127-18EA-47FF-9C3E-9DA9794BA239}" sibTransId="{D39480D9-210D-4723-9BF4-2D5E345958EA}"/>
    <dgm:cxn modelId="{099124F4-D5BE-4CA6-A9CC-8EAB52C0BA04}" type="presOf" srcId="{C678A27D-28CC-4461-A0DD-7FFB09F5E776}" destId="{86D34D08-FB2C-45BA-97BB-A6B2A994D890}" srcOrd="0" destOrd="0" presId="urn:microsoft.com/office/officeart/2005/8/layout/hChevron3"/>
    <dgm:cxn modelId="{5B0CF441-6DFD-4992-95D6-DEB099DC9036}" type="presParOf" srcId="{86D34D08-FB2C-45BA-97BB-A6B2A994D890}" destId="{73E9428F-5D39-402E-9524-D45BA45CD794}" srcOrd="0" destOrd="0" presId="urn:microsoft.com/office/officeart/2005/8/layout/hChevron3"/>
    <dgm:cxn modelId="{F66CDC04-40FC-4126-B39D-A89CB81D84A3}" type="presParOf" srcId="{86D34D08-FB2C-45BA-97BB-A6B2A994D890}" destId="{B0D31617-FD21-4EE8-A553-EEE04AEF8C71}" srcOrd="1" destOrd="0" presId="urn:microsoft.com/office/officeart/2005/8/layout/hChevron3"/>
    <dgm:cxn modelId="{C5248DD4-7790-4E3F-A2FD-6E6A2F02F2D6}" type="presParOf" srcId="{86D34D08-FB2C-45BA-97BB-A6B2A994D890}" destId="{2CB14298-D4B8-42E3-AE5F-7B79EBE6B87B}" srcOrd="2" destOrd="0" presId="urn:microsoft.com/office/officeart/2005/8/layout/hChevron3"/>
    <dgm:cxn modelId="{84E87FC6-71C4-40F7-8F83-F841B7301796}" type="presParOf" srcId="{86D34D08-FB2C-45BA-97BB-A6B2A994D890}" destId="{98B5E34A-3533-432D-8C3E-13DF62EDA357}" srcOrd="3" destOrd="0" presId="urn:microsoft.com/office/officeart/2005/8/layout/hChevron3"/>
    <dgm:cxn modelId="{B8B5FDED-4E24-450D-A97A-BF3F6A1A1C3F}" type="presParOf" srcId="{86D34D08-FB2C-45BA-97BB-A6B2A994D890}" destId="{AE4166AA-3712-4C89-A6E3-A5B08A87CC26}"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78A27D-28CC-4461-A0DD-7FFB09F5E776}" type="doc">
      <dgm:prSet loTypeId="urn:microsoft.com/office/officeart/2005/8/layout/hChevron3" loCatId="process" qsTypeId="urn:microsoft.com/office/officeart/2005/8/quickstyle/simple5" qsCatId="simple" csTypeId="urn:microsoft.com/office/officeart/2005/8/colors/accent1_2" csCatId="accent1" phldr="1"/>
      <dgm:spPr/>
    </dgm:pt>
    <dgm:pt modelId="{961FA86B-81DA-4AD1-84EC-380D5F784958}">
      <dgm:prSet phldrT="[Text]"/>
      <dgm:spPr/>
      <dgm:t>
        <a:bodyPr/>
        <a:lstStyle/>
        <a:p>
          <a:r>
            <a:rPr lang="en-US">
              <a:solidFill>
                <a:schemeClr val="tx1"/>
              </a:solidFill>
            </a:rPr>
            <a:t>Month 1</a:t>
          </a:r>
        </a:p>
      </dgm:t>
    </dgm:pt>
    <dgm:pt modelId="{EE70807D-0E9E-46CE-96A5-DF3DBCA47ACD}" type="parTrans" cxnId="{8F70B72D-8DF8-4557-8ED8-B163631335D7}">
      <dgm:prSet/>
      <dgm:spPr/>
      <dgm:t>
        <a:bodyPr/>
        <a:lstStyle/>
        <a:p>
          <a:endParaRPr lang="en-US">
            <a:solidFill>
              <a:schemeClr val="tx1"/>
            </a:solidFill>
          </a:endParaRPr>
        </a:p>
      </dgm:t>
    </dgm:pt>
    <dgm:pt modelId="{94886E59-1192-413D-B0D2-E109E41177CF}" type="sibTrans" cxnId="{8F70B72D-8DF8-4557-8ED8-B163631335D7}">
      <dgm:prSet/>
      <dgm:spPr/>
      <dgm:t>
        <a:bodyPr/>
        <a:lstStyle/>
        <a:p>
          <a:endParaRPr lang="en-US">
            <a:solidFill>
              <a:schemeClr val="tx1"/>
            </a:solidFill>
          </a:endParaRPr>
        </a:p>
      </dgm:t>
    </dgm:pt>
    <dgm:pt modelId="{B85A3031-1824-4147-86D7-87C7901AE0A9}">
      <dgm:prSet phldrT="[Text]"/>
      <dgm:spPr/>
      <dgm:t>
        <a:bodyPr/>
        <a:lstStyle/>
        <a:p>
          <a:r>
            <a:rPr lang="en-US">
              <a:solidFill>
                <a:schemeClr val="tx1"/>
              </a:solidFill>
            </a:rPr>
            <a:t>Month 2</a:t>
          </a:r>
        </a:p>
      </dgm:t>
    </dgm:pt>
    <dgm:pt modelId="{54EB2127-18EA-47FF-9C3E-9DA9794BA239}" type="parTrans" cxnId="{1CF514EF-1C4E-4822-8562-82366992B36A}">
      <dgm:prSet/>
      <dgm:spPr/>
      <dgm:t>
        <a:bodyPr/>
        <a:lstStyle/>
        <a:p>
          <a:endParaRPr lang="en-US">
            <a:solidFill>
              <a:schemeClr val="tx1"/>
            </a:solidFill>
          </a:endParaRPr>
        </a:p>
      </dgm:t>
    </dgm:pt>
    <dgm:pt modelId="{D39480D9-210D-4723-9BF4-2D5E345958EA}" type="sibTrans" cxnId="{1CF514EF-1C4E-4822-8562-82366992B36A}">
      <dgm:prSet/>
      <dgm:spPr/>
      <dgm:t>
        <a:bodyPr/>
        <a:lstStyle/>
        <a:p>
          <a:endParaRPr lang="en-US">
            <a:solidFill>
              <a:schemeClr val="tx1"/>
            </a:solidFill>
          </a:endParaRPr>
        </a:p>
      </dgm:t>
    </dgm:pt>
    <dgm:pt modelId="{B0EACABB-1EA5-40CC-A7D5-09381339E2B2}">
      <dgm:prSet phldrT="[Text]"/>
      <dgm:spPr/>
      <dgm:t>
        <a:bodyPr/>
        <a:lstStyle/>
        <a:p>
          <a:r>
            <a:rPr lang="en-US">
              <a:solidFill>
                <a:schemeClr val="tx1"/>
              </a:solidFill>
            </a:rPr>
            <a:t>Month 3</a:t>
          </a:r>
        </a:p>
      </dgm:t>
    </dgm:pt>
    <dgm:pt modelId="{CEBD9AF6-DF29-4EED-B966-4F81BD1B7533}" type="parTrans" cxnId="{8AC0479C-0140-470E-92A4-C29D9A7AE51D}">
      <dgm:prSet/>
      <dgm:spPr/>
      <dgm:t>
        <a:bodyPr/>
        <a:lstStyle/>
        <a:p>
          <a:endParaRPr lang="en-US">
            <a:solidFill>
              <a:schemeClr val="tx1"/>
            </a:solidFill>
          </a:endParaRPr>
        </a:p>
      </dgm:t>
    </dgm:pt>
    <dgm:pt modelId="{7DFD26B9-1334-4FC9-8861-877039410D1C}" type="sibTrans" cxnId="{8AC0479C-0140-470E-92A4-C29D9A7AE51D}">
      <dgm:prSet/>
      <dgm:spPr/>
      <dgm:t>
        <a:bodyPr/>
        <a:lstStyle/>
        <a:p>
          <a:endParaRPr lang="en-US">
            <a:solidFill>
              <a:schemeClr val="tx1"/>
            </a:solidFill>
          </a:endParaRPr>
        </a:p>
      </dgm:t>
    </dgm:pt>
    <dgm:pt modelId="{86D34D08-FB2C-45BA-97BB-A6B2A994D890}" type="pres">
      <dgm:prSet presAssocID="{C678A27D-28CC-4461-A0DD-7FFB09F5E776}" presName="Name0" presStyleCnt="0">
        <dgm:presLayoutVars>
          <dgm:dir/>
          <dgm:resizeHandles val="exact"/>
        </dgm:presLayoutVars>
      </dgm:prSet>
      <dgm:spPr/>
    </dgm:pt>
    <dgm:pt modelId="{73E9428F-5D39-402E-9524-D45BA45CD794}" type="pres">
      <dgm:prSet presAssocID="{961FA86B-81DA-4AD1-84EC-380D5F784958}" presName="parTxOnly" presStyleLbl="node1" presStyleIdx="0" presStyleCnt="3" custScaleY="44104" custLinFactY="-4327" custLinFactNeighborY="-100000">
        <dgm:presLayoutVars>
          <dgm:bulletEnabled val="1"/>
        </dgm:presLayoutVars>
      </dgm:prSet>
      <dgm:spPr/>
    </dgm:pt>
    <dgm:pt modelId="{B0D31617-FD21-4EE8-A553-EEE04AEF8C71}" type="pres">
      <dgm:prSet presAssocID="{94886E59-1192-413D-B0D2-E109E41177CF}" presName="parSpace" presStyleCnt="0"/>
      <dgm:spPr/>
    </dgm:pt>
    <dgm:pt modelId="{2CB14298-D4B8-42E3-AE5F-7B79EBE6B87B}" type="pres">
      <dgm:prSet presAssocID="{B85A3031-1824-4147-86D7-87C7901AE0A9}" presName="parTxOnly" presStyleLbl="node1" presStyleIdx="1" presStyleCnt="3" custScaleY="44104" custLinFactY="-4327" custLinFactNeighborY="-100000">
        <dgm:presLayoutVars>
          <dgm:bulletEnabled val="1"/>
        </dgm:presLayoutVars>
      </dgm:prSet>
      <dgm:spPr/>
    </dgm:pt>
    <dgm:pt modelId="{98B5E34A-3533-432D-8C3E-13DF62EDA357}" type="pres">
      <dgm:prSet presAssocID="{D39480D9-210D-4723-9BF4-2D5E345958EA}" presName="parSpace" presStyleCnt="0"/>
      <dgm:spPr/>
    </dgm:pt>
    <dgm:pt modelId="{AE4166AA-3712-4C89-A6E3-A5B08A87CC26}" type="pres">
      <dgm:prSet presAssocID="{B0EACABB-1EA5-40CC-A7D5-09381339E2B2}" presName="parTxOnly" presStyleLbl="node1" presStyleIdx="2" presStyleCnt="3" custScaleY="44104" custLinFactY="-4327" custLinFactNeighborY="-100000">
        <dgm:presLayoutVars>
          <dgm:bulletEnabled val="1"/>
        </dgm:presLayoutVars>
      </dgm:prSet>
      <dgm:spPr/>
    </dgm:pt>
  </dgm:ptLst>
  <dgm:cxnLst>
    <dgm:cxn modelId="{8F70B72D-8DF8-4557-8ED8-B163631335D7}" srcId="{C678A27D-28CC-4461-A0DD-7FFB09F5E776}" destId="{961FA86B-81DA-4AD1-84EC-380D5F784958}" srcOrd="0" destOrd="0" parTransId="{EE70807D-0E9E-46CE-96A5-DF3DBCA47ACD}" sibTransId="{94886E59-1192-413D-B0D2-E109E41177CF}"/>
    <dgm:cxn modelId="{22E6B473-D63B-4B3A-A7C8-2BB712F43332}" type="presOf" srcId="{B85A3031-1824-4147-86D7-87C7901AE0A9}" destId="{2CB14298-D4B8-42E3-AE5F-7B79EBE6B87B}" srcOrd="0" destOrd="0" presId="urn:microsoft.com/office/officeart/2005/8/layout/hChevron3"/>
    <dgm:cxn modelId="{8AC0479C-0140-470E-92A4-C29D9A7AE51D}" srcId="{C678A27D-28CC-4461-A0DD-7FFB09F5E776}" destId="{B0EACABB-1EA5-40CC-A7D5-09381339E2B2}" srcOrd="2" destOrd="0" parTransId="{CEBD9AF6-DF29-4EED-B966-4F81BD1B7533}" sibTransId="{7DFD26B9-1334-4FC9-8861-877039410D1C}"/>
    <dgm:cxn modelId="{9B20619D-3733-4BF8-9426-0188D8DC5547}" type="presOf" srcId="{B0EACABB-1EA5-40CC-A7D5-09381339E2B2}" destId="{AE4166AA-3712-4C89-A6E3-A5B08A87CC26}" srcOrd="0" destOrd="0" presId="urn:microsoft.com/office/officeart/2005/8/layout/hChevron3"/>
    <dgm:cxn modelId="{C74995BA-E355-47BE-8078-90CD36E9CF2E}" type="presOf" srcId="{961FA86B-81DA-4AD1-84EC-380D5F784958}" destId="{73E9428F-5D39-402E-9524-D45BA45CD794}" srcOrd="0" destOrd="0" presId="urn:microsoft.com/office/officeart/2005/8/layout/hChevron3"/>
    <dgm:cxn modelId="{1CF514EF-1C4E-4822-8562-82366992B36A}" srcId="{C678A27D-28CC-4461-A0DD-7FFB09F5E776}" destId="{B85A3031-1824-4147-86D7-87C7901AE0A9}" srcOrd="1" destOrd="0" parTransId="{54EB2127-18EA-47FF-9C3E-9DA9794BA239}" sibTransId="{D39480D9-210D-4723-9BF4-2D5E345958EA}"/>
    <dgm:cxn modelId="{099124F4-D5BE-4CA6-A9CC-8EAB52C0BA04}" type="presOf" srcId="{C678A27D-28CC-4461-A0DD-7FFB09F5E776}" destId="{86D34D08-FB2C-45BA-97BB-A6B2A994D890}" srcOrd="0" destOrd="0" presId="urn:microsoft.com/office/officeart/2005/8/layout/hChevron3"/>
    <dgm:cxn modelId="{5B0CF441-6DFD-4992-95D6-DEB099DC9036}" type="presParOf" srcId="{86D34D08-FB2C-45BA-97BB-A6B2A994D890}" destId="{73E9428F-5D39-402E-9524-D45BA45CD794}" srcOrd="0" destOrd="0" presId="urn:microsoft.com/office/officeart/2005/8/layout/hChevron3"/>
    <dgm:cxn modelId="{F66CDC04-40FC-4126-B39D-A89CB81D84A3}" type="presParOf" srcId="{86D34D08-FB2C-45BA-97BB-A6B2A994D890}" destId="{B0D31617-FD21-4EE8-A553-EEE04AEF8C71}" srcOrd="1" destOrd="0" presId="urn:microsoft.com/office/officeart/2005/8/layout/hChevron3"/>
    <dgm:cxn modelId="{C5248DD4-7790-4E3F-A2FD-6E6A2F02F2D6}" type="presParOf" srcId="{86D34D08-FB2C-45BA-97BB-A6B2A994D890}" destId="{2CB14298-D4B8-42E3-AE5F-7B79EBE6B87B}" srcOrd="2" destOrd="0" presId="urn:microsoft.com/office/officeart/2005/8/layout/hChevron3"/>
    <dgm:cxn modelId="{84E87FC6-71C4-40F7-8F83-F841B7301796}" type="presParOf" srcId="{86D34D08-FB2C-45BA-97BB-A6B2A994D890}" destId="{98B5E34A-3533-432D-8C3E-13DF62EDA357}" srcOrd="3" destOrd="0" presId="urn:microsoft.com/office/officeart/2005/8/layout/hChevron3"/>
    <dgm:cxn modelId="{B8B5FDED-4E24-450D-A97A-BF3F6A1A1C3F}" type="presParOf" srcId="{86D34D08-FB2C-45BA-97BB-A6B2A994D890}" destId="{AE4166AA-3712-4C89-A6E3-A5B08A87CC26}"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631AE-7CB4-424F-8E57-DF2060A2762E}">
      <dsp:nvSpPr>
        <dsp:cNvPr id="0" name=""/>
        <dsp:cNvSpPr/>
      </dsp:nvSpPr>
      <dsp:spPr>
        <a:xfrm rot="5400000">
          <a:off x="977137" y="1071696"/>
          <a:ext cx="989051" cy="136648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38C210-F574-4DA9-B8AE-55069F0957BF}">
      <dsp:nvSpPr>
        <dsp:cNvPr id="0" name=""/>
        <dsp:cNvSpPr/>
      </dsp:nvSpPr>
      <dsp:spPr>
        <a:xfrm>
          <a:off x="0" y="49708"/>
          <a:ext cx="1720412" cy="1204232"/>
        </a:xfrm>
        <a:prstGeom prst="roundRect">
          <a:avLst>
            <a:gd name="adj" fmla="val 1667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Payroll Confirms</a:t>
          </a:r>
        </a:p>
      </dsp:txBody>
      <dsp:txXfrm>
        <a:off x="58796" y="108504"/>
        <a:ext cx="1602820" cy="1086640"/>
      </dsp:txXfrm>
    </dsp:sp>
    <dsp:sp modelId="{A85B0FDA-314C-4187-ABDB-5CA7EE5F1BF3}">
      <dsp:nvSpPr>
        <dsp:cNvPr id="0" name=""/>
        <dsp:cNvSpPr/>
      </dsp:nvSpPr>
      <dsp:spPr>
        <a:xfrm>
          <a:off x="2819464" y="136753"/>
          <a:ext cx="1251264" cy="973314"/>
        </a:xfrm>
        <a:prstGeom prst="rect">
          <a:avLst/>
        </a:prstGeom>
        <a:noFill/>
        <a:ln>
          <a:noFill/>
        </a:ln>
        <a:effectLst/>
      </dsp:spPr>
      <dsp:style>
        <a:lnRef idx="0">
          <a:scrgbClr r="0" g="0" b="0"/>
        </a:lnRef>
        <a:fillRef idx="0">
          <a:scrgbClr r="0" g="0" b="0"/>
        </a:fillRef>
        <a:effectRef idx="0">
          <a:scrgbClr r="0" g="0" b="0"/>
        </a:effectRef>
        <a:fontRef idx="minor"/>
      </dsp:style>
    </dsp:sp>
    <dsp:sp modelId="{9334009D-3B50-47FC-8B2B-15BC736CCB67}">
      <dsp:nvSpPr>
        <dsp:cNvPr id="0" name=""/>
        <dsp:cNvSpPr/>
      </dsp:nvSpPr>
      <dsp:spPr>
        <a:xfrm rot="5400000">
          <a:off x="3870660" y="2225279"/>
          <a:ext cx="995653" cy="145570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CD98-8CB1-4104-83EB-38CC75BAF238}">
      <dsp:nvSpPr>
        <dsp:cNvPr id="0" name=""/>
        <dsp:cNvSpPr/>
      </dsp:nvSpPr>
      <dsp:spPr>
        <a:xfrm>
          <a:off x="2185175" y="1263777"/>
          <a:ext cx="3176569" cy="1204232"/>
        </a:xfrm>
        <a:prstGeom prst="roundRect">
          <a:avLst>
            <a:gd name="adj" fmla="val 1667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latin typeface="+mj-lt"/>
            </a:rPr>
            <a:t>A Miracle Occurs</a:t>
          </a:r>
        </a:p>
      </dsp:txBody>
      <dsp:txXfrm>
        <a:off x="2243971" y="1322573"/>
        <a:ext cx="3058977" cy="1086640"/>
      </dsp:txXfrm>
    </dsp:sp>
    <dsp:sp modelId="{C86EFF9E-D394-48CF-8B6D-F9C55161B615}">
      <dsp:nvSpPr>
        <dsp:cNvPr id="0" name=""/>
        <dsp:cNvSpPr/>
      </dsp:nvSpPr>
      <dsp:spPr>
        <a:xfrm>
          <a:off x="4973947" y="1473040"/>
          <a:ext cx="1251264" cy="973314"/>
        </a:xfrm>
        <a:prstGeom prst="rect">
          <a:avLst/>
        </a:prstGeom>
        <a:noFill/>
        <a:ln>
          <a:noFill/>
        </a:ln>
        <a:effectLst/>
      </dsp:spPr>
      <dsp:style>
        <a:lnRef idx="0">
          <a:scrgbClr r="0" g="0" b="0"/>
        </a:lnRef>
        <a:fillRef idx="0">
          <a:scrgbClr r="0" g="0" b="0"/>
        </a:fillRef>
        <a:effectRef idx="0">
          <a:scrgbClr r="0" g="0" b="0"/>
        </a:effectRef>
        <a:fontRef idx="minor"/>
      </dsp:style>
    </dsp:sp>
    <dsp:sp modelId="{0A2A36AB-A3FC-4736-BA12-1CC769D53C78}">
      <dsp:nvSpPr>
        <dsp:cNvPr id="0" name=""/>
        <dsp:cNvSpPr/>
      </dsp:nvSpPr>
      <dsp:spPr>
        <a:xfrm>
          <a:off x="5225964" y="2697776"/>
          <a:ext cx="1720412" cy="1204232"/>
        </a:xfrm>
        <a:prstGeom prst="roundRect">
          <a:avLst>
            <a:gd name="adj" fmla="val 166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Accounting Lines go to General Ledger</a:t>
          </a:r>
        </a:p>
      </dsp:txBody>
      <dsp:txXfrm>
        <a:off x="5284760" y="2756572"/>
        <a:ext cx="1602820" cy="1086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9428F-5D39-402E-9524-D45BA45CD794}">
      <dsp:nvSpPr>
        <dsp:cNvPr id="0" name=""/>
        <dsp:cNvSpPr/>
      </dsp:nvSpPr>
      <dsp:spPr>
        <a:xfrm>
          <a:off x="2009" y="0"/>
          <a:ext cx="1756916" cy="309948"/>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Month 1</a:t>
          </a:r>
        </a:p>
      </dsp:txBody>
      <dsp:txXfrm>
        <a:off x="2009" y="0"/>
        <a:ext cx="1679429" cy="309948"/>
      </dsp:txXfrm>
    </dsp:sp>
    <dsp:sp modelId="{2CB14298-D4B8-42E3-AE5F-7B79EBE6B87B}">
      <dsp:nvSpPr>
        <dsp:cNvPr id="0" name=""/>
        <dsp:cNvSpPr/>
      </dsp:nvSpPr>
      <dsp:spPr>
        <a:xfrm>
          <a:off x="1407541" y="0"/>
          <a:ext cx="1756916" cy="30994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Month 2</a:t>
          </a:r>
        </a:p>
      </dsp:txBody>
      <dsp:txXfrm>
        <a:off x="1562515" y="0"/>
        <a:ext cx="1446968" cy="309948"/>
      </dsp:txXfrm>
    </dsp:sp>
    <dsp:sp modelId="{AE4166AA-3712-4C89-A6E3-A5B08A87CC26}">
      <dsp:nvSpPr>
        <dsp:cNvPr id="0" name=""/>
        <dsp:cNvSpPr/>
      </dsp:nvSpPr>
      <dsp:spPr>
        <a:xfrm>
          <a:off x="2813074" y="0"/>
          <a:ext cx="1756916" cy="30994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Month 3</a:t>
          </a:r>
        </a:p>
      </dsp:txBody>
      <dsp:txXfrm>
        <a:off x="2968048" y="0"/>
        <a:ext cx="1446968" cy="309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9428F-5D39-402E-9524-D45BA45CD794}">
      <dsp:nvSpPr>
        <dsp:cNvPr id="0" name=""/>
        <dsp:cNvSpPr/>
      </dsp:nvSpPr>
      <dsp:spPr>
        <a:xfrm>
          <a:off x="2009" y="0"/>
          <a:ext cx="1756916" cy="309948"/>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Month 1</a:t>
          </a:r>
        </a:p>
      </dsp:txBody>
      <dsp:txXfrm>
        <a:off x="2009" y="0"/>
        <a:ext cx="1679429" cy="309948"/>
      </dsp:txXfrm>
    </dsp:sp>
    <dsp:sp modelId="{2CB14298-D4B8-42E3-AE5F-7B79EBE6B87B}">
      <dsp:nvSpPr>
        <dsp:cNvPr id="0" name=""/>
        <dsp:cNvSpPr/>
      </dsp:nvSpPr>
      <dsp:spPr>
        <a:xfrm>
          <a:off x="1407541" y="0"/>
          <a:ext cx="1756916" cy="30994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Month 2</a:t>
          </a:r>
        </a:p>
      </dsp:txBody>
      <dsp:txXfrm>
        <a:off x="1562515" y="0"/>
        <a:ext cx="1446968" cy="309948"/>
      </dsp:txXfrm>
    </dsp:sp>
    <dsp:sp modelId="{AE4166AA-3712-4C89-A6E3-A5B08A87CC26}">
      <dsp:nvSpPr>
        <dsp:cNvPr id="0" name=""/>
        <dsp:cNvSpPr/>
      </dsp:nvSpPr>
      <dsp:spPr>
        <a:xfrm>
          <a:off x="2813074" y="0"/>
          <a:ext cx="1756916" cy="30994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Month 3</a:t>
          </a:r>
        </a:p>
      </dsp:txBody>
      <dsp:txXfrm>
        <a:off x="2968048" y="0"/>
        <a:ext cx="1446968" cy="309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9428F-5D39-402E-9524-D45BA45CD794}">
      <dsp:nvSpPr>
        <dsp:cNvPr id="0" name=""/>
        <dsp:cNvSpPr/>
      </dsp:nvSpPr>
      <dsp:spPr>
        <a:xfrm>
          <a:off x="2009" y="0"/>
          <a:ext cx="1756916" cy="309948"/>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Month 1</a:t>
          </a:r>
        </a:p>
      </dsp:txBody>
      <dsp:txXfrm>
        <a:off x="2009" y="0"/>
        <a:ext cx="1679429" cy="309948"/>
      </dsp:txXfrm>
    </dsp:sp>
    <dsp:sp modelId="{2CB14298-D4B8-42E3-AE5F-7B79EBE6B87B}">
      <dsp:nvSpPr>
        <dsp:cNvPr id="0" name=""/>
        <dsp:cNvSpPr/>
      </dsp:nvSpPr>
      <dsp:spPr>
        <a:xfrm>
          <a:off x="1407541" y="0"/>
          <a:ext cx="1756916" cy="30994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Month 2</a:t>
          </a:r>
        </a:p>
      </dsp:txBody>
      <dsp:txXfrm>
        <a:off x="1562515" y="0"/>
        <a:ext cx="1446968" cy="309948"/>
      </dsp:txXfrm>
    </dsp:sp>
    <dsp:sp modelId="{AE4166AA-3712-4C89-A6E3-A5B08A87CC26}">
      <dsp:nvSpPr>
        <dsp:cNvPr id="0" name=""/>
        <dsp:cNvSpPr/>
      </dsp:nvSpPr>
      <dsp:spPr>
        <a:xfrm>
          <a:off x="2813074" y="0"/>
          <a:ext cx="1756916" cy="30994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Month 3</a:t>
          </a:r>
        </a:p>
      </dsp:txBody>
      <dsp:txXfrm>
        <a:off x="2968048" y="0"/>
        <a:ext cx="1446968" cy="30994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24A094-0812-43E4-964B-297C325F8B48}"/>
              </a:ext>
            </a:extLst>
          </p:cNvPr>
          <p:cNvSpPr>
            <a:spLocks noGrp="1"/>
          </p:cNvSpPr>
          <p:nvPr>
            <p:ph type="dt" sz="quarter" idx="1"/>
          </p:nvPr>
        </p:nvSpPr>
        <p:spPr>
          <a:xfrm>
            <a:off x="4143587" y="1"/>
            <a:ext cx="3169920" cy="481727"/>
          </a:xfrm>
          <a:prstGeom prst="rect">
            <a:avLst/>
          </a:prstGeom>
        </p:spPr>
        <p:txBody>
          <a:bodyPr vert="horz" lIns="96661" tIns="48331" rIns="96661" bIns="48331" rtlCol="0"/>
          <a:lstStyle>
            <a:lvl1pPr algn="r">
              <a:defRPr sz="1300"/>
            </a:lvl1pPr>
          </a:lstStyle>
          <a:p>
            <a:fld id="{3B7BAAF3-FA11-443E-8B56-48C86E83F90D}" type="datetimeFigureOut">
              <a:rPr lang="en-US" smtClean="0"/>
              <a:t>5/14/2019</a:t>
            </a:fld>
            <a:endParaRPr lang="en-US"/>
          </a:p>
        </p:txBody>
      </p:sp>
      <p:sp>
        <p:nvSpPr>
          <p:cNvPr id="6" name="Slide Number Placeholder 5">
            <a:extLst>
              <a:ext uri="{FF2B5EF4-FFF2-40B4-BE49-F238E27FC236}">
                <a16:creationId xmlns:a16="http://schemas.microsoft.com/office/drawing/2014/main" id="{F39FA6A5-0FAA-4878-AA90-4FA60C46558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3A792B0-127E-4DDE-A7ED-180A8D025B20}" type="slidenum">
              <a:rPr lang="en-US" smtClean="0"/>
              <a:t>‹#›</a:t>
            </a:fld>
            <a:endParaRPr lang="en-US"/>
          </a:p>
        </p:txBody>
      </p:sp>
    </p:spTree>
    <p:extLst>
      <p:ext uri="{BB962C8B-B14F-4D97-AF65-F5344CB8AC3E}">
        <p14:creationId xmlns:p14="http://schemas.microsoft.com/office/powerpoint/2010/main" val="29240955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93750" y="985838"/>
            <a:ext cx="5786438" cy="3254375"/>
          </a:xfrm>
          <a:prstGeom prst="rect">
            <a:avLst/>
          </a:prstGeom>
          <a:noFill/>
          <a:ln w="12700">
            <a:solidFill>
              <a:prstClr val="black"/>
            </a:solidFill>
          </a:ln>
        </p:spPr>
        <p:txBody>
          <a:bodyPr vert="horz" lIns="190316" tIns="95158" rIns="190316" bIns="95158" rtlCol="0" anchor="ctr"/>
          <a:lstStyle/>
          <a:p>
            <a:endParaRPr lang="en-US"/>
          </a:p>
        </p:txBody>
      </p:sp>
      <p:sp>
        <p:nvSpPr>
          <p:cNvPr id="12" name="Date Placeholder 11">
            <a:extLst>
              <a:ext uri="{FF2B5EF4-FFF2-40B4-BE49-F238E27FC236}">
                <a16:creationId xmlns:a16="http://schemas.microsoft.com/office/drawing/2014/main" id="{FC54447C-FC14-43E8-A756-4755A9407678}"/>
              </a:ext>
            </a:extLst>
          </p:cNvPr>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413F68B5-F070-4E4F-8EA1-5BC122203865}" type="datetimeFigureOut">
              <a:rPr lang="en-US" smtClean="0"/>
              <a:t>5/14/2019</a:t>
            </a:fld>
            <a:endParaRPr lang="en-US"/>
          </a:p>
        </p:txBody>
      </p:sp>
      <p:sp>
        <p:nvSpPr>
          <p:cNvPr id="3" name="Notes Placeholder 2">
            <a:extLst>
              <a:ext uri="{FF2B5EF4-FFF2-40B4-BE49-F238E27FC236}">
                <a16:creationId xmlns:a16="http://schemas.microsoft.com/office/drawing/2014/main" id="{E56AE44F-30D2-402B-8CD5-DDCC411EB234}"/>
              </a:ext>
            </a:extLst>
          </p:cNvPr>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endParaRPr lang="en-US"/>
          </a:p>
        </p:txBody>
      </p:sp>
    </p:spTree>
    <p:extLst>
      <p:ext uri="{BB962C8B-B14F-4D97-AF65-F5344CB8AC3E}">
        <p14:creationId xmlns:p14="http://schemas.microsoft.com/office/powerpoint/2010/main" val="1201601410"/>
      </p:ext>
    </p:extLst>
  </p:cSld>
  <p:clrMap bg1="lt1" tx1="dk1" bg2="lt2" tx2="dk2" accent1="accent1" accent2="accent2" accent3="accent3" accent4="accent4" accent5="accent5" accent6="accent6" hlink="hlink" folHlink="folHlink"/>
  <p:hf sldNum="0" hdr="0" ftr="0" dt="0"/>
  <p:notesStyle>
    <a:lvl1pPr marL="0" algn="l" defTabSz="914290" rtl="0" eaLnBrk="1" latinLnBrk="0" hangingPunct="1">
      <a:defRPr sz="1200" kern="1200">
        <a:solidFill>
          <a:schemeClr val="tx1"/>
        </a:solidFill>
        <a:latin typeface="+mn-lt"/>
        <a:ea typeface="+mn-ea"/>
        <a:cs typeface="+mn-cs"/>
      </a:defRPr>
    </a:lvl1pPr>
    <a:lvl2pPr marL="457145" algn="l" defTabSz="914290" rtl="0" eaLnBrk="1" latinLnBrk="0" hangingPunct="1">
      <a:defRPr sz="1200" kern="1200">
        <a:solidFill>
          <a:schemeClr val="tx1"/>
        </a:solidFill>
        <a:latin typeface="+mn-lt"/>
        <a:ea typeface="+mn-ea"/>
        <a:cs typeface="+mn-cs"/>
      </a:defRPr>
    </a:lvl2pPr>
    <a:lvl3pPr marL="914290" algn="l" defTabSz="914290" rtl="0" eaLnBrk="1" latinLnBrk="0" hangingPunct="1">
      <a:defRPr sz="1200" kern="1200">
        <a:solidFill>
          <a:schemeClr val="tx1"/>
        </a:solidFill>
        <a:latin typeface="+mn-lt"/>
        <a:ea typeface="+mn-ea"/>
        <a:cs typeface="+mn-cs"/>
      </a:defRPr>
    </a:lvl3pPr>
    <a:lvl4pPr marL="1371436" algn="l" defTabSz="914290" rtl="0" eaLnBrk="1" latinLnBrk="0" hangingPunct="1">
      <a:defRPr sz="1200" kern="1200">
        <a:solidFill>
          <a:schemeClr val="tx1"/>
        </a:solidFill>
        <a:latin typeface="+mn-lt"/>
        <a:ea typeface="+mn-ea"/>
        <a:cs typeface="+mn-cs"/>
      </a:defRPr>
    </a:lvl4pPr>
    <a:lvl5pPr marL="1828581" algn="l" defTabSz="914290" rtl="0" eaLnBrk="1" latinLnBrk="0" hangingPunct="1">
      <a:defRPr sz="1200" kern="1200">
        <a:solidFill>
          <a:schemeClr val="tx1"/>
        </a:solidFill>
        <a:latin typeface="+mn-lt"/>
        <a:ea typeface="+mn-ea"/>
        <a:cs typeface="+mn-cs"/>
      </a:defRPr>
    </a:lvl5pPr>
    <a:lvl6pPr marL="2285725" algn="l" defTabSz="914290" rtl="0" eaLnBrk="1" latinLnBrk="0" hangingPunct="1">
      <a:defRPr sz="1200" kern="1200">
        <a:solidFill>
          <a:schemeClr val="tx1"/>
        </a:solidFill>
        <a:latin typeface="+mn-lt"/>
        <a:ea typeface="+mn-ea"/>
        <a:cs typeface="+mn-cs"/>
      </a:defRPr>
    </a:lvl6pPr>
    <a:lvl7pPr marL="2742870"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oneusgsupport@uga.ed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onesource.uga.edu/resources/oneusg_connect_sop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onesource.uga.edu/resources/oneusg_connect_sop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raining.onesource.uga.edu/"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nesource.uga.edu/"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sz="1300"/>
              <a:t>Give a nice welcome to the attendees. </a:t>
            </a:r>
          </a:p>
          <a:p>
            <a:pPr marL="356843" indent="-356843">
              <a:buFont typeface="Arial" panose="020B0604020202020204" pitchFamily="34" charset="0"/>
              <a:buChar char="•"/>
            </a:pPr>
            <a:r>
              <a:rPr lang="en-US" sz="1300"/>
              <a:t>Introduce yourself. Let them know your name, your home department, how long you’ve worked at UGA, and other general information about who you are.</a:t>
            </a:r>
          </a:p>
          <a:p>
            <a:pPr marL="356843" indent="-356843">
              <a:buFont typeface="Arial" panose="020B0604020202020204" pitchFamily="34" charset="0"/>
              <a:buChar char="•"/>
            </a:pPr>
            <a:r>
              <a:rPr lang="en-US" sz="1300"/>
              <a:t>Let them know that you are a volunteer and that you are still learning the system yourself.</a:t>
            </a:r>
          </a:p>
          <a:p>
            <a:pPr marL="356843" indent="-356843">
              <a:buFont typeface="Arial" panose="020B0604020202020204" pitchFamily="34" charset="0"/>
              <a:buChar char="•"/>
            </a:pPr>
            <a:r>
              <a:rPr lang="en-US" sz="1300"/>
              <a:t>Introduce the class, the Manager Self Service for System Managers course, and be sure to use the word training often in the first few slides.</a:t>
            </a:r>
            <a:endParaRPr lang="en-US"/>
          </a:p>
          <a:p>
            <a:endParaRPr lang="en-US"/>
          </a:p>
        </p:txBody>
      </p:sp>
    </p:spTree>
    <p:extLst>
      <p:ext uri="{BB962C8B-B14F-4D97-AF65-F5344CB8AC3E}">
        <p14:creationId xmlns:p14="http://schemas.microsoft.com/office/powerpoint/2010/main" val="342212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235" indent="-356235">
              <a:buFont typeface="Arial" panose="020B0604020202020204" pitchFamily="34" charset="0"/>
              <a:buChar char="•"/>
            </a:pPr>
            <a:r>
              <a:rPr lang="en-US"/>
              <a:t>For a manager to initiate</a:t>
            </a:r>
            <a:r>
              <a:rPr lang="en-US" baseline="0"/>
              <a:t> transactions to </a:t>
            </a:r>
            <a:r>
              <a:rPr lang="en-US"/>
              <a:t>the employees </a:t>
            </a:r>
            <a:r>
              <a:rPr lang="en-US" baseline="0"/>
              <a:t>assigned to you, you will need to use the navigator menu.</a:t>
            </a:r>
            <a:endParaRPr lang="en-US"/>
          </a:p>
          <a:p>
            <a:pPr marL="356235" indent="-356235">
              <a:buFont typeface="Arial" panose="020B0604020202020204" pitchFamily="34" charset="0"/>
              <a:buChar char="•"/>
            </a:pPr>
            <a:r>
              <a:rPr lang="en-US"/>
              <a:t>The navigator is found using the compass icon on the upper right of the OneUSG Connect homepages. </a:t>
            </a:r>
            <a:endParaRPr lang="en-US">
              <a:cs typeface="Calibri"/>
            </a:endParaRPr>
          </a:p>
          <a:p>
            <a:pPr marL="356235" indent="-356235">
              <a:buFont typeface="Arial" panose="020B0604020202020204" pitchFamily="34" charset="0"/>
              <a:buChar char="•"/>
            </a:pPr>
            <a:r>
              <a:rPr lang="en-US"/>
              <a:t>The items found on the menus appear based on the roles which you have been assigned</a:t>
            </a:r>
            <a:r>
              <a:rPr lang="en-US">
                <a:highlight>
                  <a:srgbClr val="00FF00"/>
                </a:highlight>
              </a:rPr>
              <a:t>. </a:t>
            </a:r>
            <a:r>
              <a:rPr lang="en-US" b="1" i="1">
                <a:highlight>
                  <a:srgbClr val="00FF00"/>
                </a:highlight>
              </a:rPr>
              <a:t>Your menu may look different based on your security assignment.</a:t>
            </a:r>
            <a:endParaRPr lang="en-US" b="1" i="1">
              <a:highlight>
                <a:srgbClr val="00FF00"/>
              </a:highlight>
              <a:cs typeface="Calibri"/>
            </a:endParaRPr>
          </a:p>
          <a:p>
            <a:pPr marL="356235" indent="-356235">
              <a:buFont typeface="Arial" panose="020B0604020202020204" pitchFamily="34" charset="0"/>
              <a:buChar char="•"/>
            </a:pPr>
            <a:r>
              <a:rPr lang="en-US"/>
              <a:t>From the navigator menu, click on Manager Self Service. This will open another menu with the categories of transactions you can perform.</a:t>
            </a:r>
            <a:endParaRPr lang="en-US">
              <a:cs typeface="Calibri"/>
            </a:endParaRPr>
          </a:p>
          <a:p>
            <a:endParaRPr lang="en-US"/>
          </a:p>
        </p:txBody>
      </p:sp>
    </p:spTree>
    <p:extLst>
      <p:ext uri="{BB962C8B-B14F-4D97-AF65-F5344CB8AC3E}">
        <p14:creationId xmlns:p14="http://schemas.microsoft.com/office/powerpoint/2010/main" val="3754806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235" indent="-356235">
              <a:buFont typeface="Arial" panose="020B0604020202020204" pitchFamily="34" charset="0"/>
              <a:buChar char="•"/>
            </a:pPr>
            <a:r>
              <a:rPr lang="en-US"/>
              <a:t>Business processes have been reviewed and streamlined to ensure that everyone submits transactions in the same way.</a:t>
            </a:r>
          </a:p>
          <a:p>
            <a:pPr marL="356235" indent="-356235">
              <a:buFont typeface="Arial" panose="020B0604020202020204" pitchFamily="34" charset="0"/>
              <a:buChar char="•"/>
            </a:pPr>
            <a:r>
              <a:rPr lang="en-US"/>
              <a:t>Workflow has been simplified and is traceable by the initiators, approvers, and managers that have access to the transaction.</a:t>
            </a:r>
            <a:endParaRPr lang="en-US">
              <a:cs typeface="Calibri"/>
            </a:endParaRPr>
          </a:p>
          <a:p>
            <a:pPr marL="824865" indent="-356235">
              <a:buFont typeface="Arial" panose="020B0604020202020204" pitchFamily="34" charset="0"/>
              <a:buChar char="•"/>
            </a:pPr>
            <a:r>
              <a:rPr lang="en-US"/>
              <a:t>An example: No more T&amp;A Approvals beyond the Reports-To and T&amp;A Approver</a:t>
            </a:r>
            <a:endParaRPr lang="en-US">
              <a:cs typeface="Calibri"/>
            </a:endParaRPr>
          </a:p>
          <a:p>
            <a:pPr marL="356235" indent="-356235">
              <a:buFont typeface="Arial" panose="020B0604020202020204" pitchFamily="34" charset="0"/>
              <a:buChar char="•"/>
            </a:pPr>
            <a:r>
              <a:rPr lang="en-US"/>
              <a:t>Electronic forms reduce paper and ensure speedier access to view and approve transactions.</a:t>
            </a:r>
            <a:endParaRPr lang="en-US">
              <a:cs typeface="Calibri"/>
            </a:endParaRPr>
          </a:p>
          <a:p>
            <a:endParaRPr lang="en-US"/>
          </a:p>
        </p:txBody>
      </p:sp>
    </p:spTree>
    <p:extLst>
      <p:ext uri="{BB962C8B-B14F-4D97-AF65-F5344CB8AC3E}">
        <p14:creationId xmlns:p14="http://schemas.microsoft.com/office/powerpoint/2010/main" val="2978095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6">
              <a:defRPr/>
            </a:pPr>
            <a:r>
              <a:rPr lang="en-US">
                <a:cs typeface="Calibri"/>
              </a:rPr>
              <a:t>Now we’ll take a look at the transactions that system managers can perform. </a:t>
            </a:r>
          </a:p>
          <a:p>
            <a:endParaRPr lang="en-US"/>
          </a:p>
        </p:txBody>
      </p:sp>
    </p:spTree>
    <p:extLst>
      <p:ext uri="{BB962C8B-B14F-4D97-AF65-F5344CB8AC3E}">
        <p14:creationId xmlns:p14="http://schemas.microsoft.com/office/powerpoint/2010/main" val="297954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a:t>Manager self-service transactions are actions that managers request</a:t>
            </a:r>
            <a:r>
              <a:rPr lang="en-US" baseline="0"/>
              <a:t> in OneUSG Connect.</a:t>
            </a:r>
            <a:r>
              <a:rPr lang="en-US"/>
              <a:t> They are only requests until the final approval, at which point, the data is entered into the system. </a:t>
            </a:r>
            <a:endParaRPr lang="en-US" baseline="0"/>
          </a:p>
          <a:p>
            <a:pPr marL="181240" indent="-181240">
              <a:buFont typeface="Arial" panose="020B0604020202020204" pitchFamily="34" charset="0"/>
              <a:buChar char="•"/>
            </a:pPr>
            <a:r>
              <a:rPr lang="en-US"/>
              <a:t>This slide shows the transactions that managers can initiate. These are separate from the actions a manager might do for direct reports. </a:t>
            </a:r>
          </a:p>
          <a:p>
            <a:pPr marL="181240" indent="-181240">
              <a:buFont typeface="Arial" panose="020B0604020202020204" pitchFamily="34" charset="0"/>
              <a:buChar char="•"/>
            </a:pPr>
            <a:r>
              <a:rPr lang="en-US"/>
              <a:t>While managers might </a:t>
            </a:r>
            <a:r>
              <a:rPr lang="en-US" baseline="0"/>
              <a:t>do</a:t>
            </a:r>
            <a:r>
              <a:rPr lang="en-US"/>
              <a:t> these things for their direct reports</a:t>
            </a:r>
            <a:r>
              <a:rPr lang="en-US" baseline="0"/>
              <a:t>, </a:t>
            </a:r>
            <a:r>
              <a:rPr lang="en-US"/>
              <a:t>they will likely also do them for people who </a:t>
            </a:r>
            <a:r>
              <a:rPr lang="en-US" i="1"/>
              <a:t>don’t</a:t>
            </a:r>
            <a:r>
              <a:rPr lang="en-US"/>
              <a:t> report to them. It </a:t>
            </a:r>
            <a:r>
              <a:rPr lang="en-US" baseline="0"/>
              <a:t>is </a:t>
            </a:r>
            <a:r>
              <a:rPr lang="en-US"/>
              <a:t>also possible for managers </a:t>
            </a:r>
            <a:r>
              <a:rPr lang="en-US" baseline="0"/>
              <a:t>to </a:t>
            </a:r>
            <a:r>
              <a:rPr lang="en-US"/>
              <a:t>not have </a:t>
            </a:r>
            <a:r>
              <a:rPr lang="en-US" i="1"/>
              <a:t>any</a:t>
            </a:r>
            <a:r>
              <a:rPr lang="en-US"/>
              <a:t> direct reports and still have access </a:t>
            </a:r>
            <a:r>
              <a:rPr lang="en-US" baseline="0"/>
              <a:t>to initiate these transactions.</a:t>
            </a:r>
          </a:p>
          <a:p>
            <a:pPr marL="181240" indent="-181240">
              <a:buFont typeface="Arial" panose="020B0604020202020204" pitchFamily="34" charset="0"/>
              <a:buChar char="•"/>
            </a:pPr>
            <a:r>
              <a:rPr lang="en-US" baseline="0"/>
              <a:t>The transactions can be initiated by individuals in departments; however, approvers of the transactions should be the Chief Business Officers or Chief Human Resources Officer for the college or unit</a:t>
            </a:r>
            <a:r>
              <a:rPr lang="en-US"/>
              <a:t>, since </a:t>
            </a:r>
            <a:r>
              <a:rPr lang="en-US" baseline="0"/>
              <a:t>this </a:t>
            </a:r>
            <a:r>
              <a:rPr lang="en-US"/>
              <a:t>type of </a:t>
            </a:r>
            <a:r>
              <a:rPr lang="en-US" baseline="0"/>
              <a:t>approval </a:t>
            </a:r>
            <a:r>
              <a:rPr lang="en-US"/>
              <a:t>carries </a:t>
            </a:r>
            <a:r>
              <a:rPr lang="en-US" baseline="0"/>
              <a:t>signature authority.</a:t>
            </a:r>
          </a:p>
          <a:p>
            <a:pPr marL="181240" indent="-181240">
              <a:buFont typeface="Arial" panose="020B0604020202020204" pitchFamily="34" charset="0"/>
              <a:buChar char="•"/>
            </a:pPr>
            <a:r>
              <a:rPr lang="en-US" baseline="0"/>
              <a:t>Most of these will follow the same workflow</a:t>
            </a:r>
            <a:r>
              <a:rPr lang="en-US"/>
              <a:t> with two exceptions: </a:t>
            </a:r>
          </a:p>
          <a:p>
            <a:pPr marL="664546" lvl="1" indent="-181240">
              <a:buFont typeface="Arial" panose="020B0604020202020204" pitchFamily="34" charset="0"/>
              <a:buChar char="•"/>
            </a:pPr>
            <a:r>
              <a:rPr lang="en-US" baseline="0"/>
              <a:t>Security </a:t>
            </a:r>
            <a:r>
              <a:rPr lang="en-US"/>
              <a:t>Requests </a:t>
            </a:r>
            <a:r>
              <a:rPr lang="en-US" baseline="0"/>
              <a:t>and Termination </a:t>
            </a:r>
            <a:r>
              <a:rPr lang="en-US"/>
              <a:t>Requests </a:t>
            </a:r>
            <a:r>
              <a:rPr lang="en-US" baseline="0"/>
              <a:t>will need to be initiated at the college or unit level by a CBO or HR Liaison. This is because they have a slightly different workflow routing. They will go straight to the central approvers instead of passing through a departmental approver first. </a:t>
            </a:r>
            <a:endParaRPr lang="en-US"/>
          </a:p>
          <a:p>
            <a:pPr marL="181240" indent="-181240">
              <a:buFont typeface="Arial" panose="020B0604020202020204" pitchFamily="34" charset="0"/>
              <a:buChar char="•"/>
            </a:pPr>
            <a:r>
              <a:rPr lang="en-US"/>
              <a:t>The Request Change to Time and Absence Approver is new and </a:t>
            </a:r>
            <a:r>
              <a:rPr lang="en-US" baseline="0"/>
              <a:t>will be </a:t>
            </a:r>
            <a:r>
              <a:rPr lang="en-US"/>
              <a:t>used to communicate approver changes to </a:t>
            </a:r>
            <a:r>
              <a:rPr lang="en-US" baseline="0"/>
              <a:t>the </a:t>
            </a:r>
            <a:r>
              <a:rPr lang="en-US"/>
              <a:t>central offices. </a:t>
            </a:r>
          </a:p>
          <a:p>
            <a:pPr marL="181240" indent="-181240">
              <a:buFont typeface="Arial" panose="020B0604020202020204" pitchFamily="34" charset="0"/>
              <a:buChar char="•"/>
            </a:pPr>
            <a:r>
              <a:rPr lang="en-US"/>
              <a:t>The Leave Balance Adjustment </a:t>
            </a:r>
            <a:r>
              <a:rPr lang="en-US" baseline="0"/>
              <a:t>will be </a:t>
            </a:r>
            <a:r>
              <a:rPr lang="en-US"/>
              <a:t>used rarely, as most changes will take place </a:t>
            </a:r>
            <a:r>
              <a:rPr lang="en-US" baseline="0"/>
              <a:t>in </a:t>
            </a:r>
            <a:r>
              <a:rPr lang="en-US"/>
              <a:t>absence management transactions or on </a:t>
            </a:r>
            <a:r>
              <a:rPr lang="en-US" baseline="0"/>
              <a:t>the time </a:t>
            </a:r>
            <a:r>
              <a:rPr lang="en-US"/>
              <a:t>card</a:t>
            </a:r>
            <a:r>
              <a:rPr lang="en-US" baseline="0"/>
              <a:t>.</a:t>
            </a:r>
          </a:p>
          <a:p>
            <a:pPr marL="181240" indent="-181240">
              <a:buFont typeface="Arial" panose="020B0604020202020204" pitchFamily="34" charset="0"/>
              <a:buChar char="•"/>
            </a:pPr>
            <a:r>
              <a:rPr lang="en-US"/>
              <a:t>Ad hoc salary changes are broad and are used </a:t>
            </a:r>
            <a:r>
              <a:rPr lang="en-US" baseline="0"/>
              <a:t>to </a:t>
            </a:r>
            <a:r>
              <a:rPr lang="en-US"/>
              <a:t>communicate salary adjustments of all types</a:t>
            </a:r>
            <a:r>
              <a:rPr lang="en-US" baseline="0"/>
              <a:t>. </a:t>
            </a:r>
            <a:endParaRPr lang="en-US"/>
          </a:p>
          <a:p>
            <a:pPr marL="181240" indent="-181240">
              <a:buFont typeface="Arial" panose="020B0604020202020204" pitchFamily="34" charset="0"/>
              <a:buChar char="•"/>
            </a:pPr>
            <a:r>
              <a:rPr lang="en-US"/>
              <a:t>Documents required </a:t>
            </a:r>
            <a:r>
              <a:rPr lang="en-US" baseline="0"/>
              <a:t>to </a:t>
            </a:r>
            <a:r>
              <a:rPr lang="en-US"/>
              <a:t>be submitted can be attached </a:t>
            </a:r>
            <a:r>
              <a:rPr lang="en-US" baseline="0"/>
              <a:t>to </a:t>
            </a:r>
            <a:r>
              <a:rPr lang="en-US"/>
              <a:t>the online </a:t>
            </a:r>
            <a:r>
              <a:rPr lang="en-US" baseline="0"/>
              <a:t>transactions.</a:t>
            </a:r>
          </a:p>
          <a:p>
            <a:endParaRPr lang="en-US"/>
          </a:p>
        </p:txBody>
      </p:sp>
    </p:spTree>
    <p:extLst>
      <p:ext uri="{BB962C8B-B14F-4D97-AF65-F5344CB8AC3E}">
        <p14:creationId xmlns:p14="http://schemas.microsoft.com/office/powerpoint/2010/main" val="2355457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a:t>These are the activities performed in Manager Self Service and in UGAJobs. </a:t>
            </a:r>
          </a:p>
          <a:p>
            <a:pPr marL="181240" indent="-181240">
              <a:buFont typeface="Arial" panose="020B0604020202020204" pitchFamily="34" charset="0"/>
              <a:buChar char="•"/>
            </a:pPr>
            <a:r>
              <a:rPr lang="en-US"/>
              <a:t>With the</a:t>
            </a:r>
            <a:r>
              <a:rPr lang="en-US" baseline="0"/>
              <a:t> move to OneUSG Connect, t</a:t>
            </a:r>
            <a:r>
              <a:rPr lang="en-US"/>
              <a:t>here are very few changes being made to </a:t>
            </a:r>
            <a:r>
              <a:rPr lang="en-US" err="1"/>
              <a:t>UGAJobs</a:t>
            </a:r>
            <a:r>
              <a:rPr lang="en-US"/>
              <a:t>.</a:t>
            </a:r>
          </a:p>
          <a:p>
            <a:endParaRPr lang="en-US"/>
          </a:p>
        </p:txBody>
      </p:sp>
    </p:spTree>
    <p:extLst>
      <p:ext uri="{BB962C8B-B14F-4D97-AF65-F5344CB8AC3E}">
        <p14:creationId xmlns:p14="http://schemas.microsoft.com/office/powerpoint/2010/main" val="2143521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panose="020F0502020204030204"/>
              </a:rPr>
              <a:t>All employees are automatically enrolled in Time &amp; Labor in </a:t>
            </a:r>
            <a:r>
              <a:rPr lang="en-US" err="1">
                <a:cs typeface="Calibri" panose="020F0502020204030204"/>
              </a:rPr>
              <a:t>OneUSG</a:t>
            </a:r>
            <a:r>
              <a:rPr lang="en-US">
                <a:cs typeface="Calibri" panose="020F0502020204030204"/>
              </a:rPr>
              <a:t> Connect upon being hired. </a:t>
            </a:r>
          </a:p>
          <a:p>
            <a:pPr marL="171450" indent="-171450">
              <a:buFont typeface="Arial"/>
              <a:buChar char="•"/>
            </a:pPr>
            <a:r>
              <a:rPr lang="en-US">
                <a:cs typeface="Calibri" panose="020F0502020204030204"/>
              </a:rPr>
              <a:t>The hiring unit/distributed unit must make sure the employee is enrolled correctly as a Time Reporter.</a:t>
            </a:r>
          </a:p>
          <a:p>
            <a:pPr marL="171450" indent="-171450">
              <a:buFont typeface="Arial"/>
              <a:buChar char="•"/>
            </a:pPr>
            <a:r>
              <a:rPr lang="en-US">
                <a:cs typeface="Calibri" panose="020F0502020204030204"/>
              </a:rPr>
              <a:t>System Managers can follow the steps on the next slide to make sure the employee is enrolled correctly as a Time Reporter.</a:t>
            </a:r>
          </a:p>
          <a:p>
            <a:pPr marL="171450" indent="-171450">
              <a:buFont typeface="Arial"/>
              <a:buChar char="•"/>
            </a:pPr>
            <a:r>
              <a:rPr lang="en-US">
                <a:cs typeface="Calibri" panose="020F0502020204030204"/>
              </a:rPr>
              <a:t>The link at the bottom of this slide also provides you with additional information about the SOP for enrolling/updating a Time Reporter.</a:t>
            </a:r>
          </a:p>
        </p:txBody>
      </p:sp>
    </p:spTree>
    <p:extLst>
      <p:ext uri="{BB962C8B-B14F-4D97-AF65-F5344CB8AC3E}">
        <p14:creationId xmlns:p14="http://schemas.microsoft.com/office/powerpoint/2010/main" val="3856911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panose="020F0502020204030204"/>
              </a:rPr>
              <a:t>These are the steps for System Managers to follow to enroll or update a Time Reporter.</a:t>
            </a:r>
          </a:p>
        </p:txBody>
      </p:sp>
    </p:spTree>
    <p:extLst>
      <p:ext uri="{BB962C8B-B14F-4D97-AF65-F5344CB8AC3E}">
        <p14:creationId xmlns:p14="http://schemas.microsoft.com/office/powerpoint/2010/main" val="401246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This is a new transaction for managers. This is what you need to make requests for changing a time and absence approver for a small group of employees (&lt;50). </a:t>
            </a:r>
          </a:p>
          <a:p>
            <a:pPr marL="356438" indent="-356438">
              <a:buFont typeface="Arial" panose="020B0604020202020204" pitchFamily="34" charset="0"/>
              <a:buChar char="•"/>
            </a:pPr>
            <a:r>
              <a:rPr lang="en-US"/>
              <a:t>If you need to make changes for a large group (&gt;50) contact </a:t>
            </a:r>
            <a:r>
              <a:rPr lang="en-US">
                <a:hlinkClick r:id="rId3"/>
              </a:rPr>
              <a:t>oneusgsupport@uga.edu</a:t>
            </a:r>
            <a:r>
              <a:rPr lang="en-US"/>
              <a:t> for help assigning in bulk. They will help you to create a spreadsheet that can be updated.</a:t>
            </a:r>
            <a:endParaRPr lang="en-US">
              <a:cs typeface="Calibri"/>
            </a:endParaRPr>
          </a:p>
          <a:p>
            <a:endParaRPr lang="en-US"/>
          </a:p>
        </p:txBody>
      </p:sp>
    </p:spTree>
    <p:extLst>
      <p:ext uri="{BB962C8B-B14F-4D97-AF65-F5344CB8AC3E}">
        <p14:creationId xmlns:p14="http://schemas.microsoft.com/office/powerpoint/2010/main" val="2793468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1280" indent="-601280">
              <a:buChar char="•"/>
            </a:pPr>
            <a:r>
              <a:rPr lang="en-US"/>
              <a:t>Demonstration by Instructor</a:t>
            </a:r>
          </a:p>
          <a:p>
            <a:pPr marL="600025" indent="-600025">
              <a:buChar char="•"/>
            </a:pPr>
            <a:r>
              <a:rPr lang="en-US"/>
              <a:t>Walkthrough OneSource Training Library Topic: Requesting a Change to an Employee’s Time &amp; Absence Approver</a:t>
            </a:r>
            <a:endParaRPr lang="en-US">
              <a:cs typeface="Calibri"/>
            </a:endParaRPr>
          </a:p>
          <a:p>
            <a:endParaRPr lang="en-US"/>
          </a:p>
        </p:txBody>
      </p:sp>
    </p:spTree>
    <p:extLst>
      <p:ext uri="{BB962C8B-B14F-4D97-AF65-F5344CB8AC3E}">
        <p14:creationId xmlns:p14="http://schemas.microsoft.com/office/powerpoint/2010/main" val="3102398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Employees are now requesting absences and extended leaves in OneUSG.</a:t>
            </a:r>
          </a:p>
          <a:p>
            <a:pPr marL="181240" indent="-181240">
              <a:buFont typeface="Arial"/>
              <a:buChar char="•"/>
            </a:pPr>
            <a:r>
              <a:rPr lang="en-US">
                <a:cs typeface="Calibri"/>
              </a:rPr>
              <a:t>It's important to note that unapproved time and leave requests will be uncompensated </a:t>
            </a:r>
            <a:r>
              <a:rPr lang="en-US" u="sng">
                <a:cs typeface="Calibri"/>
              </a:rPr>
              <a:t>until approvals are completed</a:t>
            </a:r>
            <a:r>
              <a:rPr lang="en-US">
                <a:cs typeface="Calibri"/>
              </a:rPr>
              <a:t>. Once approved, it will be paid out on a later check.</a:t>
            </a:r>
          </a:p>
        </p:txBody>
      </p:sp>
    </p:spTree>
    <p:extLst>
      <p:ext uri="{BB962C8B-B14F-4D97-AF65-F5344CB8AC3E}">
        <p14:creationId xmlns:p14="http://schemas.microsoft.com/office/powerpoint/2010/main" val="78588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a:t>In this class we will cover:</a:t>
            </a:r>
          </a:p>
          <a:p>
            <a:pPr marL="356235" indent="-356235">
              <a:buFont typeface="Arial" panose="020B0604020202020204" pitchFamily="34" charset="0"/>
              <a:buChar char="•"/>
            </a:pPr>
            <a:r>
              <a:rPr lang="en-US" sz="1300"/>
              <a:t>The responsibilities assigned to the system manager role</a:t>
            </a:r>
            <a:endParaRPr lang="en-US" sz="1300">
              <a:cs typeface="Calibri"/>
            </a:endParaRPr>
          </a:p>
          <a:p>
            <a:pPr marL="824865" indent="-356235">
              <a:buFont typeface="Arial" panose="020B0604020202020204" pitchFamily="34" charset="0"/>
              <a:buChar char="•"/>
            </a:pPr>
            <a:r>
              <a:rPr lang="en-US" sz="1300"/>
              <a:t>These are the HR and payroll transactions that record an employee’s work history and transactions that affect pay.</a:t>
            </a:r>
            <a:endParaRPr lang="en-US" sz="1300">
              <a:cs typeface="Calibri"/>
            </a:endParaRPr>
          </a:p>
          <a:p>
            <a:pPr marL="356235" indent="-356235">
              <a:buFont typeface="Arial" panose="020B0604020202020204" pitchFamily="34" charset="0"/>
              <a:buChar char="•"/>
            </a:pPr>
            <a:r>
              <a:rPr lang="en-US" sz="1300"/>
              <a:t>How to perform the tasks assigned to the system manager</a:t>
            </a:r>
            <a:endParaRPr lang="en-US" sz="1300">
              <a:cs typeface="Calibri"/>
            </a:endParaRPr>
          </a:p>
          <a:p>
            <a:pPr marL="824865" indent="-356235">
              <a:buFont typeface="Arial" panose="020B0604020202020204" pitchFamily="34" charset="0"/>
              <a:buChar char="•"/>
            </a:pPr>
            <a:r>
              <a:rPr lang="en-US" sz="1300"/>
              <a:t>You will use the navigator to go to the fluid pages which only have a few fields to complete for each transaction.</a:t>
            </a:r>
            <a:endParaRPr lang="en-US" sz="1300">
              <a:cs typeface="Calibri"/>
            </a:endParaRPr>
          </a:p>
          <a:p>
            <a:pPr marL="356235" indent="-356235">
              <a:buFont typeface="Arial" panose="020B0604020202020204" pitchFamily="34" charset="0"/>
              <a:buChar char="•"/>
            </a:pPr>
            <a:r>
              <a:rPr lang="en-US" sz="1300"/>
              <a:t>How to update position funding and to understand how Commitment Accounting works in OneUSG Connect</a:t>
            </a:r>
            <a:endParaRPr lang="en-US" sz="1300">
              <a:cs typeface="Calibri"/>
            </a:endParaRPr>
          </a:p>
          <a:p>
            <a:pPr marL="824865" indent="-356235">
              <a:buFont typeface="Arial" panose="020B0604020202020204" pitchFamily="34" charset="0"/>
              <a:buChar char="•"/>
            </a:pPr>
            <a:r>
              <a:rPr lang="en-US" sz="1300"/>
              <a:t>It is the responsibility of each department to oversee the funding of their unit’s positions. This is done using the Commitment Accounting pages which are a little more complicated than recording job changes. </a:t>
            </a:r>
          </a:p>
          <a:p>
            <a:pPr marL="825176" indent="-356843">
              <a:buFont typeface="Arial" panose="020B0604020202020204" pitchFamily="34" charset="0"/>
              <a:buChar char="•"/>
            </a:pPr>
            <a:r>
              <a:rPr lang="en-US" sz="1300"/>
              <a:t>We will take a break about halfway through today’s training, and we will give you opportunities to ask questions.  </a:t>
            </a:r>
            <a:endParaRPr lang="en-US" sz="1300">
              <a:cs typeface="Calibri"/>
            </a:endParaRPr>
          </a:p>
          <a:p>
            <a:r>
              <a:rPr lang="en-US" sz="1300" b="1"/>
              <a:t>For Webinars</a:t>
            </a:r>
            <a:r>
              <a:rPr lang="en-US" sz="1300"/>
              <a:t>: You can always ask questions during a webinar by submitting them in the Questions box.</a:t>
            </a:r>
            <a:endParaRPr lang="en-US" sz="1300">
              <a:cs typeface="Calibri"/>
            </a:endParaRPr>
          </a:p>
          <a:p>
            <a:pPr lvl="0" algn="l"/>
            <a:r>
              <a:rPr lang="en-US" sz="1300" b="1"/>
              <a:t>For In Person classes</a:t>
            </a:r>
            <a:r>
              <a:rPr lang="en-US" sz="1300"/>
              <a:t>: You can ask questions at any time during class.</a:t>
            </a:r>
            <a:endParaRPr lang="en-US" sz="1300">
              <a:cs typeface="Calibri"/>
            </a:endParaRPr>
          </a:p>
          <a:p>
            <a:endParaRPr lang="en-US"/>
          </a:p>
        </p:txBody>
      </p:sp>
    </p:spTree>
    <p:extLst>
      <p:ext uri="{BB962C8B-B14F-4D97-AF65-F5344CB8AC3E}">
        <p14:creationId xmlns:p14="http://schemas.microsoft.com/office/powerpoint/2010/main" val="2914503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baseline="0"/>
              <a:t>Leave balances are available at different times for bi-weekly employees than for monthly or academic employees.</a:t>
            </a:r>
          </a:p>
          <a:p>
            <a:pPr marL="1308424" lvl="1" indent="-356843">
              <a:buFont typeface="Arial" panose="020B0604020202020204" pitchFamily="34" charset="0"/>
              <a:buChar char="•"/>
            </a:pPr>
            <a:r>
              <a:rPr lang="en-US" baseline="0"/>
              <a:t>Monthly and academic employees will have leave balances available for use at the beginning of the next month</a:t>
            </a:r>
          </a:p>
          <a:p>
            <a:pPr marL="1308424" lvl="1" indent="-356843">
              <a:buFont typeface="Arial" panose="020B0604020202020204" pitchFamily="34" charset="0"/>
              <a:buChar char="•"/>
            </a:pPr>
            <a:r>
              <a:rPr lang="en-US" baseline="0"/>
              <a:t>Bi-weekly paid staff will have leave balances available in the pay period that includes the 1</a:t>
            </a:r>
            <a:r>
              <a:rPr lang="en-US" baseline="30000"/>
              <a:t>st</a:t>
            </a:r>
            <a:r>
              <a:rPr lang="en-US" baseline="0"/>
              <a:t> of the month (leave is earned on the 15</a:t>
            </a:r>
            <a:r>
              <a:rPr lang="en-US" baseline="30000"/>
              <a:t>th</a:t>
            </a:r>
            <a:r>
              <a:rPr lang="en-US" baseline="0"/>
              <a:t> of the month)</a:t>
            </a:r>
          </a:p>
          <a:p>
            <a:pPr marL="356843" indent="-356843">
              <a:buFont typeface="Arial" panose="020B0604020202020204" pitchFamily="34" charset="0"/>
              <a:buChar char="•"/>
            </a:pPr>
            <a:r>
              <a:rPr lang="en-US" baseline="0"/>
              <a:t>USG policy is that negative leave balances are not permitted. Requests will not be compensated, even for salaried employees.</a:t>
            </a:r>
          </a:p>
          <a:p>
            <a:endParaRPr lang="en-US"/>
          </a:p>
        </p:txBody>
      </p:sp>
    </p:spTree>
    <p:extLst>
      <p:ext uri="{BB962C8B-B14F-4D97-AF65-F5344CB8AC3E}">
        <p14:creationId xmlns:p14="http://schemas.microsoft.com/office/powerpoint/2010/main" val="2393443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defTabSz="1903163">
              <a:buFont typeface="Arial" panose="020B0604020202020204" pitchFamily="34" charset="0"/>
              <a:buChar char="•"/>
              <a:defRPr/>
            </a:pPr>
            <a:r>
              <a:rPr lang="en-US"/>
              <a:t>(Read points on slide.)</a:t>
            </a:r>
          </a:p>
          <a:p>
            <a:pPr marL="356843" indent="-356843" defTabSz="1903163">
              <a:buFont typeface="Arial" panose="020B0604020202020204" pitchFamily="34" charset="0"/>
              <a:buChar char="•"/>
              <a:defRPr/>
            </a:pPr>
            <a:r>
              <a:rPr lang="en-US"/>
              <a:t>We’ll look at a chart on the next slide.</a:t>
            </a:r>
          </a:p>
          <a:p>
            <a:pPr marL="356843" indent="-356843" defTabSz="1903163">
              <a:buFont typeface="Arial" panose="020B0604020202020204" pitchFamily="34" charset="0"/>
              <a:buChar char="•"/>
              <a:defRPr/>
            </a:pPr>
            <a:endParaRPr lang="en-US"/>
          </a:p>
          <a:p>
            <a:endParaRPr lang="en-US"/>
          </a:p>
        </p:txBody>
      </p:sp>
    </p:spTree>
    <p:extLst>
      <p:ext uri="{BB962C8B-B14F-4D97-AF65-F5344CB8AC3E}">
        <p14:creationId xmlns:p14="http://schemas.microsoft.com/office/powerpoint/2010/main" val="4120761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a:t>Leave is deducted from your balances using a set of USG “cascading rules” that determine what type of leave is used first.</a:t>
            </a:r>
          </a:p>
          <a:p>
            <a:pPr marL="181240" indent="-181240">
              <a:buFont typeface="Arial" panose="020B0604020202020204" pitchFamily="34" charset="0"/>
              <a:buChar char="•"/>
            </a:pPr>
            <a:r>
              <a:rPr lang="en-US" sz="1300"/>
              <a:t>The system is set up to follow USG policy.</a:t>
            </a:r>
          </a:p>
          <a:p>
            <a:pPr marL="181240" indent="-181240">
              <a:buFont typeface="Arial" panose="020B0604020202020204" pitchFamily="34" charset="0"/>
              <a:buChar char="•"/>
            </a:pPr>
            <a:r>
              <a:rPr lang="en-US" sz="1300"/>
              <a:t>(Discuss how to read this chart, starting with Sick or Annual leave).</a:t>
            </a:r>
          </a:p>
          <a:p>
            <a:pPr marL="181240" indent="-181240">
              <a:buFont typeface="Arial" panose="020B0604020202020204" pitchFamily="34" charset="0"/>
              <a:buChar char="•"/>
            </a:pPr>
            <a:r>
              <a:rPr lang="en-US" sz="1300"/>
              <a:t>Note that monthly employees are not eligible for comp time or deferred holidays.</a:t>
            </a:r>
          </a:p>
          <a:p>
            <a:pPr marL="181240" indent="-181240">
              <a:buFont typeface="Arial" panose="020B0604020202020204" pitchFamily="34" charset="0"/>
              <a:buChar char="•"/>
            </a:pPr>
            <a:r>
              <a:rPr lang="en-US" sz="1300" b="1"/>
              <a:t>FYI</a:t>
            </a:r>
            <a:r>
              <a:rPr lang="en-US" sz="1300"/>
              <a:t>: It is important to note that employees should NOT select Intermittent FMLA unless they have entered an Extended Leave Request and are on an approved Intermittent FMLA event. Once an employee has received approval they can then use the Intermittent FMLA type as a regular absence event.</a:t>
            </a:r>
            <a:endParaRPr lang="en-US"/>
          </a:p>
          <a:p>
            <a:endParaRPr lang="en-US"/>
          </a:p>
        </p:txBody>
      </p:sp>
    </p:spTree>
    <p:extLst>
      <p:ext uri="{BB962C8B-B14F-4D97-AF65-F5344CB8AC3E}">
        <p14:creationId xmlns:p14="http://schemas.microsoft.com/office/powerpoint/2010/main" val="2564282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defTabSz="1903163">
              <a:buFont typeface="Arial" panose="020B0604020202020204" pitchFamily="34" charset="0"/>
              <a:buChar char="•"/>
              <a:defRPr/>
            </a:pPr>
            <a:r>
              <a:rPr lang="en-US"/>
              <a:t>(Read example.)</a:t>
            </a:r>
          </a:p>
          <a:p>
            <a:pPr marL="356843" indent="-356843" defTabSz="1903163">
              <a:buFont typeface="Arial" panose="020B0604020202020204" pitchFamily="34" charset="0"/>
              <a:buChar char="•"/>
              <a:defRPr/>
            </a:pPr>
            <a:endParaRPr lang="en-US"/>
          </a:p>
          <a:p>
            <a:endParaRPr lang="en-US"/>
          </a:p>
        </p:txBody>
      </p:sp>
    </p:spTree>
    <p:extLst>
      <p:ext uri="{BB962C8B-B14F-4D97-AF65-F5344CB8AC3E}">
        <p14:creationId xmlns:p14="http://schemas.microsoft.com/office/powerpoint/2010/main" val="1470189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(Read the information on Extended Absences.)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Additional information on the Extended Absences process can be found in the SOP.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482E0-643B-45A1-9EEF-831F028606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433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In OneUSG</a:t>
            </a:r>
            <a:r>
              <a:rPr lang="en-US" baseline="0"/>
              <a:t> Connect, </a:t>
            </a:r>
            <a:r>
              <a:rPr lang="en-US"/>
              <a:t>leave balances will be adjusted through time cards and absence requests.</a:t>
            </a:r>
            <a:endParaRPr lang="en-US">
              <a:cs typeface="Calibri"/>
            </a:endParaRPr>
          </a:p>
          <a:p>
            <a:pPr marL="1308424" lvl="1" indent="-356843">
              <a:buFont typeface="Arial" panose="020B0604020202020204" pitchFamily="34" charset="0"/>
              <a:buChar char="•"/>
            </a:pPr>
            <a:r>
              <a:rPr lang="en-US"/>
              <a:t>In the</a:t>
            </a:r>
            <a:r>
              <a:rPr lang="en-US" baseline="0"/>
              <a:t> system</a:t>
            </a:r>
            <a:r>
              <a:rPr lang="en-US"/>
              <a:t>, employees, their supervisors, or time &amp; absence approvers will be able to edit submitted leave so that it can be picked up on the next payroll to correct the balance. </a:t>
            </a:r>
            <a:endParaRPr lang="en-US">
              <a:cs typeface="Calibri"/>
            </a:endParaRPr>
          </a:p>
          <a:p>
            <a:endParaRPr lang="en-US"/>
          </a:p>
        </p:txBody>
      </p:sp>
    </p:spTree>
    <p:extLst>
      <p:ext uri="{BB962C8B-B14F-4D97-AF65-F5344CB8AC3E}">
        <p14:creationId xmlns:p14="http://schemas.microsoft.com/office/powerpoint/2010/main" val="2225060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a:t>Demonstration by Instructor – Use Try It! mode</a:t>
            </a:r>
          </a:p>
          <a:p>
            <a:pPr marL="181240" indent="-181240">
              <a:buFont typeface="Arial" panose="020B0604020202020204" pitchFamily="34" charset="0"/>
              <a:buChar char="•"/>
            </a:pPr>
            <a:r>
              <a:rPr lang="en-US" sz="1300"/>
              <a:t>Walkthrough OneSource Training Library Topic: Requesting a Leave Balance Adjustment</a:t>
            </a:r>
            <a:endParaRPr lang="en-US">
              <a:cs typeface="Calibri"/>
            </a:endParaRPr>
          </a:p>
          <a:p>
            <a:endParaRPr lang="en-US"/>
          </a:p>
        </p:txBody>
      </p:sp>
    </p:spTree>
    <p:extLst>
      <p:ext uri="{BB962C8B-B14F-4D97-AF65-F5344CB8AC3E}">
        <p14:creationId xmlns:p14="http://schemas.microsoft.com/office/powerpoint/2010/main" val="4041056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a:t>The Request Ad Hoc Salary Change task replaced the current personnel to change salary.  </a:t>
            </a:r>
          </a:p>
          <a:p>
            <a:pPr marL="181240" indent="-181240">
              <a:buFont typeface="Arial" panose="020B0604020202020204" pitchFamily="34" charset="0"/>
              <a:buChar char="•"/>
            </a:pPr>
            <a:r>
              <a:rPr lang="en-US" sz="1300"/>
              <a:t>This should be submitted after all required intra-department authorizations have been obtained.</a:t>
            </a:r>
          </a:p>
          <a:p>
            <a:pPr marL="181240" indent="-181240">
              <a:buFont typeface="Arial" panose="020B0604020202020204" pitchFamily="34" charset="0"/>
              <a:buChar char="•"/>
            </a:pPr>
            <a:r>
              <a:rPr lang="en-US" sz="1300"/>
              <a:t>Continue to use the current forms just as they are now, such as the RSA.  Attach the forms as documentation</a:t>
            </a:r>
            <a:endParaRPr lang="en-US"/>
          </a:p>
        </p:txBody>
      </p:sp>
    </p:spTree>
    <p:extLst>
      <p:ext uri="{BB962C8B-B14F-4D97-AF65-F5344CB8AC3E}">
        <p14:creationId xmlns:p14="http://schemas.microsoft.com/office/powerpoint/2010/main" val="695346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sz="1300"/>
              <a:t>Demonstration by Instructor</a:t>
            </a:r>
          </a:p>
          <a:p>
            <a:pPr marL="356843" indent="-356843">
              <a:buFont typeface="Arial" panose="020B0604020202020204" pitchFamily="34" charset="0"/>
              <a:buChar char="•"/>
            </a:pPr>
            <a:r>
              <a:rPr lang="en-US" sz="1300"/>
              <a:t>Walkthrough OneSource Training Library Topic: Requesting an Ad Hoc Salary Change</a:t>
            </a:r>
            <a:endParaRPr lang="en-US" sz="13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3914642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Payroll will enter the supplemental pay until July 2019</a:t>
            </a:r>
          </a:p>
          <a:p>
            <a:pPr marL="356843" indent="-356843">
              <a:buFont typeface="Arial" panose="020B0604020202020204" pitchFamily="34" charset="0"/>
              <a:buChar char="•"/>
            </a:pPr>
            <a:r>
              <a:rPr lang="en-US" baseline="0"/>
              <a:t>You will still be responsible for filling out and submitting the forms to payroll</a:t>
            </a: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Forms that are sent directly to Payroll after final approval:</a:t>
            </a:r>
            <a:r>
              <a:rPr lang="en-US" sz="1200" b="0" i="0" kern="1200">
                <a:solidFill>
                  <a:schemeClr val="tx1"/>
                </a:solidFill>
                <a:effectLst/>
                <a:latin typeface="+mn-lt"/>
                <a:ea typeface="+mn-ea"/>
                <a:cs typeface="+mn-cs"/>
              </a:rPr>
              <a:t>​</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Request for Extra Compensation (Special Pay) for Faculty &amp; Staff</a:t>
            </a:r>
            <a:r>
              <a:rPr lang="en-US" sz="1200" b="0" i="0" kern="1200">
                <a:solidFill>
                  <a:schemeClr val="tx1"/>
                </a:solidFill>
                <a:effectLst/>
                <a:latin typeface="+mn-lt"/>
                <a:ea typeface="+mn-ea"/>
                <a:cs typeface="+mn-cs"/>
              </a:rPr>
              <a:t>​</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First Year Odyssey Seminar Request for Compensation</a:t>
            </a:r>
            <a:r>
              <a:rPr lang="en-US" sz="1200" b="0" i="0" kern="1200">
                <a:solidFill>
                  <a:schemeClr val="tx1"/>
                </a:solidFill>
                <a:effectLst/>
                <a:latin typeface="+mn-lt"/>
                <a:ea typeface="+mn-ea"/>
                <a:cs typeface="+mn-cs"/>
              </a:rPr>
              <a:t>​</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Request for Temporary Teaching Overload Compensation</a:t>
            </a:r>
            <a:r>
              <a:rPr lang="en-US" sz="1200" b="0" i="0" kern="1200">
                <a:solidFill>
                  <a:schemeClr val="tx1"/>
                </a:solidFill>
                <a:effectLst/>
                <a:latin typeface="+mn-lt"/>
                <a:ea typeface="+mn-ea"/>
                <a:cs typeface="+mn-cs"/>
              </a:rPr>
              <a:t>​</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Employee Request for Reimbursement of Relocation Expenses</a:t>
            </a:r>
            <a:r>
              <a:rPr lang="en-US" sz="1200" b="0" i="0" kern="1200">
                <a:solidFill>
                  <a:schemeClr val="tx1"/>
                </a:solidFill>
                <a:effectLst/>
                <a:latin typeface="+mn-lt"/>
                <a:ea typeface="+mn-ea"/>
                <a:cs typeface="+mn-cs"/>
              </a:rPr>
              <a:t>​</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Research Participant forms</a:t>
            </a:r>
            <a:r>
              <a:rPr lang="en-US" sz="1200" b="0" i="0" kern="1200">
                <a:solidFill>
                  <a:schemeClr val="tx1"/>
                </a:solidFill>
                <a:effectLst/>
                <a:latin typeface="+mn-lt"/>
                <a:ea typeface="+mn-ea"/>
                <a:cs typeface="+mn-cs"/>
              </a:rPr>
              <a:t>​</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Award forms</a:t>
            </a:r>
            <a:r>
              <a:rPr lang="en-US" sz="1200" b="0" i="0" kern="1200">
                <a:solidFill>
                  <a:schemeClr val="tx1"/>
                </a:solidFill>
                <a:effectLst/>
                <a:latin typeface="+mn-lt"/>
                <a:ea typeface="+mn-ea"/>
                <a:cs typeface="+mn-cs"/>
              </a:rPr>
              <a:t>​</a:t>
            </a:r>
          </a:p>
          <a:p>
            <a:pPr marL="171450" lvl="0" indent="-171450" rtl="0" fontAlgn="base">
              <a:buFont typeface="Arial" panose="020B0604020202020204" pitchFamily="34" charset="0"/>
              <a:buChar char="•"/>
            </a:pPr>
            <a:r>
              <a:rPr lang="en-US" baseline="0"/>
              <a:t>More training on how to do this in the system will be provided closer to July 2019</a:t>
            </a:r>
          </a:p>
          <a:p>
            <a:endParaRPr lang="en-US"/>
          </a:p>
        </p:txBody>
      </p:sp>
    </p:spTree>
    <p:extLst>
      <p:ext uri="{BB962C8B-B14F-4D97-AF65-F5344CB8AC3E}">
        <p14:creationId xmlns:p14="http://schemas.microsoft.com/office/powerpoint/2010/main" val="645086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marL="181240" indent="-181240">
              <a:buFont typeface="Arial" panose="020B0604020202020204" pitchFamily="34" charset="0"/>
              <a:buChar char="•"/>
            </a:pPr>
            <a:r>
              <a:rPr lang="en-US" sz="1300"/>
              <a:t>All of the MSS courses are based on security roles. Check with your Project Coordinator for more information about the security roles.</a:t>
            </a:r>
          </a:p>
          <a:p>
            <a:pPr marL="181240" indent="-181240">
              <a:buFont typeface="Arial" panose="020B0604020202020204" pitchFamily="34" charset="0"/>
              <a:buChar char="•"/>
            </a:pPr>
            <a:r>
              <a:rPr lang="en-US" sz="1300"/>
              <a:t>Anyone with a reports-to role can manage employees through Manager Self Service. </a:t>
            </a:r>
          </a:p>
          <a:p>
            <a:pPr marL="181240" indent="-181240">
              <a:buFont typeface="Arial" panose="020B0604020202020204" pitchFamily="34" charset="0"/>
              <a:buChar char="•"/>
            </a:pPr>
            <a:r>
              <a:rPr lang="en-US" sz="1300"/>
              <a:t>Reports To Supervisors may also serve as Time &amp; Absence Approvers. However, Reports-To Supervisors </a:t>
            </a:r>
            <a:r>
              <a:rPr lang="en-US" sz="1300" b="1" i="1"/>
              <a:t>do not </a:t>
            </a:r>
            <a:r>
              <a:rPr lang="en-US" sz="1300"/>
              <a:t>need to take the T&amp;A Approvers course in addition to the MSS for Supervisors course.</a:t>
            </a:r>
            <a:endParaRPr lang="en-US"/>
          </a:p>
        </p:txBody>
      </p:sp>
    </p:spTree>
    <p:extLst>
      <p:ext uri="{BB962C8B-B14F-4D97-AF65-F5344CB8AC3E}">
        <p14:creationId xmlns:p14="http://schemas.microsoft.com/office/powerpoint/2010/main" val="3964087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The Retire Employee transaction replaces the current Terminate Due to Retirement process.</a:t>
            </a:r>
          </a:p>
          <a:p>
            <a:pPr marL="356843" indent="-356843">
              <a:buFont typeface="Arial" panose="020B0604020202020204" pitchFamily="34" charset="0"/>
              <a:buChar char="•"/>
            </a:pPr>
            <a:r>
              <a:rPr lang="en-US" u="sng"/>
              <a:t>This is not used to express intent to </a:t>
            </a:r>
            <a:r>
              <a:rPr lang="en-US" u="sng" baseline="0"/>
              <a:t>retire</a:t>
            </a:r>
            <a:r>
              <a:rPr lang="en-US"/>
              <a:t>. This should only be entered after meeting with Central HR</a:t>
            </a:r>
            <a:r>
              <a:rPr lang="en-US" baseline="0"/>
              <a:t> and </a:t>
            </a:r>
            <a:r>
              <a:rPr lang="en-US"/>
              <a:t>final decisions about retirement date are made. </a:t>
            </a:r>
          </a:p>
          <a:p>
            <a:pPr marL="356843" indent="-356843">
              <a:buFont typeface="Arial" panose="020B0604020202020204" pitchFamily="34" charset="0"/>
              <a:buChar char="•"/>
            </a:pPr>
            <a:r>
              <a:rPr lang="en-US"/>
              <a:t>Retirement is </a:t>
            </a:r>
            <a:r>
              <a:rPr lang="en-US" baseline="0"/>
              <a:t>no </a:t>
            </a:r>
            <a:r>
              <a:rPr lang="en-US"/>
              <a:t>longer a type of termination; it has its own category</a:t>
            </a:r>
            <a:r>
              <a:rPr lang="en-US" baseline="0"/>
              <a:t>. The </a:t>
            </a:r>
            <a:r>
              <a:rPr lang="en-US"/>
              <a:t>reason of </a:t>
            </a:r>
            <a:r>
              <a:rPr lang="en-US" baseline="0"/>
              <a:t>retirement </a:t>
            </a:r>
            <a:r>
              <a:rPr lang="en-US"/>
              <a:t>cannot be selected for </a:t>
            </a:r>
            <a:r>
              <a:rPr lang="en-US" baseline="0"/>
              <a:t>a </a:t>
            </a:r>
            <a:r>
              <a:rPr lang="en-US"/>
              <a:t>termination action</a:t>
            </a:r>
            <a:r>
              <a:rPr lang="en-US" baseline="0"/>
              <a:t>. </a:t>
            </a:r>
            <a:r>
              <a:rPr lang="en-US"/>
              <a:t>You must use</a:t>
            </a:r>
            <a:r>
              <a:rPr lang="en-US" baseline="0"/>
              <a:t> the </a:t>
            </a:r>
            <a:r>
              <a:rPr lang="en-US"/>
              <a:t>retirement transaction</a:t>
            </a:r>
            <a:r>
              <a:rPr lang="en-US" baseline="0"/>
              <a:t>.</a:t>
            </a:r>
          </a:p>
          <a:p>
            <a:pPr marL="356843" indent="-356843">
              <a:buFont typeface="Arial" panose="020B0604020202020204" pitchFamily="34" charset="0"/>
              <a:buChar char="•"/>
            </a:pPr>
            <a:r>
              <a:rPr lang="en-US" baseline="0"/>
              <a:t>This is recording a retirement, not requesting a retirement.</a:t>
            </a:r>
          </a:p>
          <a:p>
            <a:endParaRPr lang="en-US"/>
          </a:p>
        </p:txBody>
      </p:sp>
    </p:spTree>
    <p:extLst>
      <p:ext uri="{BB962C8B-B14F-4D97-AF65-F5344CB8AC3E}">
        <p14:creationId xmlns:p14="http://schemas.microsoft.com/office/powerpoint/2010/main" val="3377896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sz="1300"/>
              <a:t>Demonstration by Instructor – Use Try It! mode</a:t>
            </a:r>
          </a:p>
          <a:p>
            <a:pPr marL="356843" indent="-356843">
              <a:buFont typeface="Arial" panose="020B0604020202020204" pitchFamily="34" charset="0"/>
              <a:buChar char="•"/>
            </a:pPr>
            <a:r>
              <a:rPr lang="en-US" sz="1300"/>
              <a:t>Walkthrough OneSource Training Library Topic: Requesting Retirement for an Employee</a:t>
            </a:r>
            <a:endParaRPr lang="en-US" sz="13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403144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235" indent="-356235">
              <a:buFont typeface="Arial" panose="020B0604020202020204" pitchFamily="34" charset="0"/>
              <a:buChar char="•"/>
            </a:pPr>
            <a:r>
              <a:rPr lang="en-US"/>
              <a:t>The date you select is important to termination processing as it determines what days the employee will be paid (the next slide has some examples)</a:t>
            </a:r>
          </a:p>
          <a:p>
            <a:pPr marL="356235" indent="-356235">
              <a:buFont typeface="Arial" panose="020B0604020202020204" pitchFamily="34" charset="0"/>
              <a:buChar char="•"/>
            </a:pPr>
            <a:r>
              <a:rPr lang="en-US">
                <a:cs typeface="Calibri"/>
              </a:rPr>
              <a:t>The transaction date should be the date you are submitting the request.</a:t>
            </a:r>
            <a:endParaRPr lang="en-US"/>
          </a:p>
          <a:p>
            <a:pPr marL="356235" indent="-356235">
              <a:buFont typeface="Arial" panose="020B0604020202020204" pitchFamily="34" charset="0"/>
              <a:buChar char="•"/>
            </a:pPr>
            <a:r>
              <a:rPr lang="en-US"/>
              <a:t>On the Terminate Employee transaction, you will select from a list of reasons (excluding retirement, which has its own category)</a:t>
            </a:r>
            <a:endParaRPr lang="en-US">
              <a:cs typeface="Calibri"/>
            </a:endParaRPr>
          </a:p>
          <a:p>
            <a:pPr marL="356235" indent="-356235">
              <a:buFont typeface="Arial" panose="020B0604020202020204" pitchFamily="34" charset="0"/>
              <a:buChar char="•"/>
            </a:pPr>
            <a:r>
              <a:rPr lang="en-US" sz="1200" b="0" i="0" u="none" strike="noStrike" kern="1200">
                <a:effectLst/>
                <a:latin typeface="+mn-lt"/>
                <a:ea typeface="+mn-ea"/>
                <a:cs typeface="+mn-cs"/>
              </a:rPr>
              <a:t>When requests are received, Central HR will reach out to the departmental requestor for this critical information with an ask for, response by date.  </a:t>
            </a:r>
            <a:r>
              <a:rPr lang="en-US" sz="1200" b="0" i="0" kern="1200">
                <a:effectLst/>
                <a:latin typeface="+mn-lt"/>
                <a:ea typeface="+mn-ea"/>
                <a:cs typeface="+mn-cs"/>
              </a:rPr>
              <a:t>​</a:t>
            </a:r>
            <a:endParaRPr lang="en-US" sz="1200" b="0" i="0" kern="1200">
              <a:latin typeface="+mn-lt"/>
              <a:cs typeface="Calibri"/>
            </a:endParaRPr>
          </a:p>
          <a:p>
            <a:pPr marL="356235" indent="-356235">
              <a:buFont typeface="Arial" panose="020B0604020202020204" pitchFamily="34" charset="0"/>
              <a:buChar char="•"/>
            </a:pPr>
            <a:r>
              <a:rPr lang="en-US" sz="1200" b="0" i="0" u="none" strike="noStrike" kern="1200">
                <a:effectLst/>
                <a:latin typeface="+mn-lt"/>
                <a:ea typeface="+mn-ea"/>
                <a:cs typeface="+mn-cs"/>
              </a:rPr>
              <a:t>Those requested that do not have the accompanying information, will be returned to the department and cannot be processed.</a:t>
            </a:r>
            <a:r>
              <a:rPr lang="en-US" sz="1200" b="0" i="0" kern="1200">
                <a:effectLst/>
                <a:latin typeface="+mn-lt"/>
                <a:ea typeface="+mn-ea"/>
                <a:cs typeface="+mn-cs"/>
              </a:rPr>
              <a:t>​</a:t>
            </a:r>
            <a:endParaRPr lang="en-US" sz="1200" b="0" i="0" kern="1200">
              <a:latin typeface="+mn-lt"/>
              <a:cs typeface="Calibri"/>
            </a:endParaRPr>
          </a:p>
          <a:p>
            <a:pPr marL="356235" indent="-356235">
              <a:buFont typeface="Arial" panose="020B0604020202020204" pitchFamily="34" charset="0"/>
              <a:buChar char="•"/>
            </a:pPr>
            <a:r>
              <a:rPr lang="en-US" sz="1200" b="0" i="0" u="none" strike="noStrike" kern="1200">
                <a:effectLst/>
                <a:latin typeface="+mn-lt"/>
                <a:ea typeface="+mn-ea"/>
                <a:cs typeface="+mn-cs"/>
              </a:rPr>
              <a:t>Effective dates are important as they affect the employee’s permanent record.</a:t>
            </a:r>
            <a:r>
              <a:rPr lang="en-US" sz="1200" b="0" i="0" kern="1200">
                <a:effectLst/>
                <a:latin typeface="+mn-lt"/>
                <a:ea typeface="+mn-ea"/>
                <a:cs typeface="+mn-cs"/>
              </a:rPr>
              <a:t>​ </a:t>
            </a:r>
            <a:r>
              <a:rPr lang="en-US" sz="1200" kern="1200">
                <a:effectLst/>
                <a:latin typeface="+mn-lt"/>
                <a:ea typeface="+mn-ea"/>
                <a:cs typeface="+mn-cs"/>
              </a:rPr>
              <a:t>Effective dates will be determined by Central HR based on the information provided in the comments section. Comments should include:</a:t>
            </a:r>
            <a:endParaRPr lang="en-US" sz="1200" kern="1200">
              <a:latin typeface="+mn-lt"/>
              <a:cs typeface="Calibri"/>
            </a:endParaRPr>
          </a:p>
          <a:p>
            <a:pPr marL="813435" lvl="1" indent="-356235">
              <a:buFont typeface="Arial" panose="020B0604020202020204" pitchFamily="34" charset="0"/>
              <a:buChar char="•"/>
            </a:pPr>
            <a:r>
              <a:rPr lang="en-US" sz="1200" kern="1200">
                <a:effectLst/>
                <a:latin typeface="+mn-lt"/>
                <a:ea typeface="+mn-ea"/>
                <a:cs typeface="+mn-cs"/>
              </a:rPr>
              <a:t>Last day worked</a:t>
            </a:r>
            <a:endParaRPr lang="en-US">
              <a:cs typeface="Calibri"/>
            </a:endParaRPr>
          </a:p>
          <a:p>
            <a:pPr marL="813435" lvl="1" indent="-356235">
              <a:buFont typeface="Arial" panose="020B0604020202020204" pitchFamily="34" charset="0"/>
              <a:buChar char="•"/>
            </a:pPr>
            <a:r>
              <a:rPr lang="en-US" sz="1200" kern="1200">
                <a:effectLst/>
                <a:latin typeface="+mn-lt"/>
                <a:ea typeface="+mn-ea"/>
                <a:cs typeface="+mn-cs"/>
              </a:rPr>
              <a:t>If the employee is on leave </a:t>
            </a:r>
            <a:r>
              <a:rPr lang="en-US"/>
              <a:t>and the applicable dates</a:t>
            </a:r>
            <a:endParaRPr lang="en-US" sz="1200" kern="1200">
              <a:latin typeface="+mn-lt"/>
              <a:cs typeface="Calibri"/>
            </a:endParaRPr>
          </a:p>
          <a:p>
            <a:pPr marL="813435" lvl="1" indent="-356235">
              <a:buFont typeface="Arial" panose="020B0604020202020204" pitchFamily="34" charset="0"/>
              <a:buChar char="•"/>
            </a:pPr>
            <a:r>
              <a:rPr lang="en-US" sz="1200" kern="1200">
                <a:effectLst/>
                <a:latin typeface="+mn-lt"/>
                <a:ea typeface="+mn-ea"/>
                <a:cs typeface="+mn-cs"/>
              </a:rPr>
              <a:t>If the dept has knowledge that the employee is transferring to another unit, please include </a:t>
            </a:r>
            <a:r>
              <a:rPr lang="en-US"/>
              <a:t>the unit the employee is transferring to</a:t>
            </a:r>
            <a:r>
              <a:rPr lang="en-US" sz="1200" kern="1200">
                <a:effectLst/>
                <a:latin typeface="+mn-lt"/>
                <a:ea typeface="+mn-ea"/>
                <a:cs typeface="+mn-cs"/>
              </a:rPr>
              <a:t>.</a:t>
            </a:r>
            <a:endParaRPr lang="en-US" sz="1200" kern="1200">
              <a:latin typeface="+mn-lt"/>
              <a:cs typeface="Calibri"/>
            </a:endParaRPr>
          </a:p>
          <a:p>
            <a:pPr marL="356235" indent="-356235">
              <a:buFont typeface="Arial" panose="020B0604020202020204" pitchFamily="34" charset="0"/>
              <a:buChar char="•"/>
            </a:pPr>
            <a:r>
              <a:rPr lang="en-US" sz="1200" b="0" i="0" u="none" strike="noStrike" kern="1200">
                <a:effectLst/>
                <a:latin typeface="+mn-lt"/>
                <a:ea typeface="+mn-ea"/>
                <a:cs typeface="+mn-cs"/>
              </a:rPr>
              <a:t>In order to ensure an employee does not continue to get paid after a termination has occurred, unit managers must submit a termination through Manager Self-Service.</a:t>
            </a:r>
            <a:endParaRPr lang="en-US" sz="1200" b="0" i="0" u="none" strike="noStrike" kern="1200">
              <a:latin typeface="+mn-lt"/>
              <a:cs typeface="Calibri"/>
            </a:endParaRPr>
          </a:p>
          <a:p>
            <a:pPr marL="356235" indent="-356235">
              <a:buFont typeface="Arial" panose="020B0604020202020204" pitchFamily="34" charset="0"/>
              <a:buChar char="•"/>
            </a:pPr>
            <a:r>
              <a:rPr lang="en-US" sz="1200" b="1" i="0" u="none" strike="noStrike" kern="1200">
                <a:effectLst/>
                <a:latin typeface="+mn-lt"/>
                <a:ea typeface="+mn-ea"/>
                <a:cs typeface="+mn-cs"/>
              </a:rPr>
              <a:t>Already submitted a termination request as part of the Unit Ask?</a:t>
            </a:r>
            <a:endParaRPr lang="en-US" sz="1200" b="1" i="0" u="none" strike="noStrike" kern="1200">
              <a:latin typeface="+mn-lt"/>
              <a:cs typeface="Calibri"/>
            </a:endParaRPr>
          </a:p>
          <a:p>
            <a:pPr marL="813435" lvl="1" indent="-356235">
              <a:buFont typeface="Arial" panose="020B0604020202020204" pitchFamily="34" charset="0"/>
              <a:buChar char="•"/>
            </a:pPr>
            <a:r>
              <a:rPr lang="en-US" sz="1200" b="0" i="0" u="none" strike="noStrike" kern="1200">
                <a:effectLst/>
                <a:latin typeface="+mn-lt"/>
                <a:ea typeface="+mn-ea"/>
                <a:cs typeface="+mn-cs"/>
              </a:rPr>
              <a:t>For terminations already received as a part of the unit asks, including those submitted as part of the bi-weekly review and for those that we will receive as a part of the monthly review,  Workforce Administration (WFA) team members will be reaching out to collect additional information for the termination.</a:t>
            </a:r>
            <a:r>
              <a:rPr lang="en-US" sz="1200" b="0" i="0" kern="1200">
                <a:effectLst/>
                <a:latin typeface="+mn-lt"/>
                <a:ea typeface="+mn-ea"/>
                <a:cs typeface="+mn-cs"/>
              </a:rPr>
              <a:t>​</a:t>
            </a:r>
            <a:endParaRPr lang="en-US" sz="1200" b="0" i="0" kern="1200">
              <a:latin typeface="+mn-lt"/>
              <a:cs typeface="Calibri"/>
            </a:endParaRPr>
          </a:p>
          <a:p>
            <a:pPr marL="356843" indent="-356843">
              <a:buFont typeface="Arial" panose="020B0604020202020204" pitchFamily="34" charset="0"/>
              <a:buChar char="•"/>
            </a:pPr>
            <a:endParaRPr lang="en-US" sz="1200" b="0" i="0" kern="1200">
              <a:solidFill>
                <a:schemeClr val="tx1"/>
              </a:solidFill>
              <a:effectLst/>
              <a:latin typeface="+mn-lt"/>
              <a:ea typeface="+mn-ea"/>
              <a:cs typeface="+mn-cs"/>
            </a:endParaRPr>
          </a:p>
          <a:p>
            <a:endParaRPr lang="en-US"/>
          </a:p>
        </p:txBody>
      </p:sp>
    </p:spTree>
    <p:extLst>
      <p:ext uri="{BB962C8B-B14F-4D97-AF65-F5344CB8AC3E}">
        <p14:creationId xmlns:p14="http://schemas.microsoft.com/office/powerpoint/2010/main" val="3916905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Conditions for termination requests include: </a:t>
            </a:r>
          </a:p>
          <a:p>
            <a:pPr marL="628650" lvl="1" indent="-171450">
              <a:buFont typeface="Arial" panose="020B0604020202020204" pitchFamily="34" charset="0"/>
              <a:buChar char="•"/>
            </a:pPr>
            <a:r>
              <a:rPr lang="en-US"/>
              <a:t>The resignation letter has been submitted.</a:t>
            </a:r>
          </a:p>
          <a:p>
            <a:pPr marL="628650" lvl="1" indent="-171450">
              <a:buFont typeface="Arial" panose="020B0604020202020204" pitchFamily="34" charset="0"/>
              <a:buChar char="•"/>
            </a:pPr>
            <a:r>
              <a:rPr lang="en-US"/>
              <a:t>The Approved Personnel Action/MSS Request has been submitted.</a:t>
            </a:r>
          </a:p>
          <a:p>
            <a:pPr marL="171450" indent="-171450">
              <a:buFont typeface="Arial" panose="020B0604020202020204" pitchFamily="34" charset="0"/>
              <a:buChar char="•"/>
            </a:pPr>
            <a:r>
              <a:rPr lang="en-US"/>
              <a:t>Note that once a termination is sent to Alight, no other activity will be included on the HRID file. </a:t>
            </a:r>
          </a:p>
          <a:p>
            <a:pPr marL="171450" indent="-171450">
              <a:buFont typeface="Arial" panose="020B0604020202020204" pitchFamily="34" charset="0"/>
              <a:buChar char="•"/>
            </a:pPr>
            <a:r>
              <a:rPr lang="en-US"/>
              <a:t>You can contact OneUSG Connect to change a termination date that has already been submitted.</a:t>
            </a:r>
          </a:p>
          <a:p>
            <a:pPr marL="171450" indent="-171450">
              <a:buFont typeface="Arial" panose="020B0604020202020204" pitchFamily="34" charset="0"/>
              <a:buChar char="•"/>
            </a:pPr>
            <a:r>
              <a:rPr lang="en-US"/>
              <a:t>The following 3 slides provide different scenarios for termination requests. You can find the document that lists these scenarios (Termination Requests) in the OneSource Training Library.</a:t>
            </a:r>
          </a:p>
        </p:txBody>
      </p:sp>
      <p:sp>
        <p:nvSpPr>
          <p:cNvPr id="4" name="Slide Number Placeholder 3"/>
          <p:cNvSpPr>
            <a:spLocks noGrp="1"/>
          </p:cNvSpPr>
          <p:nvPr>
            <p:ph type="sldNum" sz="quarter" idx="5"/>
          </p:nvPr>
        </p:nvSpPr>
        <p:spPr/>
        <p:txBody>
          <a:bodyPr/>
          <a:lstStyle/>
          <a:p>
            <a:fld id="{A8825E45-593D-448B-80C5-68B61B1946CE}" type="slidenum">
              <a:rPr lang="en-US" smtClean="0"/>
              <a:t>33</a:t>
            </a:fld>
            <a:endParaRPr lang="en-US"/>
          </a:p>
        </p:txBody>
      </p:sp>
    </p:spTree>
    <p:extLst>
      <p:ext uri="{BB962C8B-B14F-4D97-AF65-F5344CB8AC3E}">
        <p14:creationId xmlns:p14="http://schemas.microsoft.com/office/powerpoint/2010/main" val="3747298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25E45-593D-448B-80C5-68B61B1946CE}" type="slidenum">
              <a:rPr lang="en-US" smtClean="0"/>
              <a:t>34</a:t>
            </a:fld>
            <a:endParaRPr lang="en-US"/>
          </a:p>
        </p:txBody>
      </p:sp>
    </p:spTree>
    <p:extLst>
      <p:ext uri="{BB962C8B-B14F-4D97-AF65-F5344CB8AC3E}">
        <p14:creationId xmlns:p14="http://schemas.microsoft.com/office/powerpoint/2010/main" val="2199371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25E45-593D-448B-80C5-68B61B1946CE}" type="slidenum">
              <a:rPr lang="en-US" smtClean="0"/>
              <a:t>35</a:t>
            </a:fld>
            <a:endParaRPr lang="en-US"/>
          </a:p>
        </p:txBody>
      </p:sp>
    </p:spTree>
    <p:extLst>
      <p:ext uri="{BB962C8B-B14F-4D97-AF65-F5344CB8AC3E}">
        <p14:creationId xmlns:p14="http://schemas.microsoft.com/office/powerpoint/2010/main" val="1849305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For both scenarios, transfers within UGA and transfers outside of UGA, would involve a resignation from the department that is vacating the employee.   </a:t>
            </a:r>
            <a:r>
              <a:rPr lang="en-US"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Central HR will be working with campus to determine the best ways to indicate this termination and transfer to the employee’s record.  </a:t>
            </a:r>
            <a:r>
              <a:rPr lang="en-US"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In the meantime, if you are aware of a transfer in process (leaving UGA Department X to transfer to UGA Department Y) or an institutional transfer (employee leaving employment from UGA to another USG institution or incoming employee from other USG institution), that information should be included in the comments section of the request. </a:t>
            </a:r>
            <a:r>
              <a:rPr lang="en-US"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A note about </a:t>
            </a:r>
            <a:r>
              <a:rPr lang="en-US" sz="1200" b="1" i="0" kern="1200">
                <a:solidFill>
                  <a:schemeClr val="tx1"/>
                </a:solidFill>
                <a:effectLst/>
                <a:latin typeface="+mn-lt"/>
                <a:ea typeface="+mn-ea"/>
                <a:cs typeface="+mn-cs"/>
              </a:rPr>
              <a:t>graduate</a:t>
            </a:r>
            <a:r>
              <a:rPr lang="en-US" sz="1200" b="0" i="0" kern="1200">
                <a:solidFill>
                  <a:schemeClr val="tx1"/>
                </a:solidFill>
                <a:effectLst/>
                <a:latin typeface="+mn-lt"/>
                <a:ea typeface="+mn-ea"/>
                <a:cs typeface="+mn-cs"/>
              </a:rPr>
              <a:t> and </a:t>
            </a:r>
            <a:r>
              <a:rPr lang="en-US" sz="1200" b="1" i="0" kern="1200">
                <a:solidFill>
                  <a:schemeClr val="tx1"/>
                </a:solidFill>
                <a:effectLst/>
                <a:latin typeface="+mn-lt"/>
                <a:ea typeface="+mn-ea"/>
                <a:cs typeface="+mn-cs"/>
              </a:rPr>
              <a:t>student</a:t>
            </a:r>
            <a:r>
              <a:rPr lang="en-US" sz="1200" b="0" i="0" kern="1200">
                <a:solidFill>
                  <a:schemeClr val="tx1"/>
                </a:solidFill>
                <a:effectLst/>
                <a:latin typeface="+mn-lt"/>
                <a:ea typeface="+mn-ea"/>
                <a:cs typeface="+mn-cs"/>
              </a:rPr>
              <a:t> positions: </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Each person needs his</a:t>
            </a:r>
            <a:r>
              <a:rPr lang="en-US" sz="1200" b="0" i="0" u="none" strike="noStrike" kern="1200" baseline="0">
                <a:solidFill>
                  <a:schemeClr val="tx1"/>
                </a:solidFill>
                <a:effectLst/>
                <a:latin typeface="+mn-lt"/>
                <a:ea typeface="+mn-ea"/>
                <a:cs typeface="+mn-cs"/>
              </a:rPr>
              <a:t>/her</a:t>
            </a:r>
            <a:r>
              <a:rPr lang="en-US" sz="1200" b="0" i="0" u="none" strike="noStrike" kern="1200">
                <a:solidFill>
                  <a:schemeClr val="tx1"/>
                </a:solidFill>
                <a:effectLst/>
                <a:latin typeface="+mn-lt"/>
                <a:ea typeface="+mn-ea"/>
                <a:cs typeface="+mn-cs"/>
              </a:rPr>
              <a:t> own position and hiring proposal</a:t>
            </a:r>
            <a:r>
              <a:rPr lang="en-US" sz="1200" b="0" i="0" kern="1200">
                <a:solidFill>
                  <a:schemeClr val="tx1"/>
                </a:solidFill>
                <a:effectLst/>
                <a:latin typeface="+mn-lt"/>
                <a:ea typeface="+mn-ea"/>
                <a:cs typeface="+mn-cs"/>
              </a:rPr>
              <a:t>​</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Hiring proposals need to include the data necessary for OneUSG Connect</a:t>
            </a:r>
            <a:r>
              <a:rPr lang="en-US" sz="1200" b="0" i="0" kern="1200">
                <a:solidFill>
                  <a:schemeClr val="tx1"/>
                </a:solidFill>
                <a:effectLst/>
                <a:latin typeface="+mn-lt"/>
                <a:ea typeface="+mn-ea"/>
                <a:cs typeface="+mn-cs"/>
              </a:rPr>
              <a:t>​</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Applies to Graduate/Students/Post Docs</a:t>
            </a:r>
            <a:r>
              <a:rPr lang="en-US" sz="1200" b="0" i="0" kern="1200">
                <a:solidFill>
                  <a:schemeClr val="tx1"/>
                </a:solidFill>
                <a:effectLst/>
                <a:latin typeface="+mn-lt"/>
                <a:ea typeface="+mn-ea"/>
                <a:cs typeface="+mn-cs"/>
              </a:rPr>
              <a:t>​</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Be aware of Terminate vs. Terminate Transfer Employee</a:t>
            </a:r>
            <a:r>
              <a:rPr lang="en-US" sz="1200" b="0" i="0" kern="1200">
                <a:solidFill>
                  <a:schemeClr val="tx1"/>
                </a:solidFill>
                <a:effectLst/>
                <a:latin typeface="+mn-lt"/>
                <a:ea typeface="+mn-ea"/>
                <a:cs typeface="+mn-cs"/>
              </a:rPr>
              <a:t>​</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Unique Identifier</a:t>
            </a:r>
            <a:r>
              <a:rPr lang="en-US" sz="1200" b="0" i="0" kern="1200">
                <a:solidFill>
                  <a:schemeClr val="tx1"/>
                </a:solidFill>
                <a:effectLst/>
                <a:latin typeface="+mn-lt"/>
                <a:ea typeface="+mn-ea"/>
                <a:cs typeface="+mn-cs"/>
              </a:rPr>
              <a:t>​ applies</a:t>
            </a: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For more information on these actions, please visit the SOPs addressing these topics on the OneSource Resource page:    </a:t>
            </a:r>
            <a:r>
              <a:rPr lang="en-US" sz="1200" b="0" i="0" u="sng" strike="noStrike" kern="1200">
                <a:solidFill>
                  <a:schemeClr val="tx1"/>
                </a:solidFill>
                <a:effectLst/>
                <a:latin typeface="+mn-lt"/>
                <a:ea typeface="+mn-ea"/>
                <a:cs typeface="+mn-cs"/>
                <a:hlinkClick r:id="rId3"/>
              </a:rPr>
              <a:t>https://onesource.uga.edu/resources/oneusg_connect_sops/</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p:txBody>
      </p:sp>
    </p:spTree>
    <p:extLst>
      <p:ext uri="{BB962C8B-B14F-4D97-AF65-F5344CB8AC3E}">
        <p14:creationId xmlns:p14="http://schemas.microsoft.com/office/powerpoint/2010/main" val="3433510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For both scenarios, transfers within UGA and transfers outside of UGA, would involve a resignation from the department that is vacating the employee.   </a:t>
            </a:r>
            <a:r>
              <a:rPr lang="en-US"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Central HR will be working with campus to determine the best ways to indicate this termination and transfer to the employee’s record.  </a:t>
            </a:r>
            <a:r>
              <a:rPr lang="en-US"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In the meantime, if you are aware of a transfer in process (leaving UGA Department X to transfer to UGA Department Y) or an institutional transfer (employee leaving employment from UGA to another USG institution or incoming employee from other USG institution), that information should be included in the comments section of the request. </a:t>
            </a:r>
            <a:r>
              <a:rPr lang="en-US" sz="1200" b="0" i="0" kern="120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A note about </a:t>
            </a:r>
            <a:r>
              <a:rPr lang="en-US" sz="1200" b="1" i="0" kern="1200">
                <a:solidFill>
                  <a:schemeClr val="tx1"/>
                </a:solidFill>
                <a:effectLst/>
                <a:latin typeface="+mn-lt"/>
                <a:ea typeface="+mn-ea"/>
                <a:cs typeface="+mn-cs"/>
              </a:rPr>
              <a:t>graduate</a:t>
            </a:r>
            <a:r>
              <a:rPr lang="en-US" sz="1200" b="0" i="0" kern="1200">
                <a:solidFill>
                  <a:schemeClr val="tx1"/>
                </a:solidFill>
                <a:effectLst/>
                <a:latin typeface="+mn-lt"/>
                <a:ea typeface="+mn-ea"/>
                <a:cs typeface="+mn-cs"/>
              </a:rPr>
              <a:t> and </a:t>
            </a:r>
            <a:r>
              <a:rPr lang="en-US" sz="1200" b="1" i="0" kern="1200">
                <a:solidFill>
                  <a:schemeClr val="tx1"/>
                </a:solidFill>
                <a:effectLst/>
                <a:latin typeface="+mn-lt"/>
                <a:ea typeface="+mn-ea"/>
                <a:cs typeface="+mn-cs"/>
              </a:rPr>
              <a:t>student</a:t>
            </a:r>
            <a:r>
              <a:rPr lang="en-US" sz="1200" b="0" i="0" kern="1200">
                <a:solidFill>
                  <a:schemeClr val="tx1"/>
                </a:solidFill>
                <a:effectLst/>
                <a:latin typeface="+mn-lt"/>
                <a:ea typeface="+mn-ea"/>
                <a:cs typeface="+mn-cs"/>
              </a:rPr>
              <a:t> positions: </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Each person needs his</a:t>
            </a:r>
            <a:r>
              <a:rPr lang="en-US" sz="1200" b="0" i="0" u="none" strike="noStrike" kern="1200" baseline="0">
                <a:solidFill>
                  <a:schemeClr val="tx1"/>
                </a:solidFill>
                <a:effectLst/>
                <a:latin typeface="+mn-lt"/>
                <a:ea typeface="+mn-ea"/>
                <a:cs typeface="+mn-cs"/>
              </a:rPr>
              <a:t>/her</a:t>
            </a:r>
            <a:r>
              <a:rPr lang="en-US" sz="1200" b="0" i="0" u="none" strike="noStrike" kern="1200">
                <a:solidFill>
                  <a:schemeClr val="tx1"/>
                </a:solidFill>
                <a:effectLst/>
                <a:latin typeface="+mn-lt"/>
                <a:ea typeface="+mn-ea"/>
                <a:cs typeface="+mn-cs"/>
              </a:rPr>
              <a:t> own position and hiring proposal</a:t>
            </a:r>
            <a:r>
              <a:rPr lang="en-US" sz="1200" b="0" i="0" kern="1200">
                <a:solidFill>
                  <a:schemeClr val="tx1"/>
                </a:solidFill>
                <a:effectLst/>
                <a:latin typeface="+mn-lt"/>
                <a:ea typeface="+mn-ea"/>
                <a:cs typeface="+mn-cs"/>
              </a:rPr>
              <a:t>​</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Hiring proposals need to include the data necessary for OneUSG Connect</a:t>
            </a:r>
            <a:r>
              <a:rPr lang="en-US" sz="1200" b="0" i="0" kern="1200">
                <a:solidFill>
                  <a:schemeClr val="tx1"/>
                </a:solidFill>
                <a:effectLst/>
                <a:latin typeface="+mn-lt"/>
                <a:ea typeface="+mn-ea"/>
                <a:cs typeface="+mn-cs"/>
              </a:rPr>
              <a:t>​</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Applies to Graduate/Students/Post Docs</a:t>
            </a:r>
            <a:r>
              <a:rPr lang="en-US" sz="1200" b="0" i="0" kern="1200">
                <a:solidFill>
                  <a:schemeClr val="tx1"/>
                </a:solidFill>
                <a:effectLst/>
                <a:latin typeface="+mn-lt"/>
                <a:ea typeface="+mn-ea"/>
                <a:cs typeface="+mn-cs"/>
              </a:rPr>
              <a:t>​</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Be aware of Terminate vs. Terminate Transfer Employee</a:t>
            </a:r>
            <a:r>
              <a:rPr lang="en-US" sz="1200" b="0" i="0" kern="1200">
                <a:solidFill>
                  <a:schemeClr val="tx1"/>
                </a:solidFill>
                <a:effectLst/>
                <a:latin typeface="+mn-lt"/>
                <a:ea typeface="+mn-ea"/>
                <a:cs typeface="+mn-cs"/>
              </a:rPr>
              <a:t>​</a:t>
            </a:r>
          </a:p>
          <a:p>
            <a:pPr marL="628595" lvl="1"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Unique Identifier</a:t>
            </a:r>
            <a:r>
              <a:rPr lang="en-US" sz="1200" b="0" i="0" kern="1200">
                <a:solidFill>
                  <a:schemeClr val="tx1"/>
                </a:solidFill>
                <a:effectLst/>
                <a:latin typeface="+mn-lt"/>
                <a:ea typeface="+mn-ea"/>
                <a:cs typeface="+mn-cs"/>
              </a:rPr>
              <a:t>​ applies</a:t>
            </a: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For more information on these actions, please visit the SOPs addressing these topics on the OneSource Resource page:    </a:t>
            </a:r>
            <a:r>
              <a:rPr lang="en-US" sz="1200" b="0" i="0" u="sng" strike="noStrike" kern="1200">
                <a:solidFill>
                  <a:schemeClr val="tx1"/>
                </a:solidFill>
                <a:effectLst/>
                <a:latin typeface="+mn-lt"/>
                <a:ea typeface="+mn-ea"/>
                <a:cs typeface="+mn-cs"/>
                <a:hlinkClick r:id="rId3"/>
              </a:rPr>
              <a:t>https://onesource.uga.edu/resources/oneusg_connect_sops/</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p>
        </p:txBody>
      </p:sp>
    </p:spTree>
    <p:extLst>
      <p:ext uri="{BB962C8B-B14F-4D97-AF65-F5344CB8AC3E}">
        <p14:creationId xmlns:p14="http://schemas.microsoft.com/office/powerpoint/2010/main" val="1983435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a:t>Demonstration by Instructor – Use Try It! mode</a:t>
            </a:r>
          </a:p>
          <a:p>
            <a:r>
              <a:rPr lang="en-US" sz="1300"/>
              <a:t>Walkthrough OneSource Training Library Topic: Requesting Termination of an Employee</a:t>
            </a:r>
            <a:endParaRPr lang="en-US" sz="13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9539158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If you need to give employees access to transactions that they don’t already have, use the Security Request transaction. You would also use this to request security for new hires. </a:t>
            </a:r>
          </a:p>
          <a:p>
            <a:pPr marL="356843" indent="-356843">
              <a:buFont typeface="Arial" panose="020B0604020202020204" pitchFamily="34" charset="0"/>
              <a:buChar char="•"/>
            </a:pPr>
            <a:r>
              <a:rPr lang="en-US"/>
              <a:t>If you want to give them access identical to another employee’s, that can be specified in the request.</a:t>
            </a:r>
          </a:p>
          <a:p>
            <a:pPr marL="356843" indent="-356843">
              <a:buFont typeface="Arial" panose="020B0604020202020204" pitchFamily="34" charset="0"/>
              <a:buChar char="•"/>
            </a:pPr>
            <a:r>
              <a:rPr lang="en-US" baseline="0"/>
              <a:t>Note to Instructors: No screen shot available at this time</a:t>
            </a:r>
          </a:p>
          <a:p>
            <a:endParaRPr lang="en-US"/>
          </a:p>
        </p:txBody>
      </p:sp>
    </p:spTree>
    <p:extLst>
      <p:ext uri="{BB962C8B-B14F-4D97-AF65-F5344CB8AC3E}">
        <p14:creationId xmlns:p14="http://schemas.microsoft.com/office/powerpoint/2010/main" val="42907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marL="180975" indent="-180975">
              <a:buFont typeface="Arial" panose="020B0604020202020204" pitchFamily="34" charset="0"/>
              <a:buChar char="•"/>
            </a:pPr>
            <a:r>
              <a:rPr lang="en-US" sz="1300"/>
              <a:t>You can get to the OneSource Training Library by using the direct link: </a:t>
            </a:r>
            <a:r>
              <a:rPr lang="en-US" sz="1300" u="sng">
                <a:hlinkClick r:id="rId3"/>
              </a:rPr>
              <a:t>https://training.onesource.uga.edu</a:t>
            </a:r>
            <a:r>
              <a:rPr lang="en-US" sz="1300"/>
              <a:t> OR</a:t>
            </a:r>
            <a:endParaRPr lang="en-US"/>
          </a:p>
          <a:p>
            <a:pPr marL="180975" indent="-180975">
              <a:buFont typeface="Arial" panose="020B0604020202020204" pitchFamily="34" charset="0"/>
              <a:buChar char="•"/>
            </a:pPr>
            <a:r>
              <a:rPr lang="en-US" sz="1300"/>
              <a:t>Start from the </a:t>
            </a:r>
            <a:r>
              <a:rPr lang="en-US" sz="1300" u="sng">
                <a:hlinkClick r:id="rId4"/>
              </a:rPr>
              <a:t>https://onesource.uga.edu</a:t>
            </a:r>
            <a:r>
              <a:rPr lang="en-US" sz="1300"/>
              <a:t> website  and click on the Training Library button under the Login prompt. </a:t>
            </a:r>
            <a:endParaRPr lang="en-US">
              <a:cs typeface="Calibri" panose="020F0502020204030204"/>
            </a:endParaRPr>
          </a:p>
        </p:txBody>
      </p:sp>
    </p:spTree>
    <p:extLst>
      <p:ext uri="{BB962C8B-B14F-4D97-AF65-F5344CB8AC3E}">
        <p14:creationId xmlns:p14="http://schemas.microsoft.com/office/powerpoint/2010/main" val="34982105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a:t>Demonstration by Instructor – Use Try It! mode</a:t>
            </a:r>
          </a:p>
          <a:p>
            <a:r>
              <a:rPr lang="en-US" sz="1300"/>
              <a:t>Walkthrough OneSource Training Library Topic: Submitting a Security Request</a:t>
            </a:r>
            <a:endParaRPr lang="en-US" sz="13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3162121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6">
              <a:defRPr/>
            </a:pPr>
            <a:r>
              <a:rPr lang="en-US" sz="1300"/>
              <a:t>What questions do you have? Can I explain anything for you?</a:t>
            </a:r>
            <a:endParaRPr lang="en-US">
              <a:cs typeface="Calibri"/>
            </a:endParaRPr>
          </a:p>
          <a:p>
            <a:endParaRPr lang="en-US"/>
          </a:p>
        </p:txBody>
      </p:sp>
    </p:spTree>
    <p:extLst>
      <p:ext uri="{BB962C8B-B14F-4D97-AF65-F5344CB8AC3E}">
        <p14:creationId xmlns:p14="http://schemas.microsoft.com/office/powerpoint/2010/main" val="684146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Commitment Accounting is a module in </a:t>
            </a:r>
            <a:r>
              <a:rPr lang="en-US" err="1"/>
              <a:t>OneUSG</a:t>
            </a:r>
            <a:r>
              <a:rPr lang="en-US"/>
              <a:t> Connect that deals with position funding. </a:t>
            </a:r>
          </a:p>
          <a:p>
            <a:pPr marL="356843" indent="-356843">
              <a:buFont typeface="Arial" panose="020B0604020202020204" pitchFamily="34" charset="0"/>
              <a:buChar char="•"/>
            </a:pPr>
            <a:r>
              <a:rPr lang="en-US"/>
              <a:t>It is where the specifications for funding are entered and also provides a bridge to the UGA Financial Management System.</a:t>
            </a:r>
          </a:p>
          <a:p>
            <a:endParaRPr lang="en-US"/>
          </a:p>
        </p:txBody>
      </p:sp>
    </p:spTree>
    <p:extLst>
      <p:ext uri="{BB962C8B-B14F-4D97-AF65-F5344CB8AC3E}">
        <p14:creationId xmlns:p14="http://schemas.microsoft.com/office/powerpoint/2010/main" val="30592526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In the previous system, a Budget Personnel was used to assign funding to a position</a:t>
            </a:r>
          </a:p>
          <a:p>
            <a:pPr marL="356843" indent="-356843">
              <a:buFont typeface="Arial" panose="020B0604020202020204" pitchFamily="34" charset="0"/>
              <a:buChar char="•"/>
            </a:pPr>
            <a:r>
              <a:rPr lang="en-US"/>
              <a:t>In </a:t>
            </a:r>
            <a:r>
              <a:rPr lang="en-US" err="1"/>
              <a:t>OneUSG</a:t>
            </a:r>
            <a:r>
              <a:rPr lang="en-US"/>
              <a:t> Connect, funding is assigned using Commitment Accounting. </a:t>
            </a:r>
          </a:p>
          <a:p>
            <a:pPr marL="356843" indent="-356843">
              <a:buFont typeface="Arial" panose="020B0604020202020204" pitchFamily="34" charset="0"/>
              <a:buChar char="•"/>
            </a:pPr>
            <a:r>
              <a:rPr lang="en-US"/>
              <a:t>The funding sources defined for each position will be used to generate the payroll expense entries and payroll encumbrances that will be posted to the budgets and actuals in the UGA Financial Management System.</a:t>
            </a:r>
          </a:p>
          <a:p>
            <a:endParaRPr lang="en-US"/>
          </a:p>
        </p:txBody>
      </p:sp>
    </p:spTree>
    <p:extLst>
      <p:ext uri="{BB962C8B-B14F-4D97-AF65-F5344CB8AC3E}">
        <p14:creationId xmlns:p14="http://schemas.microsoft.com/office/powerpoint/2010/main" val="3103480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In the previous system, only salaries were encumbered. These were processed in the Budget system and posted to the Accounting System. </a:t>
            </a:r>
          </a:p>
          <a:p>
            <a:pPr marL="356843" indent="-356843">
              <a:buFont typeface="Arial" panose="020B0604020202020204" pitchFamily="34" charset="0"/>
              <a:buChar char="•"/>
            </a:pPr>
            <a:r>
              <a:rPr lang="en-US"/>
              <a:t>Within </a:t>
            </a:r>
            <a:r>
              <a:rPr lang="en-US" err="1"/>
              <a:t>OneUSG</a:t>
            </a:r>
            <a:r>
              <a:rPr lang="en-US"/>
              <a:t> Connect, these encumbrances will be projected in Commitment Accounting and encumbrance entries will be created for salaries, fringes and taxes. </a:t>
            </a:r>
          </a:p>
          <a:p>
            <a:pPr marL="356843" indent="-356843">
              <a:buFont typeface="Arial" panose="020B0604020202020204" pitchFamily="34" charset="0"/>
              <a:buChar char="•"/>
            </a:pPr>
            <a:r>
              <a:rPr lang="en-US"/>
              <a:t>These will be interfaced to the appropriate ledgers in the UGA Financial Management System.</a:t>
            </a:r>
          </a:p>
          <a:p>
            <a:endParaRPr lang="en-US"/>
          </a:p>
        </p:txBody>
      </p:sp>
    </p:spTree>
    <p:extLst>
      <p:ext uri="{BB962C8B-B14F-4D97-AF65-F5344CB8AC3E}">
        <p14:creationId xmlns:p14="http://schemas.microsoft.com/office/powerpoint/2010/main" val="3443271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In the previous system, any changes to the payroll expenses of salary, benefit and tax expenses were processed by Personal Service Journal Vouchers in the Payroll system or Personnel Activity Reports (PAR) adjustments in the EPAR system. </a:t>
            </a:r>
          </a:p>
          <a:p>
            <a:pPr marL="356843" indent="-356843">
              <a:buFont typeface="Arial" panose="020B0604020202020204" pitchFamily="34" charset="0"/>
              <a:buChar char="•"/>
            </a:pPr>
            <a:r>
              <a:rPr lang="en-US"/>
              <a:t>With </a:t>
            </a:r>
            <a:r>
              <a:rPr lang="en-US" err="1"/>
              <a:t>OneUSG</a:t>
            </a:r>
            <a:r>
              <a:rPr lang="en-US"/>
              <a:t> Connect, retroactive changes to salary, benefit or tax distributions will be processed in Commitment Accounting</a:t>
            </a:r>
          </a:p>
          <a:p>
            <a:pPr marL="356843" indent="-356843">
              <a:buFont typeface="Arial" panose="020B0604020202020204" pitchFamily="34" charset="0"/>
              <a:buChar char="•"/>
            </a:pPr>
            <a:r>
              <a:rPr lang="en-US" b="1"/>
              <a:t>Personal service adjustments for pay periods processed in OneUSG Connect will be made via retro distribution in Commitment Accounting.</a:t>
            </a:r>
          </a:p>
          <a:p>
            <a:endParaRPr lang="en-US"/>
          </a:p>
        </p:txBody>
      </p:sp>
    </p:spTree>
    <p:extLst>
      <p:ext uri="{BB962C8B-B14F-4D97-AF65-F5344CB8AC3E}">
        <p14:creationId xmlns:p14="http://schemas.microsoft.com/office/powerpoint/2010/main" val="1557824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In the previous</a:t>
            </a:r>
            <a:r>
              <a:rPr lang="en-US" baseline="0"/>
              <a:t> </a:t>
            </a:r>
            <a:r>
              <a:rPr lang="en-US"/>
              <a:t>Payroll system, salary, benefit and tax expenses were assigned to the appropriate account number and a payroll journal entry was created as part of processing. This journal was posted to the Accounting system. </a:t>
            </a:r>
          </a:p>
          <a:p>
            <a:pPr marL="356843" indent="-356843">
              <a:buFont typeface="Arial" panose="020B0604020202020204" pitchFamily="34" charset="0"/>
              <a:buChar char="•"/>
            </a:pPr>
            <a:r>
              <a:rPr lang="en-US"/>
              <a:t>With </a:t>
            </a:r>
            <a:r>
              <a:rPr lang="en-US" err="1"/>
              <a:t>OneUSG</a:t>
            </a:r>
            <a:r>
              <a:rPr lang="en-US"/>
              <a:t> Connect, Commitment Accounting attaches the salary, benefit and tax expenses after payroll processing is complete and sends it to the UGA Financial Management System via an interface</a:t>
            </a:r>
          </a:p>
          <a:p>
            <a:endParaRPr lang="en-US"/>
          </a:p>
        </p:txBody>
      </p:sp>
    </p:spTree>
    <p:extLst>
      <p:ext uri="{BB962C8B-B14F-4D97-AF65-F5344CB8AC3E}">
        <p14:creationId xmlns:p14="http://schemas.microsoft.com/office/powerpoint/2010/main" val="4622016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diagram illustrates how Commitment Accounting Processing works with HCM Processing. It also shows how information is sent to Financials to be recorded in the General Ledger. The items that are called out are the responsibility of UGA. The remainder is processing done at USG’s Shared Services Center (SSC).</a:t>
            </a:r>
          </a:p>
          <a:p>
            <a:pPr marL="475791" indent="-475791">
              <a:buAutoNum type="arabicPeriod"/>
            </a:pPr>
            <a:r>
              <a:rPr lang="en-US"/>
              <a:t>UGA Central Accounting maintains the Chart of Accounts that is used as the basis for the Combination Codes (funding) that are attached to each position</a:t>
            </a:r>
          </a:p>
          <a:p>
            <a:pPr marL="475791" indent="-475791">
              <a:buAutoNum type="arabicPeriod"/>
            </a:pPr>
            <a:r>
              <a:rPr lang="en-US"/>
              <a:t>HR and Department Managers work together to maintain information on new hires and position changes. They attach people to positions which sets up the source of funding for each individual. </a:t>
            </a:r>
            <a:r>
              <a:rPr lang="en-US" b="1"/>
              <a:t>(CLICK)</a:t>
            </a:r>
            <a:endParaRPr lang="en-US"/>
          </a:p>
          <a:p>
            <a:pPr marL="475791" indent="-475791" defTabSz="966496">
              <a:buFontTx/>
              <a:buAutoNum type="arabicPeriod"/>
              <a:defRPr/>
            </a:pPr>
            <a:r>
              <a:rPr lang="en-US"/>
              <a:t>The Invalid Funding Report indicates errors in funding that will not process correctly in payroll. This should be run and monitored daily to allow time to fix errors before payroll processing begins. </a:t>
            </a:r>
            <a:r>
              <a:rPr lang="en-US" b="1"/>
              <a:t>(CLICK)</a:t>
            </a:r>
            <a:endParaRPr lang="en-US"/>
          </a:p>
          <a:p>
            <a:pPr marL="475791" indent="-475791" defTabSz="966496">
              <a:buFontTx/>
              <a:buAutoNum type="arabicPeriod"/>
              <a:defRPr/>
            </a:pPr>
            <a:r>
              <a:rPr lang="en-US"/>
              <a:t>Central Commitment Accounting will run the Pre-Distribution Audit report after the SSC has calculated the payroll. This will show all errors (not just position funding errors) that need to be corrected to process correctly. It is run again by the SSC as part of the Payroll processing. </a:t>
            </a:r>
            <a:r>
              <a:rPr lang="en-US" b="1"/>
              <a:t>(CLICK)</a:t>
            </a:r>
            <a:endParaRPr lang="en-US"/>
          </a:p>
          <a:p>
            <a:pPr marL="475791" indent="-475791">
              <a:buAutoNum type="arabicPeriod"/>
            </a:pPr>
            <a:r>
              <a:rPr lang="en-US"/>
              <a:t>After Central Commitment Accounting reviews actuals, any corrections to funding will need to be made as part of retro processing. </a:t>
            </a:r>
            <a:endParaRPr lang="en-US">
              <a:cs typeface="Calibri"/>
            </a:endParaRPr>
          </a:p>
          <a:p>
            <a:r>
              <a:rPr lang="en-US"/>
              <a:t>We will talk about the things that happen in Commitment Accounting during this course. </a:t>
            </a:r>
          </a:p>
          <a:p>
            <a:pPr marL="475791" indent="-475791">
              <a:buAutoNum type="arabicPeriod"/>
            </a:pPr>
            <a:endParaRPr lang="en-US"/>
          </a:p>
          <a:p>
            <a:endParaRPr lang="en-US"/>
          </a:p>
          <a:p>
            <a:endParaRPr lang="en-US"/>
          </a:p>
        </p:txBody>
      </p:sp>
    </p:spTree>
    <p:extLst>
      <p:ext uri="{BB962C8B-B14F-4D97-AF65-F5344CB8AC3E}">
        <p14:creationId xmlns:p14="http://schemas.microsoft.com/office/powerpoint/2010/main" val="1317915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6">
              <a:defRPr/>
            </a:pPr>
            <a:r>
              <a:rPr lang="en-US" baseline="0"/>
              <a:t>Other than the Position funding entry,  </a:t>
            </a:r>
            <a:r>
              <a:rPr lang="en-US" b="1" baseline="0"/>
              <a:t>(CLICK) </a:t>
            </a:r>
            <a:r>
              <a:rPr lang="en-US" baseline="0"/>
              <a:t>the magic of commitment accounting happens with payroll confirmation. </a:t>
            </a:r>
          </a:p>
          <a:p>
            <a:endParaRPr lang="en-US"/>
          </a:p>
        </p:txBody>
      </p:sp>
    </p:spTree>
    <p:extLst>
      <p:ext uri="{BB962C8B-B14F-4D97-AF65-F5344CB8AC3E}">
        <p14:creationId xmlns:p14="http://schemas.microsoft.com/office/powerpoint/2010/main" val="6309944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Everything happens behind the scenes. </a:t>
            </a:r>
          </a:p>
          <a:p>
            <a:pPr marL="356843" indent="-356843">
              <a:buFont typeface="Arial" panose="020B0604020202020204" pitchFamily="34" charset="0"/>
              <a:buChar char="•"/>
            </a:pPr>
            <a:r>
              <a:rPr lang="en-US"/>
              <a:t>Payroll confirms – something happens “automagically” – and then…. </a:t>
            </a:r>
            <a:endParaRPr lang="en-US">
              <a:cs typeface="Calibri"/>
            </a:endParaRPr>
          </a:p>
          <a:p>
            <a:pPr marL="356843" indent="-356843">
              <a:buFont typeface="Arial" panose="020B0604020202020204" pitchFamily="34" charset="0"/>
              <a:buChar char="•"/>
            </a:pPr>
            <a:r>
              <a:rPr lang="en-US"/>
              <a:t>Accounting lines for payroll are added to the general ledger. </a:t>
            </a:r>
          </a:p>
          <a:p>
            <a:pPr lvl="1" indent="-356843">
              <a:buFont typeface="Arial" panose="020B0604020202020204" pitchFamily="34" charset="0"/>
              <a:buChar char="•"/>
            </a:pPr>
            <a:r>
              <a:rPr lang="en-US"/>
              <a:t>This means that for funding changes to apply to a particular pay period, the funding change request would have to make it through </a:t>
            </a:r>
            <a:r>
              <a:rPr lang="en-US" b="1"/>
              <a:t>all</a:t>
            </a:r>
            <a:r>
              <a:rPr lang="en-US"/>
              <a:t> approvals (including Central Office) by the pay period end date.  For example, if the pay period end date is 11/03/2018 funding changes for that pay period would have to be through final approval by 11/03/2018.</a:t>
            </a:r>
            <a:endParaRPr lang="en-US">
              <a:cs typeface="Calibri"/>
            </a:endParaRPr>
          </a:p>
          <a:p>
            <a:endParaRPr lang="en-US"/>
          </a:p>
        </p:txBody>
      </p:sp>
    </p:spTree>
    <p:extLst>
      <p:ext uri="{BB962C8B-B14F-4D97-AF65-F5344CB8AC3E}">
        <p14:creationId xmlns:p14="http://schemas.microsoft.com/office/powerpoint/2010/main" val="162202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6">
              <a:defRPr/>
            </a:pPr>
            <a:r>
              <a:rPr lang="en-US">
                <a:cs typeface="Calibri"/>
              </a:rPr>
              <a:t>Let’s look at the responsibilities for the system manager.</a:t>
            </a:r>
          </a:p>
          <a:p>
            <a:endParaRPr lang="en-US"/>
          </a:p>
        </p:txBody>
      </p:sp>
    </p:spTree>
    <p:extLst>
      <p:ext uri="{BB962C8B-B14F-4D97-AF65-F5344CB8AC3E}">
        <p14:creationId xmlns:p14="http://schemas.microsoft.com/office/powerpoint/2010/main" val="7892763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b="0"/>
              <a:t>As you can see in the diagram, this is a very complicated process. The diagram outlines all the difference pieces of this process and how they are interconnected. </a:t>
            </a:r>
          </a:p>
          <a:p>
            <a:pPr marL="171450" indent="-171450">
              <a:buFont typeface="Arial" panose="020B0604020202020204" pitchFamily="34" charset="0"/>
              <a:buChar char="•"/>
            </a:pPr>
            <a:r>
              <a:rPr lang="en-US" sz="1100" b="0"/>
              <a:t>[Pause so the attendees can look at the diagram.]</a:t>
            </a:r>
          </a:p>
          <a:p>
            <a:pPr marL="171450" indent="-171450">
              <a:buFont typeface="Arial" panose="020B0604020202020204" pitchFamily="34" charset="0"/>
              <a:buChar char="•"/>
            </a:pPr>
            <a:endParaRPr lang="en-US" sz="1100" b="0"/>
          </a:p>
          <a:p>
            <a:pPr marL="0" indent="0">
              <a:buFont typeface="Arial" panose="020B0604020202020204" pitchFamily="34" charset="0"/>
              <a:buNone/>
            </a:pPr>
            <a:endParaRPr lang="en-US" sz="1100" b="1"/>
          </a:p>
          <a:p>
            <a:pPr marL="0" indent="0">
              <a:buFont typeface="Arial" panose="020B0604020202020204" pitchFamily="34" charset="0"/>
              <a:buNone/>
            </a:pPr>
            <a:r>
              <a:rPr lang="en-US" sz="1100" b="1"/>
              <a:t>[If there are any questions about the processes, you can review the following information with the attendees:]</a:t>
            </a:r>
          </a:p>
          <a:p>
            <a:pPr marL="171450" indent="-171450">
              <a:buFont typeface="Arial" panose="020B0604020202020204" pitchFamily="34" charset="0"/>
              <a:buChar char="•"/>
            </a:pPr>
            <a:r>
              <a:rPr lang="en-US" sz="1100" b="1"/>
              <a:t>Bulldog Red box and lines: </a:t>
            </a:r>
            <a:r>
              <a:rPr lang="en-US" sz="1100"/>
              <a:t>Employees and managers enter personal data, job-related transactions and position information into the OneUSG Connect System. That information is used in the Commitment Accounting Encumbrance and Payroll processes. Information is also sent to the UGA Data Warehouse for use in reporting.</a:t>
            </a:r>
          </a:p>
          <a:p>
            <a:pPr marL="171450" indent="-171450">
              <a:buFont typeface="Arial" panose="020B0604020202020204" pitchFamily="34" charset="0"/>
              <a:buChar char="•"/>
            </a:pPr>
            <a:r>
              <a:rPr lang="en-US" sz="1100" b="1"/>
              <a:t>2</a:t>
            </a:r>
            <a:r>
              <a:rPr lang="en-US" sz="1100" b="1" baseline="30000"/>
              <a:t>nd</a:t>
            </a:r>
            <a:r>
              <a:rPr lang="en-US" sz="1100" b="1"/>
              <a:t> line: </a:t>
            </a:r>
            <a:r>
              <a:rPr lang="en-US" sz="1100"/>
              <a:t>When payroll confirms, processes are run to send the payroll information back to the UGA Financial Management System. The Commitment Accounting Actuals Distribution sends information to the UGA Financial Management System Commitment Control KK Journal and is also used in the Commitment Accounting Actuals GL Interface that loads general ledger entries from payroll into the UGA Financial Management System General Ledger journals. Information from both of those systems are exchanged with the UGA Budget Management System </a:t>
            </a:r>
            <a:r>
              <a:rPr lang="en-US" sz="1100" b="1"/>
              <a:t>(green lines)</a:t>
            </a:r>
          </a:p>
          <a:p>
            <a:pPr marL="171450" indent="-171450">
              <a:buFont typeface="Arial" panose="020B0604020202020204" pitchFamily="34" charset="0"/>
              <a:buChar char="•"/>
            </a:pPr>
            <a:r>
              <a:rPr lang="en-US" sz="1100" b="1"/>
              <a:t>Bottom line</a:t>
            </a:r>
            <a:r>
              <a:rPr lang="en-US" sz="1100"/>
              <a:t>: In order to run the encumbrance processes which we will talk about in this course, the Encumbrance Definition tables are configured and updated by SSC. When the Encumbrance processes are run, they combine the information from the Encumbrance Definition table and the HR Job and Position Data and create the Commitment Accounting Encumbrance Interface. That interface creates an encumbrance journal which is processed in the UGA Financial Management System and updates the Commitment Control Ledgers. Information from that journal is also sent to the UGA Budget Management System.</a:t>
            </a:r>
          </a:p>
          <a:p>
            <a:pPr marL="171450" indent="-171450">
              <a:buFont typeface="Arial" panose="020B0604020202020204" pitchFamily="34" charset="0"/>
              <a:buChar char="•"/>
            </a:pPr>
            <a:r>
              <a:rPr lang="en-US" sz="1100" b="1"/>
              <a:t>Top Line</a:t>
            </a:r>
            <a:r>
              <a:rPr lang="en-US" sz="1100"/>
              <a:t>: Information is sent from the UGA Financial Management System to populate the Commitment Accounting </a:t>
            </a:r>
            <a:r>
              <a:rPr lang="en-US" sz="1100" err="1"/>
              <a:t>ChartFields</a:t>
            </a:r>
            <a:r>
              <a:rPr lang="en-US" sz="1100"/>
              <a:t> and Combo Codes tables. That Information is used in the Commitment Accounting Department Budget Table that combines the position and combination code information. Information from the Department Budget Table goes into the Data Warehouse for reporting and is also shared with the UGA Budget Management System. </a:t>
            </a:r>
          </a:p>
          <a:p>
            <a:endParaRPr lang="en-US"/>
          </a:p>
        </p:txBody>
      </p:sp>
    </p:spTree>
    <p:extLst>
      <p:ext uri="{BB962C8B-B14F-4D97-AF65-F5344CB8AC3E}">
        <p14:creationId xmlns:p14="http://schemas.microsoft.com/office/powerpoint/2010/main" val="1782478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6">
              <a:defRPr/>
            </a:pPr>
            <a:r>
              <a:rPr lang="en-US"/>
              <a:t>Now that you have the big picture, lets take a look at the individual elements that you will work with for your department or unit. </a:t>
            </a:r>
          </a:p>
          <a:p>
            <a:endParaRPr lang="en-US"/>
          </a:p>
        </p:txBody>
      </p:sp>
    </p:spTree>
    <p:extLst>
      <p:ext uri="{BB962C8B-B14F-4D97-AF65-F5344CB8AC3E}">
        <p14:creationId xmlns:p14="http://schemas.microsoft.com/office/powerpoint/2010/main" val="2190094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The Combination Codes are the critical piece that tie the payroll expenditures to the GL entries.  </a:t>
            </a:r>
            <a:r>
              <a:rPr lang="en-US" b="1" i="1"/>
              <a:t>This is the HCM equivalent of a SpeedType</a:t>
            </a:r>
          </a:p>
          <a:p>
            <a:pPr marL="356843" indent="-356843">
              <a:buFont typeface="Arial" panose="020B0604020202020204" pitchFamily="34" charset="0"/>
              <a:buChar char="•"/>
            </a:pPr>
            <a:r>
              <a:rPr lang="en-US"/>
              <a:t>Combination codes are used (like the UGA Financial System’s SpeedTypes) to provide a shortcut entry for the funding source. </a:t>
            </a:r>
          </a:p>
          <a:p>
            <a:pPr marL="356843" indent="-356843">
              <a:buFont typeface="Arial" panose="020B0604020202020204" pitchFamily="34" charset="0"/>
              <a:buChar char="•"/>
            </a:pPr>
            <a:r>
              <a:rPr lang="en-US"/>
              <a:t>A Combination Code is made up of a set of </a:t>
            </a:r>
            <a:r>
              <a:rPr lang="en-US" err="1"/>
              <a:t>ChartFields</a:t>
            </a:r>
            <a:r>
              <a:rPr lang="en-US"/>
              <a:t> which will be charged for the funding of each position. The </a:t>
            </a:r>
            <a:r>
              <a:rPr lang="en-US" err="1"/>
              <a:t>ChartFields</a:t>
            </a:r>
            <a:r>
              <a:rPr lang="en-US"/>
              <a:t> used must include Fund, Program, Class, Department ID, Budget Reference (which is automatically entered based on the accounting period of the payroll entry) and the Account </a:t>
            </a:r>
            <a:r>
              <a:rPr lang="en-US" err="1"/>
              <a:t>ChartField</a:t>
            </a:r>
            <a:r>
              <a:rPr lang="en-US"/>
              <a:t> (which will be automatically entered based on the </a:t>
            </a:r>
            <a:r>
              <a:rPr lang="en-US" err="1"/>
              <a:t>paygroup</a:t>
            </a:r>
            <a:r>
              <a:rPr lang="en-US"/>
              <a:t> and earnings code that defines the position).  </a:t>
            </a:r>
          </a:p>
          <a:p>
            <a:pPr marL="356843" indent="-356843">
              <a:buFont typeface="Arial" panose="020B0604020202020204" pitchFamily="34" charset="0"/>
              <a:buChar char="•"/>
            </a:pPr>
            <a:r>
              <a:rPr lang="en-US"/>
              <a:t>If the funding is in association with a project, a Project ID, PC Business Unit and Activity ID are required. </a:t>
            </a:r>
          </a:p>
          <a:p>
            <a:pPr marL="356843" indent="-356843">
              <a:buFont typeface="Arial" panose="020B0604020202020204" pitchFamily="34" charset="0"/>
              <a:buChar char="•"/>
            </a:pPr>
            <a:r>
              <a:rPr lang="en-US"/>
              <a:t>Chartfield 1 and the Operating Unit may be used as needed.</a:t>
            </a:r>
          </a:p>
          <a:p>
            <a:pPr marL="356843" indent="-356843">
              <a:buFont typeface="Arial" panose="020B0604020202020204" pitchFamily="34" charset="0"/>
              <a:buChar char="•"/>
            </a:pPr>
            <a:r>
              <a:rPr lang="en-US"/>
              <a:t>A resource page is available for Combo codes. Onesource.uga.edu &gt; Resources &gt; C &gt; Combo Codes</a:t>
            </a:r>
          </a:p>
          <a:p>
            <a:endParaRPr lang="en-US"/>
          </a:p>
        </p:txBody>
      </p:sp>
    </p:spTree>
    <p:extLst>
      <p:ext uri="{BB962C8B-B14F-4D97-AF65-F5344CB8AC3E}">
        <p14:creationId xmlns:p14="http://schemas.microsoft.com/office/powerpoint/2010/main" val="37750027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If there is not an active code to fund a position, payroll will charge the Suspense Code set up for that unit. </a:t>
            </a:r>
          </a:p>
          <a:p>
            <a:pPr marL="356843" indent="-356843">
              <a:buFont typeface="Arial" panose="020B0604020202020204" pitchFamily="34" charset="0"/>
              <a:buChar char="•"/>
            </a:pPr>
            <a:r>
              <a:rPr lang="en-US"/>
              <a:t>Each unit will need to monitor the Invalid Funding Report to avoid charges to the Suspense code which will require adjusting entries to correct to the right </a:t>
            </a:r>
            <a:r>
              <a:rPr lang="en-US" err="1"/>
              <a:t>ChartFields</a:t>
            </a:r>
            <a:r>
              <a:rPr lang="en-US"/>
              <a:t>.</a:t>
            </a:r>
          </a:p>
          <a:p>
            <a:pPr marL="356843" indent="-356843">
              <a:buFont typeface="Arial" panose="020B0604020202020204" pitchFamily="34" charset="0"/>
              <a:buChar char="•"/>
            </a:pPr>
            <a:r>
              <a:rPr lang="en-US"/>
              <a:t>Funds do not have to be available in the Suspense Combo Code for payroll to post to it. </a:t>
            </a:r>
          </a:p>
          <a:p>
            <a:pPr marL="356843" indent="-356843">
              <a:buFont typeface="Arial" panose="020B0604020202020204" pitchFamily="34" charset="0"/>
              <a:buChar char="•"/>
            </a:pPr>
            <a:r>
              <a:rPr lang="en-US"/>
              <a:t>Intermediate units = one suspense code for each major unit</a:t>
            </a:r>
          </a:p>
          <a:p>
            <a:br>
              <a:rPr lang="en-US"/>
            </a:br>
            <a:endParaRPr lang="en-US"/>
          </a:p>
          <a:p>
            <a:endParaRPr lang="en-US"/>
          </a:p>
        </p:txBody>
      </p:sp>
    </p:spTree>
    <p:extLst>
      <p:ext uri="{BB962C8B-B14F-4D97-AF65-F5344CB8AC3E}">
        <p14:creationId xmlns:p14="http://schemas.microsoft.com/office/powerpoint/2010/main" val="41819700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Each unique </a:t>
            </a:r>
            <a:r>
              <a:rPr lang="en-US" err="1"/>
              <a:t>chartstring</a:t>
            </a:r>
            <a:r>
              <a:rPr lang="en-US"/>
              <a:t> will have one Combo Code that will be used for payroll. </a:t>
            </a:r>
          </a:p>
          <a:p>
            <a:pPr marL="356843" indent="-356843">
              <a:buFont typeface="Arial" panose="020B0604020202020204" pitchFamily="34" charset="0"/>
              <a:buChar char="•"/>
            </a:pPr>
            <a:r>
              <a:rPr lang="en-US"/>
              <a:t>Each code contains 14 characters and uses the naming convention shown here. </a:t>
            </a:r>
          </a:p>
          <a:p>
            <a:pPr marL="356843" indent="-356843">
              <a:buFont typeface="Arial" panose="020B0604020202020204" pitchFamily="34" charset="0"/>
              <a:buChar char="•"/>
            </a:pPr>
            <a:r>
              <a:rPr lang="en-US"/>
              <a:t>Combo Codes and Suspense Combo Codes start with 18 which is the UGA “company” number in the USG systems</a:t>
            </a:r>
          </a:p>
          <a:p>
            <a:endParaRPr lang="en-US"/>
          </a:p>
        </p:txBody>
      </p:sp>
    </p:spTree>
    <p:extLst>
      <p:ext uri="{BB962C8B-B14F-4D97-AF65-F5344CB8AC3E}">
        <p14:creationId xmlns:p14="http://schemas.microsoft.com/office/powerpoint/2010/main" val="17416138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fontAlgn="base">
              <a:buFont typeface="Arial" panose="020B0604020202020204" pitchFamily="34" charset="0"/>
              <a:buChar char="•"/>
            </a:pPr>
            <a:r>
              <a:rPr lang="en-US" sz="1300"/>
              <a:t>Departments must use a form from the OneSource Service Desk </a:t>
            </a:r>
            <a:r>
              <a:rPr lang="en-US" sz="1300" b="1" i="1"/>
              <a:t>(Team Dynamix)</a:t>
            </a:r>
            <a:r>
              <a:rPr lang="en-US" sz="1300"/>
              <a:t> to request a new combo code to be added. ​</a:t>
            </a:r>
          </a:p>
          <a:p>
            <a:pPr marL="181240" indent="-181240" fontAlgn="base">
              <a:buFont typeface="Arial" panose="020B0604020202020204" pitchFamily="34" charset="0"/>
              <a:buChar char="•"/>
            </a:pPr>
            <a:r>
              <a:rPr lang="en-US" sz="1300"/>
              <a:t>The same form is also used to modify or reactivate/inactivate the code. ​</a:t>
            </a:r>
          </a:p>
          <a:p>
            <a:pPr marL="181240" indent="-181240" fontAlgn="base">
              <a:buFont typeface="Arial" panose="020B0604020202020204" pitchFamily="34" charset="0"/>
              <a:buChar char="•"/>
            </a:pPr>
            <a:r>
              <a:rPr lang="en-US" sz="1300"/>
              <a:t>If you have a large number of Combo Codes that need to be created at the same time, there is an option to submit via a spreadsheet.​</a:t>
            </a:r>
          </a:p>
          <a:p>
            <a:pPr marL="181240" indent="-181240">
              <a:buFont typeface="Arial" panose="020B0604020202020204" pitchFamily="34" charset="0"/>
              <a:buChar char="•"/>
            </a:pPr>
            <a:r>
              <a:rPr lang="en-US" sz="1300"/>
              <a:t>Changes can only be made to the Description (name) of the Combo Code, </a:t>
            </a:r>
            <a:r>
              <a:rPr lang="en-US" sz="1300" u="sng"/>
              <a:t>not</a:t>
            </a:r>
            <a:r>
              <a:rPr lang="en-US" sz="1300"/>
              <a:t> the </a:t>
            </a:r>
            <a:r>
              <a:rPr lang="en-US" sz="1300" err="1"/>
              <a:t>ChartFields</a:t>
            </a:r>
            <a:r>
              <a:rPr lang="en-US" sz="1300"/>
              <a:t>. </a:t>
            </a:r>
            <a:endParaRPr lang="en-US"/>
          </a:p>
          <a:p>
            <a:endParaRPr lang="en-US"/>
          </a:p>
        </p:txBody>
      </p:sp>
    </p:spTree>
    <p:extLst>
      <p:ext uri="{BB962C8B-B14F-4D97-AF65-F5344CB8AC3E}">
        <p14:creationId xmlns:p14="http://schemas.microsoft.com/office/powerpoint/2010/main" val="36348139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a:t>Demonstration by Instructor – Use Try It! mode</a:t>
            </a:r>
          </a:p>
          <a:p>
            <a:r>
              <a:rPr lang="en-US" sz="1300"/>
              <a:t>Walkthrough OneSource Training Library Topics: </a:t>
            </a:r>
          </a:p>
          <a:p>
            <a:pPr marL="285750" indent="-285750">
              <a:buFont typeface="Arial" panose="020B0604020202020204" pitchFamily="34" charset="0"/>
              <a:buChar char="•"/>
            </a:pPr>
            <a:r>
              <a:rPr lang="en-US" sz="1300"/>
              <a:t>Finding a Combo Code</a:t>
            </a:r>
          </a:p>
          <a:p>
            <a:pPr marL="285750" indent="-285750">
              <a:buFont typeface="Arial" panose="020B0604020202020204" pitchFamily="34" charset="0"/>
              <a:buChar char="•"/>
            </a:pPr>
            <a:r>
              <a:rPr lang="en-US" sz="1300"/>
              <a:t>Requesting/Updating a Combo Code</a:t>
            </a:r>
            <a:endParaRPr lang="en-US">
              <a:cs typeface="Calibri"/>
            </a:endParaRPr>
          </a:p>
          <a:p>
            <a:endParaRPr lang="en-US"/>
          </a:p>
        </p:txBody>
      </p:sp>
    </p:spTree>
    <p:extLst>
      <p:ext uri="{BB962C8B-B14F-4D97-AF65-F5344CB8AC3E}">
        <p14:creationId xmlns:p14="http://schemas.microsoft.com/office/powerpoint/2010/main" val="10083941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6">
              <a:defRPr/>
            </a:pPr>
            <a:r>
              <a:rPr lang="en-US"/>
              <a:t>Once the Combination Codes are created they are tied to the positions to show the funding source.</a:t>
            </a:r>
          </a:p>
          <a:p>
            <a:endParaRPr lang="en-US"/>
          </a:p>
        </p:txBody>
      </p:sp>
    </p:spTree>
    <p:extLst>
      <p:ext uri="{BB962C8B-B14F-4D97-AF65-F5344CB8AC3E}">
        <p14:creationId xmlns:p14="http://schemas.microsoft.com/office/powerpoint/2010/main" val="14799068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Each position is made up of one or more job-related codes. </a:t>
            </a:r>
          </a:p>
          <a:p>
            <a:pPr marL="356843" indent="-356843">
              <a:buFont typeface="Arial" panose="020B0604020202020204" pitchFamily="34" charset="0"/>
              <a:buChar char="•"/>
            </a:pPr>
            <a:r>
              <a:rPr lang="en-US"/>
              <a:t>A combination code is added to the position definition to set up the </a:t>
            </a:r>
            <a:r>
              <a:rPr lang="en-US" err="1"/>
              <a:t>ChartFields</a:t>
            </a:r>
            <a:r>
              <a:rPr lang="en-US"/>
              <a:t> that will be charged and sent to the UGA Financial System and the UGA Budget Management System when used in payroll. </a:t>
            </a:r>
          </a:p>
          <a:p>
            <a:pPr marL="356843" indent="-356843">
              <a:buFont typeface="Arial" panose="020B0604020202020204" pitchFamily="34" charset="0"/>
              <a:buChar char="•"/>
            </a:pPr>
            <a:r>
              <a:rPr lang="en-US"/>
              <a:t>People are hired into the positions and the Combo Codes are used in payroll processing.</a:t>
            </a:r>
          </a:p>
          <a:p>
            <a:endParaRPr lang="en-US"/>
          </a:p>
        </p:txBody>
      </p:sp>
    </p:spTree>
    <p:extLst>
      <p:ext uri="{BB962C8B-B14F-4D97-AF65-F5344CB8AC3E}">
        <p14:creationId xmlns:p14="http://schemas.microsoft.com/office/powerpoint/2010/main" val="17079592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Information on positions is entered on the Department Budget Table (report being created to show the funding history for a position from the DBT. A new topic will be available when this is complete). This page gives view-only access to see a complete picture of how a position is funded. There may be multiple effective dated rows that determine a complete picture of the funding. </a:t>
            </a:r>
          </a:p>
          <a:p>
            <a:pPr marL="356843" indent="-356843">
              <a:buFont typeface="Arial" panose="020B0604020202020204" pitchFamily="34" charset="0"/>
              <a:buChar char="•"/>
            </a:pPr>
            <a:r>
              <a:rPr lang="en-US"/>
              <a:t>Commitment Accounting allows you to assign funding to more than one combo code and designate the percentage to apply to each as long as the total percentage totals to 100%. Fringe and taxes will be charged to the same code unless you enter them separately. </a:t>
            </a:r>
          </a:p>
          <a:p>
            <a:pPr marL="356843" indent="-356843">
              <a:buFont typeface="Arial" panose="020B0604020202020204" pitchFamily="34" charset="0"/>
              <a:buChar char="•"/>
            </a:pPr>
            <a:r>
              <a:rPr lang="en-US"/>
              <a:t>Funding setup and changes allow you to charge the fringe and taxes to different combo codes if needed.</a:t>
            </a:r>
          </a:p>
          <a:p>
            <a:pPr marL="356843" indent="-356843">
              <a:buFont typeface="Arial" panose="020B0604020202020204" pitchFamily="34" charset="0"/>
              <a:buChar char="•"/>
            </a:pPr>
            <a:r>
              <a:rPr lang="en-US"/>
              <a:t>Correct setup avoids adjusting entries after payroll is run. </a:t>
            </a:r>
          </a:p>
        </p:txBody>
      </p:sp>
    </p:spTree>
    <p:extLst>
      <p:ext uri="{BB962C8B-B14F-4D97-AF65-F5344CB8AC3E}">
        <p14:creationId xmlns:p14="http://schemas.microsoft.com/office/powerpoint/2010/main" val="429389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System managers have been assigned a specific role within </a:t>
            </a:r>
            <a:r>
              <a:rPr lang="en-US" err="1"/>
              <a:t>OneUSG</a:t>
            </a:r>
            <a:r>
              <a:rPr lang="en-US"/>
              <a:t> Connect. This role gives them permissions to perform the actions shown. </a:t>
            </a:r>
          </a:p>
          <a:p>
            <a:pPr marL="356843" indent="-356843">
              <a:buFont typeface="Arial" panose="020B0604020202020204" pitchFamily="34" charset="0"/>
              <a:buChar char="•"/>
            </a:pPr>
            <a:r>
              <a:rPr lang="en-US" sz="2500"/>
              <a:t>System managers initiate Manager Self Service </a:t>
            </a:r>
            <a:r>
              <a:rPr lang="en-US"/>
              <a:t>personnel </a:t>
            </a:r>
            <a:r>
              <a:rPr lang="en-US" sz="2500"/>
              <a:t>actions.</a:t>
            </a:r>
            <a:r>
              <a:rPr lang="en-US"/>
              <a:t> </a:t>
            </a:r>
            <a:endParaRPr lang="en-US" sz="2500">
              <a:cs typeface="Calibri"/>
            </a:endParaRPr>
          </a:p>
          <a:p>
            <a:pPr marL="825176" indent="-356843">
              <a:buFont typeface="Arial" panose="020B0604020202020204" pitchFamily="34" charset="0"/>
              <a:buChar char="•"/>
            </a:pPr>
            <a:r>
              <a:rPr lang="en-US" sz="2500" b="1"/>
              <a:t>Note:</a:t>
            </a:r>
            <a:r>
              <a:rPr lang="en-US" sz="2500"/>
              <a:t> Time and absence transactions are assigned to unit managers.</a:t>
            </a:r>
            <a:endParaRPr lang="en-US">
              <a:cs typeface="Calibri"/>
            </a:endParaRPr>
          </a:p>
          <a:p>
            <a:pPr marL="356843" indent="-356843">
              <a:buFont typeface="Arial" panose="020B0604020202020204" pitchFamily="34" charset="0"/>
              <a:buChar char="•"/>
            </a:pPr>
            <a:r>
              <a:rPr lang="en-US"/>
              <a:t>All transactions except change funding are requests that go through approval workflow before being committed to the system by a central practitioner.</a:t>
            </a:r>
            <a:endParaRPr lang="en-US">
              <a:cs typeface="Calibri"/>
            </a:endParaRPr>
          </a:p>
          <a:p>
            <a:endParaRPr lang="en-US"/>
          </a:p>
        </p:txBody>
      </p:sp>
    </p:spTree>
    <p:extLst>
      <p:ext uri="{BB962C8B-B14F-4D97-AF65-F5344CB8AC3E}">
        <p14:creationId xmlns:p14="http://schemas.microsoft.com/office/powerpoint/2010/main" val="12989207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This is a screenshot of the Earnings tab on the Department Budget Table. While you will not be able to view this screen, there are 2 queries at this</a:t>
            </a:r>
            <a:r>
              <a:rPr lang="en-US" baseline="0"/>
              <a:t> time (Funding for Position and Employee and Funding for </a:t>
            </a:r>
            <a:r>
              <a:rPr lang="en-US" baseline="0" err="1"/>
              <a:t>Posn</a:t>
            </a:r>
            <a:r>
              <a:rPr lang="en-US" baseline="0"/>
              <a:t> and </a:t>
            </a:r>
            <a:r>
              <a:rPr lang="en-US" baseline="0" err="1"/>
              <a:t>Emp</a:t>
            </a:r>
            <a:r>
              <a:rPr lang="en-US" baseline="0"/>
              <a:t> by </a:t>
            </a:r>
            <a:r>
              <a:rPr lang="en-US" baseline="0" err="1"/>
              <a:t>Chartfield</a:t>
            </a:r>
            <a:r>
              <a:rPr lang="en-US" baseline="0"/>
              <a:t>)</a:t>
            </a:r>
            <a:r>
              <a:rPr lang="en-US"/>
              <a:t> which will give you the detailed funding history found in the Department Budget table.</a:t>
            </a:r>
          </a:p>
          <a:p>
            <a:pPr marL="356843" indent="-356843">
              <a:buFont typeface="Arial" panose="020B0604020202020204" pitchFamily="34" charset="0"/>
              <a:buChar char="•"/>
            </a:pPr>
            <a:r>
              <a:rPr lang="en-US"/>
              <a:t>Unique fields for funding are the Department ID, Position Number, </a:t>
            </a:r>
            <a:r>
              <a:rPr lang="en-US" err="1"/>
              <a:t>SetID</a:t>
            </a:r>
            <a:r>
              <a:rPr lang="en-US"/>
              <a:t> (18000) and the Fiscal Year. </a:t>
            </a:r>
          </a:p>
          <a:p>
            <a:pPr marL="356843" indent="-356843">
              <a:buFont typeface="Arial" panose="020B0604020202020204" pitchFamily="34" charset="0"/>
              <a:buChar char="•"/>
            </a:pPr>
            <a:r>
              <a:rPr lang="en-US"/>
              <a:t>Each position can only belong to one HR Department. If that position moves to another department, funding must be set up for the new department. </a:t>
            </a:r>
          </a:p>
          <a:p>
            <a:pPr marL="356843" indent="-356843">
              <a:buFont typeface="Arial" panose="020B0604020202020204" pitchFamily="34" charset="0"/>
              <a:buChar char="•"/>
            </a:pPr>
            <a:r>
              <a:rPr lang="en-US"/>
              <a:t>HR departments are not the same as Finance Departments. </a:t>
            </a:r>
          </a:p>
          <a:p>
            <a:pPr marL="851279" lvl="0" indent="-356843">
              <a:buFont typeface="Arial" panose="020B0604020202020204" pitchFamily="34" charset="0"/>
              <a:buChar char="•"/>
            </a:pPr>
            <a:r>
              <a:rPr lang="en-US"/>
              <a:t>Finance departments are based on budgets. </a:t>
            </a:r>
          </a:p>
          <a:p>
            <a:pPr marL="851279" lvl="0" indent="-356843">
              <a:buFont typeface="Arial" panose="020B0604020202020204" pitchFamily="34" charset="0"/>
              <a:buChar char="•"/>
            </a:pPr>
            <a:r>
              <a:rPr lang="en-US"/>
              <a:t>HR Departments are built based on “reports-to” structures. </a:t>
            </a:r>
          </a:p>
          <a:p>
            <a:endParaRPr lang="en-US"/>
          </a:p>
        </p:txBody>
      </p:sp>
    </p:spTree>
    <p:extLst>
      <p:ext uri="{BB962C8B-B14F-4D97-AF65-F5344CB8AC3E}">
        <p14:creationId xmlns:p14="http://schemas.microsoft.com/office/powerpoint/2010/main" val="24330315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71884" indent="-671884">
              <a:buFont typeface="Arial" panose="020B0604020202020204" pitchFamily="34" charset="0"/>
              <a:buChar char="•"/>
            </a:pPr>
            <a:r>
              <a:rPr lang="en-US"/>
              <a:t>Departments need to be sure that the funding for their department is set up correctly to avoid having to correct a lot of errors when payroll runs. </a:t>
            </a:r>
          </a:p>
          <a:p>
            <a:pPr marL="671884" indent="-671884" defTabSz="3583387">
              <a:buFont typeface="Arial" panose="020B0604020202020204" pitchFamily="34" charset="0"/>
              <a:buChar char="•"/>
              <a:defRPr/>
            </a:pPr>
            <a:r>
              <a:rPr lang="en-US"/>
              <a:t>The Invalid Funding Report can help identify the problems that might occur. </a:t>
            </a:r>
          </a:p>
          <a:p>
            <a:pPr marL="1489685" indent="-181240" defTabSz="3583387">
              <a:buFont typeface="Arial" panose="020B0604020202020204" pitchFamily="34" charset="0"/>
              <a:buChar char="•"/>
              <a:defRPr/>
            </a:pPr>
            <a:r>
              <a:rPr lang="en-US"/>
              <a:t>This report is run by the departments and is now</a:t>
            </a:r>
            <a:r>
              <a:rPr lang="en-US" baseline="0"/>
              <a:t> a</a:t>
            </a:r>
            <a:r>
              <a:rPr lang="en-US"/>
              <a:t>vailable when the system </a:t>
            </a:r>
            <a:r>
              <a:rPr lang="en-US" sz="1300"/>
              <a:t>goes</a:t>
            </a:r>
            <a:r>
              <a:rPr lang="en-US"/>
              <a:t> live. Departments can run each day for the payroll in process and may be run up until the time when the </a:t>
            </a:r>
            <a:r>
              <a:rPr lang="en-US" err="1"/>
              <a:t>paysheets</a:t>
            </a:r>
            <a:r>
              <a:rPr lang="en-US"/>
              <a:t> are created. </a:t>
            </a:r>
          </a:p>
          <a:p>
            <a:endParaRPr lang="en-US"/>
          </a:p>
        </p:txBody>
      </p:sp>
    </p:spTree>
    <p:extLst>
      <p:ext uri="{BB962C8B-B14F-4D97-AF65-F5344CB8AC3E}">
        <p14:creationId xmlns:p14="http://schemas.microsoft.com/office/powerpoint/2010/main" val="23102861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1280" indent="-601280" defTabSz="1903163">
              <a:buFontTx/>
              <a:buChar char="•"/>
              <a:defRPr/>
            </a:pPr>
            <a:r>
              <a:rPr lang="en-US"/>
              <a:t>Demonstration by Instructor – in Try It! mode</a:t>
            </a:r>
          </a:p>
          <a:p>
            <a:pPr marL="601280" indent="-601280">
              <a:buChar char="•"/>
            </a:pPr>
            <a:r>
              <a:rPr lang="en-US"/>
              <a:t>Walkthrough OneSource Training Library Topic: Running the Invalid Funding Report			</a:t>
            </a:r>
          </a:p>
          <a:p>
            <a:endParaRPr lang="en-US"/>
          </a:p>
        </p:txBody>
      </p:sp>
    </p:spTree>
    <p:extLst>
      <p:ext uri="{BB962C8B-B14F-4D97-AF65-F5344CB8AC3E}">
        <p14:creationId xmlns:p14="http://schemas.microsoft.com/office/powerpoint/2010/main" val="5222252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Here is sample output from the Invalid Funding Report showing some of the most common errors. </a:t>
            </a:r>
          </a:p>
          <a:p>
            <a:pPr marL="356843" indent="-356843">
              <a:buFont typeface="Arial" panose="020B0604020202020204" pitchFamily="34" charset="0"/>
              <a:buChar char="•"/>
            </a:pPr>
            <a:r>
              <a:rPr lang="en-US"/>
              <a:t>This report should be distributed to you in an Excel format which will allow you to filter the data in the report.</a:t>
            </a:r>
          </a:p>
          <a:p>
            <a:pPr marL="356843" indent="-356843">
              <a:buFont typeface="Arial" panose="020B0604020202020204" pitchFamily="34" charset="0"/>
              <a:buChar char="•"/>
            </a:pPr>
            <a:r>
              <a:rPr lang="en-US"/>
              <a:t>The errors shown here are encountered most often and will be discussed more on the following slides</a:t>
            </a:r>
          </a:p>
          <a:p>
            <a:endParaRPr lang="en-US"/>
          </a:p>
        </p:txBody>
      </p:sp>
    </p:spTree>
    <p:extLst>
      <p:ext uri="{BB962C8B-B14F-4D97-AF65-F5344CB8AC3E}">
        <p14:creationId xmlns:p14="http://schemas.microsoft.com/office/powerpoint/2010/main" val="6146253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a:t>This error indicates that there is no funding </a:t>
            </a:r>
            <a:r>
              <a:rPr lang="en-US">
                <a:cs typeface="Calibri"/>
              </a:rPr>
              <a:t>for the position or that the effective date of the funding is after the pay end date</a:t>
            </a:r>
          </a:p>
          <a:p>
            <a:pPr marL="181240" indent="-181240">
              <a:buFont typeface="Arial" panose="020B0604020202020204" pitchFamily="34" charset="0"/>
              <a:buChar char="•"/>
            </a:pPr>
            <a:r>
              <a:rPr lang="en-US">
                <a:cs typeface="Calibri"/>
              </a:rPr>
              <a:t>You would need to be sure that funding exists</a:t>
            </a:r>
          </a:p>
          <a:p>
            <a:pPr marL="181240" indent="-181240">
              <a:buFont typeface="Arial" panose="020B0604020202020204" pitchFamily="34" charset="0"/>
              <a:buChar char="•"/>
            </a:pPr>
            <a:r>
              <a:rPr lang="en-US">
                <a:cs typeface="Calibri"/>
              </a:rPr>
              <a:t>Then you would need to check on the funding to look at the effective date and how it coincides with the pay period. </a:t>
            </a:r>
          </a:p>
          <a:p>
            <a:pPr marL="181240" indent="-181240">
              <a:buFont typeface="Arial" panose="020B0604020202020204" pitchFamily="34" charset="0"/>
              <a:buChar char="•"/>
            </a:pPr>
            <a:r>
              <a:rPr lang="en-US">
                <a:cs typeface="Calibri"/>
              </a:rPr>
              <a:t>It is up to the units to correct any errors. </a:t>
            </a:r>
            <a:endParaRPr lang="en-US"/>
          </a:p>
          <a:p>
            <a:endParaRPr lang="en-US"/>
          </a:p>
        </p:txBody>
      </p:sp>
    </p:spTree>
    <p:extLst>
      <p:ext uri="{BB962C8B-B14F-4D97-AF65-F5344CB8AC3E}">
        <p14:creationId xmlns:p14="http://schemas.microsoft.com/office/powerpoint/2010/main" val="9531154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cs typeface="Calibri"/>
              </a:rPr>
              <a:t>The End Date for projects and grants go from the UGA Financial Management System to </a:t>
            </a:r>
            <a:r>
              <a:rPr lang="en-US" err="1">
                <a:cs typeface="Calibri"/>
              </a:rPr>
              <a:t>OneUSG</a:t>
            </a:r>
            <a:r>
              <a:rPr lang="en-US">
                <a:cs typeface="Calibri"/>
              </a:rPr>
              <a:t> Connect via an interface. </a:t>
            </a:r>
          </a:p>
          <a:p>
            <a:pPr marL="356843" indent="-356843">
              <a:buFont typeface="Arial" panose="020B0604020202020204" pitchFamily="34" charset="0"/>
              <a:buChar char="•"/>
            </a:pPr>
            <a:r>
              <a:rPr lang="en-US">
                <a:cs typeface="Calibri"/>
              </a:rPr>
              <a:t>There may be instances where changes to the end date do not interface correctly and do not update </a:t>
            </a:r>
            <a:r>
              <a:rPr lang="en-US" err="1">
                <a:cs typeface="Calibri"/>
              </a:rPr>
              <a:t>OneUSG</a:t>
            </a:r>
            <a:r>
              <a:rPr lang="en-US">
                <a:cs typeface="Calibri"/>
              </a:rPr>
              <a:t> Connect as they should.</a:t>
            </a:r>
          </a:p>
          <a:p>
            <a:pPr marL="356843" indent="-356843">
              <a:buFont typeface="Arial" panose="020B0604020202020204" pitchFamily="34" charset="0"/>
              <a:buChar char="•"/>
            </a:pPr>
            <a:r>
              <a:rPr lang="en-US">
                <a:cs typeface="Calibri"/>
              </a:rPr>
              <a:t>If the error message indicates Project Grant End Date</a:t>
            </a:r>
          </a:p>
          <a:p>
            <a:pPr marL="1308424" lvl="1" indent="-356843">
              <a:buFont typeface="Arial" panose="020B0604020202020204" pitchFamily="34" charset="0"/>
              <a:buChar char="•"/>
            </a:pPr>
            <a:r>
              <a:rPr lang="en-US">
                <a:cs typeface="Calibri"/>
              </a:rPr>
              <a:t>Verify the end date of the funding with SPA</a:t>
            </a:r>
            <a:r>
              <a:rPr lang="en-US" baseline="0">
                <a:cs typeface="Calibri"/>
              </a:rPr>
              <a:t> post-award.</a:t>
            </a:r>
            <a:endParaRPr lang="en-US">
              <a:cs typeface="Calibri"/>
            </a:endParaRPr>
          </a:p>
          <a:p>
            <a:pPr marL="1308424" lvl="1" indent="-356843">
              <a:buFont typeface="Arial" panose="020B0604020202020204" pitchFamily="34" charset="0"/>
              <a:buChar char="•"/>
            </a:pPr>
            <a:r>
              <a:rPr lang="en-US">
                <a:cs typeface="Calibri"/>
              </a:rPr>
              <a:t>Verify any extensions</a:t>
            </a:r>
          </a:p>
          <a:p>
            <a:pPr marL="1308424" lvl="1" indent="-356843">
              <a:buFont typeface="Arial" panose="020B0604020202020204" pitchFamily="34" charset="0"/>
              <a:buChar char="•"/>
            </a:pPr>
            <a:r>
              <a:rPr lang="en-US">
                <a:cs typeface="Calibri"/>
              </a:rPr>
              <a:t>If the funding ends in the middle of the pay period, you will need to add funding to cover the remainder and any future periods where payments will be made</a:t>
            </a:r>
          </a:p>
          <a:p>
            <a:pPr marL="356843" indent="-356843">
              <a:buFont typeface="Arial" panose="020B0604020202020204" pitchFamily="34" charset="0"/>
              <a:buChar char="•"/>
            </a:pPr>
            <a:r>
              <a:rPr lang="en-US">
                <a:cs typeface="Calibri"/>
              </a:rPr>
              <a:t>If the error message indicates Fund End Date, you will need to:</a:t>
            </a:r>
          </a:p>
          <a:p>
            <a:pPr marL="1308424" lvl="1" indent="-356843">
              <a:buFont typeface="Arial" panose="020B0604020202020204" pitchFamily="34" charset="0"/>
              <a:buChar char="•"/>
            </a:pPr>
            <a:r>
              <a:rPr lang="en-US">
                <a:cs typeface="Calibri"/>
              </a:rPr>
              <a:t>Check the funding end date</a:t>
            </a:r>
          </a:p>
          <a:p>
            <a:pPr marL="1308424" lvl="1" indent="-356843">
              <a:buFont typeface="Arial" panose="020B0604020202020204" pitchFamily="34" charset="0"/>
              <a:buChar char="•"/>
            </a:pPr>
            <a:r>
              <a:rPr lang="en-US">
                <a:cs typeface="Calibri"/>
              </a:rPr>
              <a:t>Work with Central Commitment Accounting to resolve the error</a:t>
            </a:r>
            <a:r>
              <a:rPr lang="en-US" baseline="0">
                <a:cs typeface="Calibri"/>
              </a:rPr>
              <a:t> via oneusgsupport@uga.edu.</a:t>
            </a:r>
          </a:p>
          <a:p>
            <a:pPr marL="356843" indent="-356843">
              <a:buFont typeface="Arial" panose="020B0604020202020204" pitchFamily="34" charset="0"/>
              <a:buChar char="•"/>
            </a:pPr>
            <a:r>
              <a:rPr lang="en-US" baseline="0">
                <a:cs typeface="Calibri"/>
              </a:rPr>
              <a:t>For more on how to correct payroll entries charged to suspense accounts, see the topic “Correcting Payroll Entries Charged to Suspense Accounts” in the Training Library under MSS for System Managers.</a:t>
            </a:r>
          </a:p>
          <a:p>
            <a:pPr marL="1308424" lvl="1" indent="-356843">
              <a:buFont typeface="Arial" panose="020B0604020202020204" pitchFamily="34" charset="0"/>
              <a:buChar char="•"/>
            </a:pPr>
            <a:endParaRPr lang="en-US" baseline="0">
              <a:cs typeface="Calibri"/>
            </a:endParaRPr>
          </a:p>
          <a:p>
            <a:pPr marL="1308424" lvl="1" indent="-356843">
              <a:buFont typeface="Arial" panose="020B0604020202020204" pitchFamily="34" charset="0"/>
              <a:buChar char="•"/>
            </a:pPr>
            <a:endParaRPr lang="en-US">
              <a:cs typeface="Calibri"/>
            </a:endParaRPr>
          </a:p>
        </p:txBody>
      </p:sp>
    </p:spTree>
    <p:extLst>
      <p:ext uri="{BB962C8B-B14F-4D97-AF65-F5344CB8AC3E}">
        <p14:creationId xmlns:p14="http://schemas.microsoft.com/office/powerpoint/2010/main" val="34050711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Another common error you might see is Combo Code Not Active in Valid Combo Table</a:t>
            </a:r>
          </a:p>
          <a:p>
            <a:pPr marL="356843" indent="-356843">
              <a:buFont typeface="Arial" panose="020B0604020202020204" pitchFamily="34" charset="0"/>
              <a:buChar char="•"/>
            </a:pPr>
            <a:r>
              <a:rPr lang="en-US"/>
              <a:t>This means that the combination code attached to the position has been inactivated</a:t>
            </a:r>
          </a:p>
          <a:p>
            <a:pPr marL="356843" indent="-356843">
              <a:buFont typeface="Arial" panose="020B0604020202020204" pitchFamily="34" charset="0"/>
              <a:buChar char="•"/>
            </a:pPr>
            <a:r>
              <a:rPr lang="en-US"/>
              <a:t>To</a:t>
            </a:r>
            <a:r>
              <a:rPr lang="en-US" baseline="0"/>
              <a:t> correct the error, review funding dates, determine if you need a new combo code or if you should reactivate the old one, then use the form to do so.</a:t>
            </a:r>
            <a:endParaRPr lang="en-US"/>
          </a:p>
        </p:txBody>
      </p:sp>
    </p:spTree>
    <p:extLst>
      <p:ext uri="{BB962C8B-B14F-4D97-AF65-F5344CB8AC3E}">
        <p14:creationId xmlns:p14="http://schemas.microsoft.com/office/powerpoint/2010/main" val="11137977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All positions are funded the same way through the departments who determine how to fund. </a:t>
            </a:r>
          </a:p>
          <a:p>
            <a:pPr marL="356843" indent="-356843">
              <a:buFont typeface="Arial" panose="020B0604020202020204" pitchFamily="34" charset="0"/>
              <a:buChar char="•"/>
            </a:pPr>
            <a:r>
              <a:rPr lang="en-US"/>
              <a:t>Special groups, like Federal work student students, are in a special group for payroll processing, but their positions are not funded differently</a:t>
            </a:r>
          </a:p>
          <a:p>
            <a:pPr marL="356843" indent="-356843">
              <a:buFont typeface="Arial" panose="020B0604020202020204" pitchFamily="34" charset="0"/>
              <a:buChar char="•"/>
            </a:pPr>
            <a:r>
              <a:rPr lang="en-US"/>
              <a:t>There are two pages in the system to interact with funding. The Submit Position Funding Request page is for the initial submission of changes. The Funding Distribution Change page is to review the status of the change requests. The Approvers will also use the Funding Distribution Change page for more detail when approving.  </a:t>
            </a:r>
          </a:p>
          <a:p>
            <a:pPr marL="356843" indent="-356843">
              <a:buFont typeface="Arial" panose="020B0604020202020204" pitchFamily="34" charset="0"/>
              <a:buChar char="•"/>
            </a:pPr>
            <a:r>
              <a:rPr lang="en-US"/>
              <a:t>When you enter information on the Funding page,  you are entering a new effective-dated row beginning with the first date the change should be calculated (past, present or future). If two are entered on the same day, the transactions will be given a sequence number and the system will look at the information on the highest sequenced row to base calculations. </a:t>
            </a:r>
          </a:p>
          <a:p>
            <a:endParaRPr lang="en-US"/>
          </a:p>
        </p:txBody>
      </p:sp>
    </p:spTree>
    <p:extLst>
      <p:ext uri="{BB962C8B-B14F-4D97-AF65-F5344CB8AC3E}">
        <p14:creationId xmlns:p14="http://schemas.microsoft.com/office/powerpoint/2010/main" val="36794287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Previously, all approvers are based on department/account numbers in funding.</a:t>
            </a:r>
          </a:p>
          <a:p>
            <a:pPr marL="356843" indent="-356843">
              <a:buFont typeface="Arial" panose="020B0604020202020204" pitchFamily="34" charset="0"/>
              <a:buChar char="•"/>
            </a:pPr>
            <a:r>
              <a:rPr lang="en-US"/>
              <a:t>Since positions are owned by a single HR department in </a:t>
            </a:r>
            <a:r>
              <a:rPr lang="en-US" err="1"/>
              <a:t>OneUSG</a:t>
            </a:r>
            <a:r>
              <a:rPr lang="en-US"/>
              <a:t> Connect, only the approver for the owning department is included in the approval queue. The initiator will need to add in other approvers as ad hoc approvers</a:t>
            </a:r>
            <a:endParaRPr lang="en-US">
              <a:cs typeface="Calibri"/>
            </a:endParaRPr>
          </a:p>
          <a:p>
            <a:pPr marL="356843" indent="-356843">
              <a:buFont typeface="Arial" panose="020B0604020202020204" pitchFamily="34" charset="0"/>
              <a:buChar char="•"/>
            </a:pPr>
            <a:r>
              <a:rPr lang="en-US"/>
              <a:t>Ad hoc approvers can be added when they are not a part of the regular approval process flow. An example might be a department head that doesn’t need to see every transactions,  but need to see certain transactions.</a:t>
            </a:r>
            <a:endParaRPr lang="en-US">
              <a:cs typeface="Calibri"/>
            </a:endParaRPr>
          </a:p>
          <a:p>
            <a:pPr marL="356843" indent="-356843">
              <a:buFont typeface="Arial" panose="020B0604020202020204" pitchFamily="34" charset="0"/>
              <a:buChar char="•"/>
            </a:pPr>
            <a:r>
              <a:rPr lang="en-US"/>
              <a:t>Ad hoc approvers can be added by anyone with access to the transaction (initiators and approvers). When selecting an approver, only those with the role of manager or a special ad hoc approver role will appear in the list. If someone is missing from the list, submit a security request to get that role commissioned</a:t>
            </a:r>
            <a:endParaRPr lang="en-US">
              <a:cs typeface="Calibri"/>
            </a:endParaRPr>
          </a:p>
          <a:p>
            <a:pPr marL="356843" indent="-356843">
              <a:buFont typeface="Arial" panose="020B0604020202020204" pitchFamily="34" charset="0"/>
              <a:buChar char="•"/>
            </a:pPr>
            <a:r>
              <a:rPr lang="en-US"/>
              <a:t>A query is being developed to allow departments to see the use of their combo codes in funding. This would allow departments to see when charges appear for that combo code.</a:t>
            </a:r>
            <a:endParaRPr lang="en-US">
              <a:cs typeface="Calibri"/>
            </a:endParaRPr>
          </a:p>
          <a:p>
            <a:pPr marL="356843" indent="-356843">
              <a:buFont typeface="Arial,Sans-Serif" panose="020B0604020202020204" pitchFamily="34" charset="0"/>
              <a:buChar char="•"/>
            </a:pPr>
            <a:r>
              <a:rPr lang="en-US"/>
              <a:t>Reminder: For funding changes to apply to a particular pay period, the funding change request would have to make it through </a:t>
            </a:r>
            <a:r>
              <a:rPr lang="en-US" b="1"/>
              <a:t>all</a:t>
            </a:r>
            <a:r>
              <a:rPr lang="en-US"/>
              <a:t> approvals (including Central Office) one</a:t>
            </a:r>
            <a:r>
              <a:rPr lang="en-US">
                <a:cs typeface="Calibri"/>
              </a:rPr>
              <a:t> day prior to the HR/Payroll Deadline date indicated on the Pay Calendar.</a:t>
            </a:r>
          </a:p>
          <a:p>
            <a:endParaRPr lang="en-US"/>
          </a:p>
        </p:txBody>
      </p:sp>
    </p:spTree>
    <p:extLst>
      <p:ext uri="{BB962C8B-B14F-4D97-AF65-F5344CB8AC3E}">
        <p14:creationId xmlns:p14="http://schemas.microsoft.com/office/powerpoint/2010/main" val="25432468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1280" indent="-601280" defTabSz="1903163">
              <a:buFontTx/>
              <a:buChar char="•"/>
              <a:defRPr/>
            </a:pPr>
            <a:r>
              <a:rPr lang="en-US"/>
              <a:t>Demonstration by Instructor – in Try It! mode</a:t>
            </a:r>
          </a:p>
          <a:p>
            <a:pPr marL="601280" indent="-601280">
              <a:buChar char="•"/>
            </a:pPr>
            <a:r>
              <a:rPr lang="en-US"/>
              <a:t>Walkthrough OneSource Training Library Topic: Submitting a Change to Funding for an Existing Position</a:t>
            </a:r>
          </a:p>
          <a:p>
            <a:endParaRPr lang="en-US"/>
          </a:p>
        </p:txBody>
      </p:sp>
    </p:spTree>
    <p:extLst>
      <p:ext uri="{BB962C8B-B14F-4D97-AF65-F5344CB8AC3E}">
        <p14:creationId xmlns:p14="http://schemas.microsoft.com/office/powerpoint/2010/main" val="391778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235" indent="-356235">
              <a:buFont typeface="Arial" panose="020B0604020202020204" pitchFamily="34" charset="0"/>
              <a:buChar char="•"/>
            </a:pPr>
            <a:r>
              <a:rPr lang="en-US" sz="1300"/>
              <a:t>The various legacy systems are found on the left side of the screen. The activities performed in those systems have been rerouted to </a:t>
            </a:r>
            <a:r>
              <a:rPr lang="en-US" sz="1300" err="1"/>
              <a:t>OneUSG</a:t>
            </a:r>
            <a:r>
              <a:rPr lang="en-US" sz="1300"/>
              <a:t> Connect or </a:t>
            </a:r>
            <a:r>
              <a:rPr lang="en-US" sz="1300" err="1"/>
              <a:t>UGAJobs</a:t>
            </a:r>
            <a:r>
              <a:rPr lang="en-US" sz="1300"/>
              <a:t>.</a:t>
            </a:r>
            <a:endParaRPr lang="en-US"/>
          </a:p>
          <a:p>
            <a:pPr marL="356235" indent="-356235">
              <a:buFont typeface="Arial" panose="020B0604020202020204" pitchFamily="34" charset="0"/>
              <a:buChar char="•"/>
            </a:pPr>
            <a:r>
              <a:rPr lang="en-US" sz="1300"/>
              <a:t>See the System Changes resource page on the OneSource website (address shown on slide) for more information on the system changes. </a:t>
            </a:r>
            <a:endParaRPr lang="en-US">
              <a:cs typeface="Calibri" panose="020F0502020204030204"/>
            </a:endParaRPr>
          </a:p>
          <a:p>
            <a:endParaRPr lang="en-US"/>
          </a:p>
        </p:txBody>
      </p:sp>
    </p:spTree>
    <p:extLst>
      <p:ext uri="{BB962C8B-B14F-4D97-AF65-F5344CB8AC3E}">
        <p14:creationId xmlns:p14="http://schemas.microsoft.com/office/powerpoint/2010/main" val="9048106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20231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When the GL interface is run it creates the things you see here.  </a:t>
            </a:r>
          </a:p>
          <a:p>
            <a:pPr marL="1308424" lvl="1" indent="-356843">
              <a:buFont typeface="Arial" panose="020B0604020202020204" pitchFamily="34" charset="0"/>
              <a:buChar char="•"/>
            </a:pPr>
            <a:r>
              <a:rPr lang="en-US"/>
              <a:t>The payroll expense accounting entries are sent to the Actuals Ledger. </a:t>
            </a:r>
          </a:p>
          <a:p>
            <a:pPr marL="1308424" lvl="1" indent="-356843">
              <a:buFont typeface="Arial" panose="020B0604020202020204" pitchFamily="34" charset="0"/>
              <a:buChar char="•"/>
            </a:pPr>
            <a:r>
              <a:rPr lang="en-US"/>
              <a:t>Encumbrance projections and liquidations are sent to the Budget Ledgers in the Finance system. From there the budget system will be updated. </a:t>
            </a:r>
          </a:p>
          <a:p>
            <a:pPr marL="1308424" lvl="1" indent="-356843">
              <a:buFont typeface="Arial" panose="020B0604020202020204" pitchFamily="34" charset="0"/>
              <a:buChar char="•"/>
            </a:pPr>
            <a:r>
              <a:rPr lang="en-US"/>
              <a:t>Liquidations only include liquidations for payments. If someone is removed from payroll at the beginning of the month, the encumbrance would change at the end of the month when the new process is run. </a:t>
            </a:r>
          </a:p>
          <a:p>
            <a:pPr marL="356843" indent="-356843">
              <a:buFont typeface="Arial" panose="020B0604020202020204" pitchFamily="34" charset="0"/>
              <a:buChar char="•"/>
            </a:pPr>
            <a:r>
              <a:rPr lang="en-US"/>
              <a:t>Processes are run by the Shared Service Center and sent to the UGA Financial Management System.</a:t>
            </a:r>
          </a:p>
          <a:p>
            <a:pPr marL="1308424" lvl="1" indent="-356843">
              <a:buFont typeface="Arial" panose="020B0604020202020204" pitchFamily="34" charset="0"/>
              <a:buChar char="•"/>
            </a:pPr>
            <a:r>
              <a:rPr lang="en-US"/>
              <a:t>The first encumbrance processes in </a:t>
            </a:r>
            <a:r>
              <a:rPr lang="en-US" err="1"/>
              <a:t>OneUSG</a:t>
            </a:r>
            <a:r>
              <a:rPr lang="en-US"/>
              <a:t> Connect will be run January 31, 2019.</a:t>
            </a:r>
          </a:p>
          <a:p>
            <a:endParaRPr lang="en-US"/>
          </a:p>
        </p:txBody>
      </p:sp>
    </p:spTree>
    <p:extLst>
      <p:ext uri="{BB962C8B-B14F-4D97-AF65-F5344CB8AC3E}">
        <p14:creationId xmlns:p14="http://schemas.microsoft.com/office/powerpoint/2010/main" val="1828586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6">
              <a:defRPr/>
            </a:pPr>
            <a:r>
              <a:rPr lang="en-US"/>
              <a:t>Pay, fringes and taxes are encumbered for the employees in the </a:t>
            </a:r>
            <a:r>
              <a:rPr lang="en-US" err="1"/>
              <a:t>paygroups</a:t>
            </a:r>
            <a:r>
              <a:rPr lang="en-US"/>
              <a:t> listed on the slide</a:t>
            </a:r>
          </a:p>
          <a:p>
            <a:endParaRPr lang="en-US"/>
          </a:p>
        </p:txBody>
      </p:sp>
    </p:spTree>
    <p:extLst>
      <p:ext uri="{BB962C8B-B14F-4D97-AF65-F5344CB8AC3E}">
        <p14:creationId xmlns:p14="http://schemas.microsoft.com/office/powerpoint/2010/main" val="29203187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Here you see how the salary encumbrance is calculated based on the annual compensation rate entered for the employee. </a:t>
            </a:r>
          </a:p>
          <a:p>
            <a:pPr marL="1308424" lvl="1" indent="-356843">
              <a:buFont typeface="Arial" panose="020B0604020202020204" pitchFamily="34" charset="0"/>
              <a:buChar char="•"/>
            </a:pPr>
            <a:r>
              <a:rPr lang="en-US"/>
              <a:t>The compensation rate used is the annual compensation rate from the job data pages</a:t>
            </a:r>
          </a:p>
          <a:p>
            <a:pPr marL="1308424" lvl="1" indent="-356843">
              <a:buFont typeface="Arial" panose="020B0604020202020204" pitchFamily="34" charset="0"/>
              <a:buChar char="•"/>
            </a:pPr>
            <a:r>
              <a:rPr lang="en-US"/>
              <a:t>The encumbrance calculation is based on the remaining open periods in the year.</a:t>
            </a:r>
          </a:p>
          <a:p>
            <a:pPr marL="1308424" lvl="1" indent="-356843">
              <a:buFont typeface="Arial" panose="020B0604020202020204" pitchFamily="34" charset="0"/>
              <a:buChar char="•"/>
            </a:pPr>
            <a:r>
              <a:rPr lang="en-US"/>
              <a:t>Encumbrances are created from the start date to the end of the fiscal year or until the funding ends.</a:t>
            </a:r>
          </a:p>
          <a:p>
            <a:endParaRPr lang="en-US"/>
          </a:p>
        </p:txBody>
      </p:sp>
    </p:spTree>
    <p:extLst>
      <p:ext uri="{BB962C8B-B14F-4D97-AF65-F5344CB8AC3E}">
        <p14:creationId xmlns:p14="http://schemas.microsoft.com/office/powerpoint/2010/main" val="39612698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a:t>Fringes are calculated on the elements shown:</a:t>
            </a:r>
          </a:p>
          <a:p>
            <a:pPr marL="742895" lvl="1" indent="-285750">
              <a:buFont typeface="Arial" panose="020B0604020202020204" pitchFamily="34" charset="0"/>
              <a:buChar char="•"/>
            </a:pPr>
            <a:r>
              <a:rPr lang="en-US" sz="1300"/>
              <a:t>Health</a:t>
            </a:r>
          </a:p>
          <a:p>
            <a:pPr marL="742895" lvl="1" indent="-285750">
              <a:buFont typeface="Arial" panose="020B0604020202020204" pitchFamily="34" charset="0"/>
              <a:buChar char="•"/>
            </a:pPr>
            <a:r>
              <a:rPr lang="en-US" sz="1300"/>
              <a:t>Life</a:t>
            </a:r>
          </a:p>
          <a:p>
            <a:pPr marL="742895" lvl="1" indent="-285750">
              <a:buFont typeface="Arial" panose="020B0604020202020204" pitchFamily="34" charset="0"/>
              <a:buChar char="•"/>
            </a:pPr>
            <a:r>
              <a:rPr lang="en-US" sz="1300"/>
              <a:t>Health Savings Account</a:t>
            </a:r>
          </a:p>
          <a:p>
            <a:pPr marL="742895" lvl="1" indent="-285750">
              <a:buFont typeface="Arial" panose="020B0604020202020204" pitchFamily="34" charset="0"/>
              <a:buChar char="•"/>
            </a:pPr>
            <a:r>
              <a:rPr lang="en-US" sz="1300"/>
              <a:t>Retirement</a:t>
            </a:r>
          </a:p>
          <a:p>
            <a:pPr lvl="0"/>
            <a:r>
              <a:rPr lang="en-US" sz="1300"/>
              <a:t>Encumbrance calculations are based on the last paycheck the employee received or Bi-Weekly #2, in cases where there is a Bi-Weekly #3</a:t>
            </a:r>
          </a:p>
          <a:p>
            <a:r>
              <a:rPr lang="en-US" sz="1300"/>
              <a:t>Most fringes are based on a flat amount</a:t>
            </a:r>
            <a:endParaRPr lang="en-US"/>
          </a:p>
        </p:txBody>
      </p:sp>
    </p:spTree>
    <p:extLst>
      <p:ext uri="{BB962C8B-B14F-4D97-AF65-F5344CB8AC3E}">
        <p14:creationId xmlns:p14="http://schemas.microsoft.com/office/powerpoint/2010/main" val="24293047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6">
              <a:defRPr/>
            </a:pPr>
            <a:r>
              <a:rPr lang="en-US"/>
              <a:t>Tax encumbrance calculation are based on taxable gross and calculated a percentage.</a:t>
            </a:r>
          </a:p>
          <a:p>
            <a:endParaRPr lang="en-US"/>
          </a:p>
        </p:txBody>
      </p:sp>
    </p:spTree>
    <p:extLst>
      <p:ext uri="{BB962C8B-B14F-4D97-AF65-F5344CB8AC3E}">
        <p14:creationId xmlns:p14="http://schemas.microsoft.com/office/powerpoint/2010/main" val="29618252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Corrections made after payroll is complete necessitates retro distributions to correct the entries that have already been posted.</a:t>
            </a:r>
          </a:p>
          <a:p>
            <a:endParaRPr lang="en-US"/>
          </a:p>
        </p:txBody>
      </p:sp>
    </p:spTree>
    <p:extLst>
      <p:ext uri="{BB962C8B-B14F-4D97-AF65-F5344CB8AC3E}">
        <p14:creationId xmlns:p14="http://schemas.microsoft.com/office/powerpoint/2010/main" val="596418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Retro Distributions refer to corrections made to entries after payroll is confirmed and/or sent to GL</a:t>
            </a:r>
          </a:p>
          <a:p>
            <a:pPr marL="356843" indent="-356843">
              <a:buFont typeface="Arial" panose="020B0604020202020204" pitchFamily="34" charset="0"/>
              <a:buChar char="•"/>
            </a:pPr>
            <a:r>
              <a:rPr lang="en-US"/>
              <a:t>There are two types of retro distributions (budget and direct) which are defined on following slides.</a:t>
            </a:r>
          </a:p>
          <a:p>
            <a:pPr marL="356843" indent="-356843">
              <a:buFont typeface="Arial" panose="020B0604020202020204" pitchFamily="34" charset="0"/>
              <a:buChar char="•"/>
            </a:pPr>
            <a:r>
              <a:rPr lang="en-US"/>
              <a:t>Retro processing is done on an off-cycle (not in an actual pay cycle) calendar. </a:t>
            </a:r>
          </a:p>
          <a:p>
            <a:pPr marL="356843" indent="-356843" defTabSz="1903163">
              <a:buFont typeface="Arial" panose="020B0604020202020204" pitchFamily="34" charset="0"/>
              <a:buChar char="•"/>
              <a:defRPr/>
            </a:pPr>
            <a:r>
              <a:rPr lang="en-US" b="1"/>
              <a:t>Note:  A general ledger journal entry, in the UGA Financial</a:t>
            </a:r>
            <a:r>
              <a:rPr lang="en-US" b="1" baseline="0"/>
              <a:t> Management System, will be required to process payroll adjustments for pay periods processed in the legacy payroll system</a:t>
            </a:r>
            <a:r>
              <a:rPr lang="en-US" b="1"/>
              <a:t> (July – December 2018).</a:t>
            </a:r>
            <a:r>
              <a:rPr lang="en-US" b="1" baseline="0"/>
              <a:t>  </a:t>
            </a:r>
            <a:r>
              <a:rPr lang="en-US" b="1"/>
              <a:t>Personal service adjustments for pay periods processed in OneUSG Connect will be made via retro distribution in Commitment Accounting.</a:t>
            </a:r>
          </a:p>
          <a:p>
            <a:endParaRPr lang="en-US"/>
          </a:p>
        </p:txBody>
      </p:sp>
    </p:spTree>
    <p:extLst>
      <p:ext uri="{BB962C8B-B14F-4D97-AF65-F5344CB8AC3E}">
        <p14:creationId xmlns:p14="http://schemas.microsoft.com/office/powerpoint/2010/main" val="4242140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This is triggered by changing the Funding on Existing Positions.</a:t>
            </a:r>
          </a:p>
          <a:p>
            <a:pPr marL="356843" indent="-356843">
              <a:buFont typeface="Arial" panose="020B0604020202020204" pitchFamily="34" charset="0"/>
              <a:buChar char="•"/>
            </a:pPr>
            <a:r>
              <a:rPr lang="en-US"/>
              <a:t>This will make the retro (past) entries and set the funding to the correct combo code in future payroll runs.</a:t>
            </a:r>
          </a:p>
          <a:p>
            <a:pPr marL="1308424" lvl="1" indent="-356843">
              <a:buFont typeface="Arial" panose="020B0604020202020204" pitchFamily="34" charset="0"/>
              <a:buChar char="•"/>
            </a:pPr>
            <a:r>
              <a:rPr lang="en-US"/>
              <a:t>For example, if you realize in Oct. that a person on a govt combo code should have been paid on a grant, you can set up a row on the funding page. </a:t>
            </a:r>
          </a:p>
          <a:p>
            <a:pPr marL="1308424" lvl="1" indent="-356843">
              <a:buFont typeface="Arial" panose="020B0604020202020204" pitchFamily="34" charset="0"/>
              <a:buChar char="•"/>
            </a:pPr>
            <a:r>
              <a:rPr lang="en-US"/>
              <a:t>The effective date should be the date the funding should have started from the new source. </a:t>
            </a:r>
          </a:p>
          <a:p>
            <a:pPr marL="1308424" lvl="1" indent="-356843">
              <a:buFont typeface="Arial" panose="020B0604020202020204" pitchFamily="34" charset="0"/>
              <a:buChar char="•"/>
            </a:pPr>
            <a:r>
              <a:rPr lang="en-US"/>
              <a:t>This will make correcting entries for past payrolls and set things up correctly for future processing.</a:t>
            </a:r>
          </a:p>
          <a:p>
            <a:endParaRPr lang="en-US"/>
          </a:p>
        </p:txBody>
      </p:sp>
    </p:spTree>
    <p:extLst>
      <p:ext uri="{BB962C8B-B14F-4D97-AF65-F5344CB8AC3E}">
        <p14:creationId xmlns:p14="http://schemas.microsoft.com/office/powerpoint/2010/main" val="2594792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Direct Retro entries are changes that need to be made on a one-time basis for a specific payroll and do not affect past or future payrolls. </a:t>
            </a:r>
          </a:p>
          <a:p>
            <a:pPr marL="356843" indent="-356843">
              <a:buFont typeface="Arial" panose="020B0604020202020204" pitchFamily="34" charset="0"/>
              <a:buChar char="•"/>
            </a:pPr>
            <a:r>
              <a:rPr lang="en-US"/>
              <a:t>These changes will be made by Central Commitment Accounting. </a:t>
            </a:r>
          </a:p>
          <a:p>
            <a:pPr marL="356843" indent="-356843">
              <a:buFont typeface="Arial" panose="020B0604020202020204" pitchFamily="34" charset="0"/>
              <a:buChar char="•"/>
            </a:pPr>
            <a:r>
              <a:rPr lang="en-US"/>
              <a:t>A form is being created which will be found on the OneSource Service Center web page to request that these corrections can be made.  </a:t>
            </a:r>
          </a:p>
          <a:p>
            <a:pPr marL="356843" indent="-356843">
              <a:buFont typeface="Arial" panose="020B0604020202020204" pitchFamily="34" charset="0"/>
              <a:buChar char="•"/>
            </a:pPr>
            <a:r>
              <a:rPr lang="en-US"/>
              <a:t>For now, submit</a:t>
            </a:r>
            <a:r>
              <a:rPr lang="en-US" baseline="0"/>
              <a:t> a service desk ticket to request a Direct Retro at onesource@uga.edu </a:t>
            </a:r>
            <a:endParaRPr lang="en-US"/>
          </a:p>
        </p:txBody>
      </p:sp>
    </p:spTree>
    <p:extLst>
      <p:ext uri="{BB962C8B-B14F-4D97-AF65-F5344CB8AC3E}">
        <p14:creationId xmlns:p14="http://schemas.microsoft.com/office/powerpoint/2010/main" val="1994617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235" indent="-356235">
              <a:buFont typeface="Arial" panose="020B0604020202020204" pitchFamily="34" charset="0"/>
              <a:buChar char="•"/>
            </a:pPr>
            <a:r>
              <a:rPr lang="en-US" sz="1300"/>
              <a:t>The left box shows how the reason codes in Manager Self Service are translated back to </a:t>
            </a:r>
            <a:r>
              <a:rPr lang="en-US" err="1"/>
              <a:t>UGAJobs</a:t>
            </a:r>
            <a:r>
              <a:rPr lang="en-US" sz="1300"/>
              <a:t>.</a:t>
            </a:r>
            <a:endParaRPr lang="en-US"/>
          </a:p>
          <a:p>
            <a:pPr marL="356235" indent="-356235">
              <a:buFont typeface="Arial" panose="020B0604020202020204" pitchFamily="34" charset="0"/>
              <a:buChar char="•"/>
            </a:pPr>
            <a:r>
              <a:rPr lang="en-US" sz="1300"/>
              <a:t>The middle box contains the tasks performed in OneUSG Connect by managers and employees</a:t>
            </a:r>
            <a:endParaRPr lang="en-US" sz="1300">
              <a:cs typeface="Calibri"/>
            </a:endParaRPr>
          </a:p>
          <a:p>
            <a:pPr marL="356235" marR="0" lvl="0" indent="-356235" algn="l" defTabSz="9142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a:t>The third box shows</a:t>
            </a:r>
            <a:r>
              <a:rPr lang="en-US" sz="1400"/>
              <a:t> processes that</a:t>
            </a:r>
            <a:r>
              <a:rPr lang="en-US" sz="1300"/>
              <a:t> will be handled by USG.</a:t>
            </a:r>
          </a:p>
          <a:p>
            <a:pPr marL="356235" marR="0" lvl="0" indent="-356235" algn="l" defTabSz="9142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a:t>[Pause and allow the attendees to read the screen.]</a:t>
            </a:r>
          </a:p>
          <a:p>
            <a:pPr marL="356235" marR="0" lvl="0" indent="-356235" algn="l" defTabSz="91429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a:t>[Inform attendees they can refer back to the Personnel-Related Transactions Matrix (located in the OneSource Training Library) for more information.]</a:t>
            </a:r>
          </a:p>
          <a:p>
            <a:pPr marL="0" marR="0" lvl="0" indent="0" algn="l" defTabSz="91429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a:cs typeface="Calibri"/>
            </a:endParaRPr>
          </a:p>
          <a:p>
            <a:pPr marL="0" marR="0" lvl="0" indent="0" algn="l" defTabSz="91429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a:cs typeface="Calibri"/>
              </a:rPr>
              <a:t>Only read the following if someone asks about the difference between rate range and rate change:</a:t>
            </a:r>
            <a:endParaRPr lang="en-US" sz="1400" b="1">
              <a:cs typeface="Calibri"/>
            </a:endParaRPr>
          </a:p>
          <a:p>
            <a:pPr marL="356235" indent="-356235">
              <a:buFont typeface="Arial" panose="020B0604020202020204" pitchFamily="34" charset="0"/>
              <a:buChar char="•"/>
            </a:pPr>
            <a:r>
              <a:rPr lang="en-US" sz="1300"/>
              <a:t>Rate range is different from rate change. Rate range is only utilized by a couple of departments (maybe even one, Rec Sports). This allows them to use a range of rates to pay their students based on the task for which they are clocking in. An example: A lifeguard might make more working the front desk than they would for the lifeguard job.</a:t>
            </a:r>
            <a:r>
              <a:rPr lang="en-US"/>
              <a:t> </a:t>
            </a:r>
            <a:endParaRPr lang="en-US" sz="1300">
              <a:cs typeface="Calibri"/>
            </a:endParaRPr>
          </a:p>
          <a:p>
            <a:endParaRPr lang="en-US"/>
          </a:p>
        </p:txBody>
      </p:sp>
    </p:spTree>
    <p:extLst>
      <p:ext uri="{BB962C8B-B14F-4D97-AF65-F5344CB8AC3E}">
        <p14:creationId xmlns:p14="http://schemas.microsoft.com/office/powerpoint/2010/main" val="27150721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Some errors may require that you correct using both types of correcting entries.</a:t>
            </a:r>
          </a:p>
          <a:p>
            <a:pPr marL="356843" indent="-356843">
              <a:buFont typeface="Arial" panose="020B0604020202020204" pitchFamily="34" charset="0"/>
              <a:buChar char="•"/>
            </a:pPr>
            <a:r>
              <a:rPr lang="en-US">
                <a:solidFill>
                  <a:srgbClr val="FF0000"/>
                </a:solidFill>
                <a:highlight>
                  <a:srgbClr val="FFFF00"/>
                </a:highlight>
              </a:rPr>
              <a:t>Here’s an example: It’s currently October and let’s say it was determined that funding for a position needed to be changed to go back to July 1</a:t>
            </a:r>
            <a:r>
              <a:rPr lang="en-US" baseline="30000">
                <a:solidFill>
                  <a:srgbClr val="FF0000"/>
                </a:solidFill>
                <a:highlight>
                  <a:srgbClr val="FFFF00"/>
                </a:highlight>
              </a:rPr>
              <a:t>st</a:t>
            </a:r>
            <a:r>
              <a:rPr lang="en-US">
                <a:solidFill>
                  <a:srgbClr val="FF0000"/>
                </a:solidFill>
                <a:highlight>
                  <a:srgbClr val="FFFF00"/>
                </a:highlight>
              </a:rPr>
              <a:t>.</a:t>
            </a:r>
          </a:p>
          <a:p>
            <a:pPr marL="356843" indent="-356843">
              <a:buFont typeface="Arial" panose="020B0604020202020204" pitchFamily="34" charset="0"/>
              <a:buChar char="•"/>
            </a:pPr>
            <a:r>
              <a:rPr lang="en-US">
                <a:solidFill>
                  <a:srgbClr val="FF0000"/>
                </a:solidFill>
                <a:highlight>
                  <a:srgbClr val="FFFF00"/>
                </a:highlight>
              </a:rPr>
              <a:t>The month of July should have been charged to a state combo code and the months of August forward should be charged to a grant combo code.  </a:t>
            </a:r>
          </a:p>
          <a:p>
            <a:pPr marL="356843" indent="-356843">
              <a:buFont typeface="Arial" panose="020B0604020202020204" pitchFamily="34" charset="0"/>
              <a:buChar char="•"/>
            </a:pPr>
            <a:r>
              <a:rPr lang="en-US">
                <a:solidFill>
                  <a:srgbClr val="FF0000"/>
                </a:solidFill>
                <a:highlight>
                  <a:srgbClr val="FFFF00"/>
                </a:highlight>
              </a:rPr>
              <a:t>You would request a direct retro for the month of July only.  </a:t>
            </a:r>
          </a:p>
          <a:p>
            <a:pPr marL="356843" indent="-356843">
              <a:buFont typeface="Arial" panose="020B0604020202020204" pitchFamily="34" charset="0"/>
              <a:buChar char="•"/>
            </a:pPr>
            <a:r>
              <a:rPr lang="en-US">
                <a:solidFill>
                  <a:srgbClr val="FF0000"/>
                </a:solidFill>
                <a:highlight>
                  <a:srgbClr val="FFFF00"/>
                </a:highlight>
              </a:rPr>
              <a:t>Then you would go through the position funding change page and change the funding with an effective date of 8/1/2018 and use the grant combo code.  </a:t>
            </a:r>
          </a:p>
          <a:p>
            <a:pPr marL="356843" indent="-356843">
              <a:buFont typeface="Arial" panose="020B0604020202020204" pitchFamily="34" charset="0"/>
              <a:buChar char="•"/>
            </a:pPr>
            <a:r>
              <a:rPr lang="en-US">
                <a:solidFill>
                  <a:srgbClr val="FF0000"/>
                </a:solidFill>
                <a:highlight>
                  <a:srgbClr val="FFFF00"/>
                </a:highlight>
              </a:rPr>
              <a:t>This would trigger a budget retro distribution to correct August and September and then the funding for October and future pay periods would be correct (grant combo code).</a:t>
            </a:r>
            <a:endParaRPr lang="en-US">
              <a:highlight>
                <a:srgbClr val="FFFF00"/>
              </a:highlight>
            </a:endParaRPr>
          </a:p>
          <a:p>
            <a:endParaRPr lang="en-US"/>
          </a:p>
        </p:txBody>
      </p:sp>
    </p:spTree>
    <p:extLst>
      <p:ext uri="{BB962C8B-B14F-4D97-AF65-F5344CB8AC3E}">
        <p14:creationId xmlns:p14="http://schemas.microsoft.com/office/powerpoint/2010/main" val="7180559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6">
              <a:defRPr/>
            </a:pPr>
            <a:r>
              <a:rPr lang="en-US" sz="1300"/>
              <a:t>What questions do you have? Can I explain anything for you?</a:t>
            </a:r>
            <a:endParaRPr lang="en-US">
              <a:cs typeface="Calibri"/>
            </a:endParaRPr>
          </a:p>
          <a:p>
            <a:endParaRPr lang="en-US"/>
          </a:p>
        </p:txBody>
      </p:sp>
    </p:spTree>
    <p:extLst>
      <p:ext uri="{BB962C8B-B14F-4D97-AF65-F5344CB8AC3E}">
        <p14:creationId xmlns:p14="http://schemas.microsoft.com/office/powerpoint/2010/main" val="1617047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6">
              <a:defRPr/>
            </a:pPr>
            <a:r>
              <a:rPr lang="en-US" sz="1300"/>
              <a:t>In this section, we will discuss the basics of MSS Workflow</a:t>
            </a:r>
          </a:p>
          <a:p>
            <a:endParaRPr lang="en-US"/>
          </a:p>
        </p:txBody>
      </p:sp>
    </p:spTree>
    <p:extLst>
      <p:ext uri="{BB962C8B-B14F-4D97-AF65-F5344CB8AC3E}">
        <p14:creationId xmlns:p14="http://schemas.microsoft.com/office/powerpoint/2010/main" val="1645494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b="0" baseline="0"/>
              <a:t>Ad hoc reviewers can be assigned by initiators or approvers (one up/down and lateral). If the transaction should be sent next to a person not in the approval workflow, an ad hoc approver can be inserted. Ad hoc approvers are selected from a list that includes System Managers and employees who have been assigned an Ad Hoc approver role.</a:t>
            </a:r>
          </a:p>
          <a:p>
            <a:pPr marL="356843" indent="-356843">
              <a:buFont typeface="Arial" panose="020B0604020202020204" pitchFamily="34" charset="0"/>
              <a:buChar char="•"/>
            </a:pPr>
            <a:r>
              <a:rPr lang="en-US" b="0" baseline="0"/>
              <a:t>Employee Self Service transactions for personal information changes go directly to HR</a:t>
            </a:r>
          </a:p>
          <a:p>
            <a:pPr marL="356843" indent="-356843">
              <a:buFont typeface="Arial" panose="020B0604020202020204" pitchFamily="34" charset="0"/>
              <a:buChar char="•"/>
            </a:pPr>
            <a:r>
              <a:rPr lang="en-US" b="0" baseline="0"/>
              <a:t>Other requests go to the System Manager or ad hoc approver for the employee’s department</a:t>
            </a:r>
          </a:p>
          <a:p>
            <a:endParaRPr lang="en-US"/>
          </a:p>
        </p:txBody>
      </p:sp>
    </p:spTree>
    <p:extLst>
      <p:ext uri="{BB962C8B-B14F-4D97-AF65-F5344CB8AC3E}">
        <p14:creationId xmlns:p14="http://schemas.microsoft.com/office/powerpoint/2010/main" val="21047008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defTabSz="1903163">
              <a:buFont typeface="Arial" panose="020B0604020202020204" pitchFamily="34" charset="0"/>
              <a:buChar char="•"/>
              <a:defRPr/>
            </a:pPr>
            <a:r>
              <a:rPr lang="en-US" sz="1300">
                <a:solidFill>
                  <a:prstClr val="black"/>
                </a:solidFill>
                <a:latin typeface="Merriweather Sans"/>
              </a:rPr>
              <a:t>Delegation uses Reports-To Approvers.</a:t>
            </a:r>
          </a:p>
          <a:p>
            <a:pPr marL="356843" indent="-356843" defTabSz="1903163">
              <a:buFont typeface="Arial" panose="020B0604020202020204" pitchFamily="34" charset="0"/>
              <a:buChar char="•"/>
              <a:defRPr/>
            </a:pPr>
            <a:r>
              <a:rPr lang="en-US" sz="1300">
                <a:solidFill>
                  <a:prstClr val="black"/>
                </a:solidFill>
                <a:latin typeface="Merriweather Sans"/>
              </a:rPr>
              <a:t>It is not for System Managers who have the ability to view an entire department</a:t>
            </a:r>
          </a:p>
          <a:p>
            <a:pPr marL="356843" indent="-356843" defTabSz="1903163">
              <a:buFont typeface="Arial" panose="020B0604020202020204" pitchFamily="34" charset="0"/>
              <a:buChar char="•"/>
              <a:defRPr/>
            </a:pPr>
            <a:r>
              <a:rPr lang="en-US" sz="1300">
                <a:solidFill>
                  <a:prstClr val="black"/>
                </a:solidFill>
                <a:latin typeface="Merriweather Sans"/>
              </a:rPr>
              <a:t>System Managers who want to delegate a transaction must submit a security request to set up their delegate</a:t>
            </a:r>
          </a:p>
          <a:p>
            <a:endParaRPr lang="en-US"/>
          </a:p>
        </p:txBody>
      </p:sp>
    </p:spTree>
    <p:extLst>
      <p:ext uri="{BB962C8B-B14F-4D97-AF65-F5344CB8AC3E}">
        <p14:creationId xmlns:p14="http://schemas.microsoft.com/office/powerpoint/2010/main" val="10894147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6">
              <a:defRPr/>
            </a:pPr>
            <a:r>
              <a:rPr lang="en-US">
                <a:cs typeface="Calibri"/>
              </a:rPr>
              <a:t>Lets look at a recap and some final information. </a:t>
            </a:r>
          </a:p>
          <a:p>
            <a:endParaRPr lang="en-US"/>
          </a:p>
        </p:txBody>
      </p:sp>
    </p:spTree>
    <p:extLst>
      <p:ext uri="{BB962C8B-B14F-4D97-AF65-F5344CB8AC3E}">
        <p14:creationId xmlns:p14="http://schemas.microsoft.com/office/powerpoint/2010/main" val="9752877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a:t>Go over the points on the slides</a:t>
            </a:r>
          </a:p>
          <a:p>
            <a:pPr marL="181240" indent="-181240">
              <a:buFont typeface="Arial" panose="020B0604020202020204" pitchFamily="34" charset="0"/>
              <a:buChar char="•"/>
            </a:pPr>
            <a:r>
              <a:rPr lang="en-US" sz="1300"/>
              <a:t>Ask for questions on anything that needs clarification</a:t>
            </a:r>
          </a:p>
          <a:p>
            <a:endParaRPr lang="en-US"/>
          </a:p>
        </p:txBody>
      </p:sp>
    </p:spTree>
    <p:extLst>
      <p:ext uri="{BB962C8B-B14F-4D97-AF65-F5344CB8AC3E}">
        <p14:creationId xmlns:p14="http://schemas.microsoft.com/office/powerpoint/2010/main" val="25550499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If you need help, here’s where you can get it. </a:t>
            </a:r>
            <a:endParaRPr lang="en-US">
              <a:cs typeface="Calibri"/>
            </a:endParaRPr>
          </a:p>
        </p:txBody>
      </p:sp>
      <p:sp>
        <p:nvSpPr>
          <p:cNvPr id="4" name="Slide Number Placeholder 3"/>
          <p:cNvSpPr>
            <a:spLocks noGrp="1"/>
          </p:cNvSpPr>
          <p:nvPr>
            <p:ph type="sldNum" sz="quarter" idx="5"/>
          </p:nvPr>
        </p:nvSpPr>
        <p:spPr/>
        <p:txBody>
          <a:bodyPr/>
          <a:lstStyle/>
          <a:p>
            <a:fld id="{A8825E45-593D-448B-80C5-68B61B1946CE}" type="slidenum">
              <a:rPr lang="en-US" smtClean="0"/>
              <a:t>87</a:t>
            </a:fld>
            <a:endParaRPr lang="en-US"/>
          </a:p>
        </p:txBody>
      </p:sp>
    </p:spTree>
    <p:extLst>
      <p:ext uri="{BB962C8B-B14F-4D97-AF65-F5344CB8AC3E}">
        <p14:creationId xmlns:p14="http://schemas.microsoft.com/office/powerpoint/2010/main" val="20988568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6">
              <a:defRPr/>
            </a:pPr>
            <a:r>
              <a:rPr lang="en-US"/>
              <a:t>This lists some additional classes that you may be interested in.</a:t>
            </a:r>
          </a:p>
          <a:p>
            <a:endParaRPr lang="en-US"/>
          </a:p>
        </p:txBody>
      </p:sp>
    </p:spTree>
    <p:extLst>
      <p:ext uri="{BB962C8B-B14F-4D97-AF65-F5344CB8AC3E}">
        <p14:creationId xmlns:p14="http://schemas.microsoft.com/office/powerpoint/2010/main" val="8983316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u="none" strike="noStrike" kern="1200">
                <a:solidFill>
                  <a:schemeClr val="tx1"/>
                </a:solidFill>
                <a:effectLst/>
                <a:latin typeface="+mn-lt"/>
                <a:ea typeface="+mn-ea"/>
                <a:cs typeface="+mn-cs"/>
              </a:rPr>
              <a:t>You can find courses on the OneSource training web page. You’ll see how to register for classes or webinars.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training library is available 24/7 so you can view topics and see how things work in the new system.</a:t>
            </a:r>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825E45-593D-448B-80C5-68B61B1946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594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235" indent="-356235">
              <a:buFont typeface="Arial" panose="020B0604020202020204" pitchFamily="34" charset="0"/>
              <a:buChar char="•"/>
            </a:pPr>
            <a:r>
              <a:rPr lang="en-US"/>
              <a:t>The system normally opens to the Employee Self Service page. Navigation at the top center of the page takes you to the Manager Self Service homepage. On that page you will find a tile called My Team which has information on the employees who report to you directly. </a:t>
            </a:r>
          </a:p>
          <a:p>
            <a:pPr marL="356235" indent="-356235">
              <a:buFont typeface="Arial" panose="020B0604020202020204" pitchFamily="34" charset="0"/>
              <a:buChar char="•"/>
            </a:pPr>
            <a:r>
              <a:rPr lang="en-US"/>
              <a:t>Employees who display on the Team Tile are your direct reports-to.</a:t>
            </a:r>
            <a:endParaRPr lang="en-US">
              <a:cs typeface="Calibri"/>
            </a:endParaRPr>
          </a:p>
          <a:p>
            <a:endParaRPr lang="en-US"/>
          </a:p>
        </p:txBody>
      </p:sp>
    </p:spTree>
    <p:extLst>
      <p:ext uri="{BB962C8B-B14F-4D97-AF65-F5344CB8AC3E}">
        <p14:creationId xmlns:p14="http://schemas.microsoft.com/office/powerpoint/2010/main" val="15383637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b="0">
                <a:latin typeface="Georgia "/>
              </a:rPr>
              <a:t>Provides simulated walkthroughs</a:t>
            </a:r>
          </a:p>
          <a:p>
            <a:pPr marL="356843" indent="-356843">
              <a:buFont typeface="Arial" panose="020B0604020202020204" pitchFamily="34" charset="0"/>
              <a:buChar char="•"/>
            </a:pPr>
            <a:r>
              <a:rPr lang="en-US" b="0">
                <a:latin typeface="Georgia "/>
              </a:rPr>
              <a:t>Gives “Access” to the system before you get access</a:t>
            </a:r>
          </a:p>
          <a:p>
            <a:endParaRPr lang="en-US"/>
          </a:p>
        </p:txBody>
      </p:sp>
    </p:spTree>
    <p:extLst>
      <p:ext uri="{BB962C8B-B14F-4D97-AF65-F5344CB8AC3E}">
        <p14:creationId xmlns:p14="http://schemas.microsoft.com/office/powerpoint/2010/main" val="321829759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6">
              <a:defRPr/>
            </a:pPr>
            <a:r>
              <a:rPr lang="en-US" sz="1300"/>
              <a:t>Select a topic on the left, then choose to See It, Try It, or Print It, depending upon how you want to interact with the test system. </a:t>
            </a:r>
            <a:endParaRPr lang="en-US"/>
          </a:p>
          <a:p>
            <a:endParaRPr lang="en-US"/>
          </a:p>
        </p:txBody>
      </p:sp>
    </p:spTree>
    <p:extLst>
      <p:ext uri="{BB962C8B-B14F-4D97-AF65-F5344CB8AC3E}">
        <p14:creationId xmlns:p14="http://schemas.microsoft.com/office/powerpoint/2010/main" val="22227779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843" indent="-356843">
              <a:buFont typeface="Arial" panose="020B0604020202020204" pitchFamily="34" charset="0"/>
              <a:buChar char="•"/>
            </a:pPr>
            <a:r>
              <a:rPr lang="en-US"/>
              <a:t>The link to mark your attendance today is on the screen.  You will also have the option to complete a course evaluation.  We appreciate your feedback and we will use it to improve the course.</a:t>
            </a:r>
          </a:p>
          <a:p>
            <a:pPr marL="356843" indent="-356843">
              <a:buFont typeface="Arial" panose="020B0604020202020204" pitchFamily="34" charset="0"/>
              <a:buChar char="•"/>
            </a:pPr>
            <a:r>
              <a:rPr lang="en-US"/>
              <a:t>Encourage people to send department-specific or situation-specific questions to OneSource for additional research.</a:t>
            </a:r>
          </a:p>
          <a:p>
            <a:endParaRPr lang="en-US"/>
          </a:p>
        </p:txBody>
      </p:sp>
    </p:spTree>
    <p:extLst>
      <p:ext uri="{BB962C8B-B14F-4D97-AF65-F5344CB8AC3E}">
        <p14:creationId xmlns:p14="http://schemas.microsoft.com/office/powerpoint/2010/main" val="983256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onesource.uga.edu/"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hyperlink" Target="mailto:onesource@uga.edu"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hyperlink" Target="mailto:oneusgsupport@uga.edu" TargetMode="External"/><Relationship Id="rId4" Type="http://schemas.openxmlformats.org/officeDocument/2006/relationships/hyperlink" Target="http://onesource.uga.edu/"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hyperlink" Target="mailto:onesource@uga.edu" TargetMode="External"/><Relationship Id="rId4" Type="http://schemas.openxmlformats.org/officeDocument/2006/relationships/hyperlink" Target="http://onesource.uga.edu/"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hyperlink" Target="mailto:onesource@uga.edu" TargetMode="External"/><Relationship Id="rId4" Type="http://schemas.openxmlformats.org/officeDocument/2006/relationships/hyperlink" Target="http://onesource.uga.edu/"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hyperlink" Target="mailto:onesource@uga.edu" TargetMode="External"/><Relationship Id="rId4" Type="http://schemas.openxmlformats.org/officeDocument/2006/relationships/hyperlink" Target="http://onesource.uga.edu/"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jpeg"/><Relationship Id="rId5" Type="http://schemas.openxmlformats.org/officeDocument/2006/relationships/hyperlink" Target="mailto:onesource@uga.edu" TargetMode="External"/><Relationship Id="rId4" Type="http://schemas.openxmlformats.org/officeDocument/2006/relationships/hyperlink" Target="http://onesource.uga.edu/"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hyperlink" Target="mailto:onesource@uga.edu" TargetMode="External"/><Relationship Id="rId5" Type="http://schemas.openxmlformats.org/officeDocument/2006/relationships/hyperlink" Target="http://onesource.uga.edu/" TargetMode="Externa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JPG"/><Relationship Id="rId5" Type="http://schemas.openxmlformats.org/officeDocument/2006/relationships/hyperlink" Target="mailto:onesource@uga.edu" TargetMode="External"/><Relationship Id="rId4" Type="http://schemas.openxmlformats.org/officeDocument/2006/relationships/hyperlink" Target="http://onesource.uga.edu/"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hyperlink" Target="mailto:onesource@uga.edu" TargetMode="External"/><Relationship Id="rId5" Type="http://schemas.openxmlformats.org/officeDocument/2006/relationships/hyperlink" Target="http://onesource.uga.edu/" TargetMode="Externa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JPG"/><Relationship Id="rId5" Type="http://schemas.openxmlformats.org/officeDocument/2006/relationships/hyperlink" Target="mailto:onesource@uga.edu" TargetMode="External"/><Relationship Id="rId4" Type="http://schemas.openxmlformats.org/officeDocument/2006/relationships/hyperlink" Target="http://onesource.uga.edu/"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sa/3.0/" TargetMode="External"/><Relationship Id="rId4" Type="http://schemas.openxmlformats.org/officeDocument/2006/relationships/hyperlink" Target="http://coolappsforschools.wikispaces.com/file/history/showme.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624676-81FB-42CB-962F-A584FBFCB3EB}"/>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p:nvPr>
        </p:nvSpPr>
        <p:spPr>
          <a:xfrm>
            <a:off x="1789044" y="1487986"/>
            <a:ext cx="9144000" cy="2387599"/>
          </a:xfrm>
        </p:spPr>
        <p:txBody>
          <a:bodyPr anchor="b">
            <a:normAutofit/>
          </a:bodyPr>
          <a:lstStyle>
            <a:lvl1pPr algn="ctr">
              <a:defRPr sz="3300"/>
            </a:lvl1pPr>
          </a:lstStyle>
          <a:p>
            <a:r>
              <a:rPr lang="en-US"/>
              <a:t>Click to edit Master title style</a:t>
            </a:r>
          </a:p>
        </p:txBody>
      </p:sp>
      <p:sp>
        <p:nvSpPr>
          <p:cNvPr id="7" name="Rectangle 6">
            <a:extLst>
              <a:ext uri="{FF2B5EF4-FFF2-40B4-BE49-F238E27FC236}">
                <a16:creationId xmlns:a16="http://schemas.microsoft.com/office/drawing/2014/main" id="{C71E7C9A-83DF-4F6C-858C-51045F3B891B}"/>
              </a:ext>
            </a:extLst>
          </p:cNvPr>
          <p:cNvSpPr/>
          <p:nvPr userDrawn="1"/>
        </p:nvSpPr>
        <p:spPr>
          <a:xfrm>
            <a:off x="0" y="5664778"/>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342900" rtlCol="0" anchor="ctr"/>
          <a:lstStyle/>
          <a:p>
            <a:pPr algn="r"/>
            <a:r>
              <a:rPr lang="en-US" sz="1351">
                <a:latin typeface="Georgia" charset="0"/>
                <a:ea typeface="Georgia" charset="0"/>
                <a:cs typeface="Georgia" charset="0"/>
              </a:rPr>
              <a:t> website: onesource.uga.edu</a:t>
            </a:r>
          </a:p>
          <a:p>
            <a:pPr algn="r"/>
            <a:r>
              <a:rPr lang="en-US" sz="1351">
                <a:latin typeface="Georgia" charset="0"/>
                <a:ea typeface="Georgia" charset="0"/>
                <a:cs typeface="Georgia" charset="0"/>
              </a:rPr>
              <a:t>email: </a:t>
            </a:r>
            <a:r>
              <a:rPr lang="en-US" sz="1351">
                <a:solidFill>
                  <a:schemeClr val="bg1"/>
                </a:solidFill>
                <a:latin typeface="Georgia" charset="0"/>
                <a:ea typeface="Georgia" charset="0"/>
                <a:cs typeface="Georgia" charset="0"/>
              </a:rPr>
              <a:t>oneusgsupport@uga.edu</a:t>
            </a:r>
          </a:p>
          <a:p>
            <a:pPr algn="r"/>
            <a:r>
              <a:rPr lang="en-US" sz="1351">
                <a:latin typeface="Georgia" charset="0"/>
                <a:ea typeface="Georgia" charset="0"/>
                <a:cs typeface="Georgia" charset="0"/>
              </a:rPr>
              <a:t>support desk: 706-542-0202</a:t>
            </a:r>
          </a:p>
        </p:txBody>
      </p:sp>
      <p:sp>
        <p:nvSpPr>
          <p:cNvPr id="12" name="Content Placeholder 2"/>
          <p:cNvSpPr>
            <a:spLocks noGrp="1"/>
          </p:cNvSpPr>
          <p:nvPr>
            <p:ph idx="1"/>
          </p:nvPr>
        </p:nvSpPr>
        <p:spPr>
          <a:xfrm>
            <a:off x="1789044" y="3875584"/>
            <a:ext cx="9144000" cy="957674"/>
          </a:xfrm>
        </p:spPr>
        <p:txBody>
          <a:bodyPr/>
          <a:lstStyle>
            <a:lvl1pPr marL="0" indent="0" algn="ctr">
              <a:buNone/>
              <a:defRPr/>
            </a:lvl1pPr>
            <a:lvl2pPr marL="342892" indent="0">
              <a:buNone/>
              <a:defRPr/>
            </a:lvl2pPr>
          </a:lstStyle>
          <a:p>
            <a:pPr lvl="0"/>
            <a:r>
              <a:rPr lang="en-US"/>
              <a:t>Edit Master text styles</a:t>
            </a:r>
          </a:p>
        </p:txBody>
      </p:sp>
      <p:pic>
        <p:nvPicPr>
          <p:cNvPr id="10" name="Picture 2">
            <a:extLst>
              <a:ext uri="{FF2B5EF4-FFF2-40B4-BE49-F238E27FC236}">
                <a16:creationId xmlns:a16="http://schemas.microsoft.com/office/drawing/2014/main" id="{B7FB1100-E733-460A-ABC9-994D23F544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46692" y="5765801"/>
            <a:ext cx="16859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556DBF3-71F2-416A-98CA-2FE88DF7F6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9536" y="691955"/>
            <a:ext cx="5843017" cy="1261873"/>
          </a:xfrm>
          <a:prstGeom prst="rect">
            <a:avLst/>
          </a:prstGeom>
        </p:spPr>
      </p:pic>
      <p:pic>
        <p:nvPicPr>
          <p:cNvPr id="15" name="Picture 14">
            <a:extLst>
              <a:ext uri="{FF2B5EF4-FFF2-40B4-BE49-F238E27FC236}">
                <a16:creationId xmlns:a16="http://schemas.microsoft.com/office/drawing/2014/main" id="{8E4BBDFB-3F3C-4BEF-B276-48A38AC8E4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693" y="5991890"/>
            <a:ext cx="2710703" cy="557473"/>
          </a:xfrm>
          <a:prstGeom prst="rect">
            <a:avLst/>
          </a:prstGeom>
        </p:spPr>
      </p:pic>
    </p:spTree>
    <p:extLst>
      <p:ext uri="{BB962C8B-B14F-4D97-AF65-F5344CB8AC3E}">
        <p14:creationId xmlns:p14="http://schemas.microsoft.com/office/powerpoint/2010/main" val="62245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8118" y="194523"/>
            <a:ext cx="10443463" cy="849769"/>
          </a:xfrm>
        </p:spPr>
        <p:txBody>
          <a:bodyPr/>
          <a:lstStyle>
            <a:lvl1pPr>
              <a:defRPr/>
            </a:lvl1pPr>
          </a:lstStyle>
          <a:p>
            <a:r>
              <a:rPr lang="en-US"/>
              <a:t>Questions</a:t>
            </a:r>
          </a:p>
        </p:txBody>
      </p:sp>
      <p:pic>
        <p:nvPicPr>
          <p:cNvPr id="6" name="Picture 5">
            <a:extLst>
              <a:ext uri="{FF2B5EF4-FFF2-40B4-BE49-F238E27FC236}">
                <a16:creationId xmlns:a16="http://schemas.microsoft.com/office/drawing/2014/main" id="{7B757531-7683-4069-8BB0-A65417BC71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
        <p:nvSpPr>
          <p:cNvPr id="9" name="Rectangle 8">
            <a:extLst>
              <a:ext uri="{FF2B5EF4-FFF2-40B4-BE49-F238E27FC236}">
                <a16:creationId xmlns:a16="http://schemas.microsoft.com/office/drawing/2014/main" id="{0BCC1D0F-882F-4E6C-A96A-BFB76A6581A4}"/>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Slide Number Placeholder 5">
            <a:extLst>
              <a:ext uri="{FF2B5EF4-FFF2-40B4-BE49-F238E27FC236}">
                <a16:creationId xmlns:a16="http://schemas.microsoft.com/office/drawing/2014/main" id="{2F163B08-E26F-4FAB-86D0-7C7D70A8D421}"/>
              </a:ext>
            </a:extLst>
          </p:cNvPr>
          <p:cNvSpPr>
            <a:spLocks noGrp="1"/>
          </p:cNvSpPr>
          <p:nvPr>
            <p:ph type="sldNum" sz="quarter" idx="4"/>
          </p:nvPr>
        </p:nvSpPr>
        <p:spPr>
          <a:xfrm>
            <a:off x="9288377" y="6302373"/>
            <a:ext cx="2743200" cy="365126"/>
          </a:xfrm>
          <a:prstGeom prst="rect">
            <a:avLst/>
          </a:prstGeom>
        </p:spPr>
        <p:txBody>
          <a:bodyPr vert="horz" lIns="91440" tIns="45720" rIns="91440" bIns="45720" rtlCol="0" anchor="ctr"/>
          <a:lstStyle>
            <a:lvl1pPr algn="r">
              <a:defRPr sz="1351">
                <a:solidFill>
                  <a:schemeClr val="tx1"/>
                </a:solidFill>
              </a:defRPr>
            </a:lvl1pPr>
          </a:lstStyle>
          <a:p>
            <a:fld id="{A09674C5-C434-4B24-B4FA-6E5B8E1FB347}" type="slidenum">
              <a:rPr lang="en-US" smtClean="0"/>
              <a:pPr/>
              <a:t>‹#›</a:t>
            </a:fld>
            <a:endParaRPr lang="en-US"/>
          </a:p>
        </p:txBody>
      </p:sp>
      <p:pic>
        <p:nvPicPr>
          <p:cNvPr id="7" name="Content Placeholder 4" descr="A drawing of a cartoon character&#10;&#10;Description generated with high confidence">
            <a:extLst>
              <a:ext uri="{FF2B5EF4-FFF2-40B4-BE49-F238E27FC236}">
                <a16:creationId xmlns:a16="http://schemas.microsoft.com/office/drawing/2014/main" id="{D4D33019-A6C8-47EC-8A45-A12AA26DCC97}"/>
              </a:ext>
            </a:extLst>
          </p:cNvPr>
          <p:cNvPicPr>
            <a:picLocks noChangeAspect="1"/>
          </p:cNvPicPr>
          <p:nvPr userDrawn="1"/>
        </p:nvPicPr>
        <p:blipFill>
          <a:blip r:embed="rId3"/>
          <a:stretch>
            <a:fillRect/>
          </a:stretch>
        </p:blipFill>
        <p:spPr>
          <a:xfrm>
            <a:off x="2208813" y="1245383"/>
            <a:ext cx="7553031" cy="5022766"/>
          </a:xfrm>
          <a:prstGeom prst="rect">
            <a:avLst/>
          </a:prstGeom>
        </p:spPr>
      </p:pic>
    </p:spTree>
    <p:extLst>
      <p:ext uri="{BB962C8B-B14F-4D97-AF65-F5344CB8AC3E}">
        <p14:creationId xmlns:p14="http://schemas.microsoft.com/office/powerpoint/2010/main" val="6001076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3" y="457200"/>
            <a:ext cx="3932236"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2" y="987432"/>
            <a:ext cx="6172201" cy="4504511"/>
          </a:xfrm>
        </p:spPr>
        <p:txBody>
          <a:bodyPr/>
          <a:lstStyle>
            <a:lvl1pPr>
              <a:lnSpc>
                <a:spcPct val="100000"/>
              </a:lnSpc>
              <a:defRPr sz="2100">
                <a:latin typeface="Georgia" panose="02040502050405020303" pitchFamily="18" charset="0"/>
              </a:defRPr>
            </a:lvl1pPr>
            <a:lvl2pPr>
              <a:lnSpc>
                <a:spcPct val="100000"/>
              </a:lnSpc>
              <a:defRPr sz="1800">
                <a:latin typeface="Georgia" panose="02040502050405020303" pitchFamily="18" charset="0"/>
              </a:defRPr>
            </a:lvl2pPr>
            <a:lvl3pPr>
              <a:lnSpc>
                <a:spcPct val="100000"/>
              </a:lnSpc>
              <a:defRPr sz="1500">
                <a:latin typeface="Georgia" panose="02040502050405020303" pitchFamily="18" charset="0"/>
              </a:defRPr>
            </a:lvl3pPr>
            <a:lvl4pPr>
              <a:lnSpc>
                <a:spcPct val="100000"/>
              </a:lnSpc>
              <a:defRPr sz="1351">
                <a:latin typeface="Georgia" panose="02040502050405020303" pitchFamily="18" charset="0"/>
              </a:defRPr>
            </a:lvl4pPr>
            <a:lvl5pPr>
              <a:lnSpc>
                <a:spcPct val="100000"/>
              </a:lnSpc>
              <a:defRPr sz="1351">
                <a:latin typeface="Georgia" panose="02040502050405020303" pitchFamily="18"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3" y="2057403"/>
            <a:ext cx="3932236" cy="3434539"/>
          </a:xfrm>
        </p:spPr>
        <p:txBody>
          <a:bodyPr>
            <a:normAutofit/>
          </a:bodyPr>
          <a:lstStyle>
            <a:lvl1pPr marL="0" indent="0">
              <a:lnSpc>
                <a:spcPct val="100000"/>
              </a:lnSpc>
              <a:buNone/>
              <a:defRPr sz="2100">
                <a:latin typeface="Georgia" panose="02040502050405020303" pitchFamily="18" charset="0"/>
              </a:defRPr>
            </a:lvl1pPr>
            <a:lvl2pPr marL="342892" indent="0">
              <a:buNone/>
              <a:defRPr sz="1051"/>
            </a:lvl2pPr>
            <a:lvl3pPr marL="685784" indent="0">
              <a:buNone/>
              <a:defRPr sz="900"/>
            </a:lvl3pPr>
            <a:lvl4pPr marL="1028675" indent="0">
              <a:buNone/>
              <a:defRPr sz="751"/>
            </a:lvl4pPr>
            <a:lvl5pPr marL="1371566" indent="0">
              <a:buNone/>
              <a:defRPr sz="751"/>
            </a:lvl5pPr>
            <a:lvl6pPr marL="1714457" indent="0">
              <a:buNone/>
              <a:defRPr sz="751"/>
            </a:lvl6pPr>
            <a:lvl7pPr marL="2057348" indent="0">
              <a:buNone/>
              <a:defRPr sz="751"/>
            </a:lvl7pPr>
            <a:lvl8pPr marL="2400241" indent="0">
              <a:buNone/>
              <a:defRPr sz="751"/>
            </a:lvl8pPr>
            <a:lvl9pPr marL="2743132" indent="0">
              <a:buNone/>
              <a:defRPr sz="751"/>
            </a:lvl9pPr>
          </a:lstStyle>
          <a:p>
            <a:pPr lvl="0"/>
            <a:r>
              <a:rPr lang="en-US"/>
              <a:t>Edit Master text styles</a:t>
            </a:r>
          </a:p>
        </p:txBody>
      </p:sp>
      <p:pic>
        <p:nvPicPr>
          <p:cNvPr id="8" name="Picture 7">
            <a:extLst>
              <a:ext uri="{FF2B5EF4-FFF2-40B4-BE49-F238E27FC236}">
                <a16:creationId xmlns:a16="http://schemas.microsoft.com/office/drawing/2014/main" id="{D42431D4-569E-401F-9CAF-F75E8E21B1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
        <p:nvSpPr>
          <p:cNvPr id="11" name="Rectangle 10">
            <a:extLst>
              <a:ext uri="{FF2B5EF4-FFF2-40B4-BE49-F238E27FC236}">
                <a16:creationId xmlns:a16="http://schemas.microsoft.com/office/drawing/2014/main" id="{41CF73DF-CF3C-4753-86D0-BDB9BF57F8CF}"/>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Slide Number Placeholder 5">
            <a:extLst>
              <a:ext uri="{FF2B5EF4-FFF2-40B4-BE49-F238E27FC236}">
                <a16:creationId xmlns:a16="http://schemas.microsoft.com/office/drawing/2014/main" id="{3048C9D0-966E-4B6D-9B0E-26CA7D909173}"/>
              </a:ext>
            </a:extLst>
          </p:cNvPr>
          <p:cNvSpPr>
            <a:spLocks noGrp="1"/>
          </p:cNvSpPr>
          <p:nvPr>
            <p:ph type="sldNum" sz="quarter" idx="4"/>
          </p:nvPr>
        </p:nvSpPr>
        <p:spPr>
          <a:xfrm>
            <a:off x="9288377" y="6302373"/>
            <a:ext cx="2743200" cy="365126"/>
          </a:xfrm>
          <a:prstGeom prst="rect">
            <a:avLst/>
          </a:prstGeom>
        </p:spPr>
        <p:txBody>
          <a:bodyPr vert="horz" lIns="91440" tIns="45720" rIns="91440" bIns="45720" rtlCol="0" anchor="ctr"/>
          <a:lstStyle>
            <a:lvl1pPr algn="r">
              <a:defRPr sz="1351">
                <a:solidFill>
                  <a:schemeClr val="tx1"/>
                </a:solidFill>
              </a:defRPr>
            </a:lvl1pPr>
          </a:lstStyle>
          <a:p>
            <a:fld id="{5515C12F-4237-4A08-8F13-D8009B525DF9}" type="slidenum">
              <a:rPr lang="en-US" smtClean="0"/>
              <a:pPr/>
              <a:t>‹#›</a:t>
            </a:fld>
            <a:endParaRPr lang="en-US"/>
          </a:p>
        </p:txBody>
      </p:sp>
    </p:spTree>
    <p:extLst>
      <p:ext uri="{BB962C8B-B14F-4D97-AF65-F5344CB8AC3E}">
        <p14:creationId xmlns:p14="http://schemas.microsoft.com/office/powerpoint/2010/main" val="194438783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8935EB-8EB6-45BE-928B-9BF69CBAAB15}"/>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extLst>
              <a:ext uri="{FF2B5EF4-FFF2-40B4-BE49-F238E27FC236}">
                <a16:creationId xmlns:a16="http://schemas.microsoft.com/office/drawing/2014/main" id="{29AB948A-3D4D-423A-9D3C-BB6742E8A2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
        <p:nvSpPr>
          <p:cNvPr id="11" name="Rectangle 10">
            <a:extLst>
              <a:ext uri="{FF2B5EF4-FFF2-40B4-BE49-F238E27FC236}">
                <a16:creationId xmlns:a16="http://schemas.microsoft.com/office/drawing/2014/main" id="{9692FC77-32D7-45BE-B496-843979A449A4}"/>
              </a:ext>
            </a:extLst>
          </p:cNvPr>
          <p:cNvSpPr/>
          <p:nvPr userDrawn="1"/>
        </p:nvSpPr>
        <p:spPr>
          <a:xfrm>
            <a:off x="0" y="5664778"/>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342900" rtlCol="0" anchor="ctr"/>
          <a:lstStyle/>
          <a:p>
            <a:pPr algn="r"/>
            <a:r>
              <a:rPr lang="en-US" sz="1351">
                <a:latin typeface="Georgia" charset="0"/>
                <a:ea typeface="Georgia" charset="0"/>
                <a:cs typeface="Georgia" charset="0"/>
              </a:rPr>
              <a:t> website: onesource.uga.edu</a:t>
            </a:r>
          </a:p>
          <a:p>
            <a:pPr algn="r"/>
            <a:r>
              <a:rPr lang="en-US" sz="1351">
                <a:latin typeface="Georgia" charset="0"/>
                <a:ea typeface="Georgia" charset="0"/>
                <a:cs typeface="Georgia" charset="0"/>
              </a:rPr>
              <a:t>email: </a:t>
            </a:r>
            <a:r>
              <a:rPr lang="en-US" sz="1351">
                <a:solidFill>
                  <a:schemeClr val="bg1"/>
                </a:solidFill>
                <a:latin typeface="Georgia" charset="0"/>
                <a:ea typeface="Georgia" charset="0"/>
                <a:cs typeface="Georgia" charset="0"/>
              </a:rPr>
              <a:t>oneusgsupport@uga.edu</a:t>
            </a:r>
          </a:p>
          <a:p>
            <a:pPr algn="r"/>
            <a:r>
              <a:rPr lang="en-US" sz="1351">
                <a:latin typeface="Georgia" charset="0"/>
                <a:ea typeface="Georgia" charset="0"/>
                <a:cs typeface="Georgia" charset="0"/>
              </a:rPr>
              <a:t>support desk: 706-542-0202</a:t>
            </a:r>
          </a:p>
        </p:txBody>
      </p:sp>
      <p:sp>
        <p:nvSpPr>
          <p:cNvPr id="13" name="Title 1">
            <a:extLst>
              <a:ext uri="{FF2B5EF4-FFF2-40B4-BE49-F238E27FC236}">
                <a16:creationId xmlns:a16="http://schemas.microsoft.com/office/drawing/2014/main" id="{7C0B37FA-DB6F-4936-AA4E-983866639B11}"/>
              </a:ext>
            </a:extLst>
          </p:cNvPr>
          <p:cNvSpPr txBox="1">
            <a:spLocks/>
          </p:cNvSpPr>
          <p:nvPr userDrawn="1"/>
        </p:nvSpPr>
        <p:spPr>
          <a:xfrm>
            <a:off x="1011327" y="268854"/>
            <a:ext cx="10515600" cy="849769"/>
          </a:xfrm>
          <a:prstGeom prst="rect">
            <a:avLst/>
          </a:prstGeom>
        </p:spPr>
        <p:txBody>
          <a:bodyPr vert="horz" lIns="68580" tIns="34291" rIns="68580" bIns="34291" rtlCol="0" anchor="ctr">
            <a:normAutofit/>
          </a:bodyPr>
          <a:lst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a:lstStyle>
          <a:p>
            <a:pPr algn="ctr"/>
            <a:r>
              <a:rPr lang="en-US" sz="3300" b="1">
                <a:latin typeface="Georgia" charset="0"/>
                <a:ea typeface="Georgia" charset="0"/>
                <a:cs typeface="Georgia" charset="0"/>
              </a:rPr>
              <a:t>Contact Us</a:t>
            </a:r>
          </a:p>
        </p:txBody>
      </p:sp>
      <p:sp>
        <p:nvSpPr>
          <p:cNvPr id="16" name="Content Placeholder 2">
            <a:extLst>
              <a:ext uri="{FF2B5EF4-FFF2-40B4-BE49-F238E27FC236}">
                <a16:creationId xmlns:a16="http://schemas.microsoft.com/office/drawing/2014/main" id="{924FCD7A-4E69-4A3E-A9BB-49DCF8299253}"/>
              </a:ext>
            </a:extLst>
          </p:cNvPr>
          <p:cNvSpPr>
            <a:spLocks noGrp="1"/>
          </p:cNvSpPr>
          <p:nvPr>
            <p:ph idx="1" hasCustomPrompt="1"/>
          </p:nvPr>
        </p:nvSpPr>
        <p:spPr>
          <a:xfrm>
            <a:off x="477083" y="1279149"/>
            <a:ext cx="5367131" cy="4215966"/>
          </a:xfrm>
        </p:spPr>
        <p:txBody>
          <a:bodyPr>
            <a:normAutofit/>
          </a:bodyPr>
          <a:lstStyle>
            <a:lvl1pPr marL="0" indent="0">
              <a:buNone/>
              <a:defRPr sz="2100"/>
            </a:lvl1pPr>
          </a:lstStyle>
          <a:p>
            <a:pPr marL="0" indent="0">
              <a:buNone/>
            </a:pPr>
            <a:r>
              <a:rPr lang="en-US">
                <a:latin typeface="Georgia" panose="02040502050405020303" pitchFamily="18" charset="0"/>
              </a:rPr>
              <a:t>Project Feedback</a:t>
            </a:r>
          </a:p>
          <a:p>
            <a:pPr marL="0" indent="0">
              <a:buNone/>
            </a:pPr>
            <a:r>
              <a:rPr lang="en-US">
                <a:solidFill>
                  <a:srgbClr val="C00000"/>
                </a:solidFill>
                <a:latin typeface="Georgia" panose="02040502050405020303" pitchFamily="18" charset="0"/>
                <a:hlinkClick r:id="rId3"/>
              </a:rPr>
              <a:t>website: onesource.uga.edu</a:t>
            </a:r>
            <a:endParaRPr lang="en-US">
              <a:solidFill>
                <a:srgbClr val="C00000"/>
              </a:solidFill>
              <a:latin typeface="Georgia" panose="02040502050405020303" pitchFamily="18" charset="0"/>
            </a:endParaRPr>
          </a:p>
          <a:p>
            <a:pPr marL="0" indent="0">
              <a:buNone/>
            </a:pPr>
            <a:r>
              <a:rPr lang="en-US">
                <a:latin typeface="Georgia" panose="02040502050405020303" pitchFamily="18" charset="0"/>
                <a:hlinkClick r:id="rId4"/>
              </a:rPr>
              <a:t>email: oneusgsupport@uga.edu</a:t>
            </a:r>
            <a:endParaRPr lang="en-US">
              <a:latin typeface="Georgia" panose="02040502050405020303" pitchFamily="18" charset="0"/>
            </a:endParaRPr>
          </a:p>
          <a:p>
            <a:pPr marL="0" indent="0">
              <a:buNone/>
            </a:pPr>
            <a:r>
              <a:rPr lang="en-US">
                <a:latin typeface="Georgia" panose="02040502050405020303" pitchFamily="18" charset="0"/>
              </a:rPr>
              <a:t>Support desk: 706-542-0202</a:t>
            </a:r>
          </a:p>
          <a:p>
            <a:pPr marL="0" indent="0">
              <a:buNone/>
            </a:pPr>
            <a:endParaRPr lang="en-US">
              <a:latin typeface="Georgia" panose="02040502050405020303" pitchFamily="18" charset="0"/>
            </a:endParaRPr>
          </a:p>
          <a:p>
            <a:pPr marL="0" indent="0">
              <a:buNone/>
            </a:pPr>
            <a:endParaRPr lang="en-US">
              <a:latin typeface="Georgia" panose="02040502050405020303" pitchFamily="18" charset="0"/>
            </a:endParaRPr>
          </a:p>
        </p:txBody>
      </p:sp>
      <p:pic>
        <p:nvPicPr>
          <p:cNvPr id="9" name="Picture 2">
            <a:extLst>
              <a:ext uri="{FF2B5EF4-FFF2-40B4-BE49-F238E27FC236}">
                <a16:creationId xmlns:a16="http://schemas.microsoft.com/office/drawing/2014/main" id="{F6B7B6B4-6733-42B1-9DE0-7202875259E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46692" y="5765801"/>
            <a:ext cx="16859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26ACA35-977D-4590-AD43-C070EA9CBA1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3693" y="5991890"/>
            <a:ext cx="2710703" cy="557473"/>
          </a:xfrm>
          <a:prstGeom prst="rect">
            <a:avLst/>
          </a:prstGeom>
        </p:spPr>
      </p:pic>
    </p:spTree>
    <p:extLst>
      <p:ext uri="{BB962C8B-B14F-4D97-AF65-F5344CB8AC3E}">
        <p14:creationId xmlns:p14="http://schemas.microsoft.com/office/powerpoint/2010/main" val="106768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1" y="6356355"/>
            <a:ext cx="2743200" cy="365126"/>
          </a:xfrm>
          <a:prstGeom prst="rect">
            <a:avLst/>
          </a:prstGeom>
        </p:spPr>
        <p:txBody>
          <a:bodyPr/>
          <a:lstStyle/>
          <a:p>
            <a:endParaRPr lang="en-US"/>
          </a:p>
        </p:txBody>
      </p:sp>
      <p:sp>
        <p:nvSpPr>
          <p:cNvPr id="5" name="Footer Placeholder 4"/>
          <p:cNvSpPr>
            <a:spLocks noGrp="1"/>
          </p:cNvSpPr>
          <p:nvPr>
            <p:ph type="ftr" sz="quarter" idx="11"/>
          </p:nvPr>
        </p:nvSpPr>
        <p:spPr>
          <a:xfrm>
            <a:off x="4038604" y="6356355"/>
            <a:ext cx="4114800" cy="36512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fld id="{181B96B7-B215-42C5-AD88-FC278D200C8D}" type="slidenum">
              <a:rPr lang="en-US" smtClean="0"/>
              <a:pPr/>
              <a:t>‹#›</a:t>
            </a:fld>
            <a:endParaRPr lang="en-US"/>
          </a:p>
        </p:txBody>
      </p:sp>
      <p:pic>
        <p:nvPicPr>
          <p:cNvPr id="7" name="Picture 6">
            <a:extLst>
              <a:ext uri="{FF2B5EF4-FFF2-40B4-BE49-F238E27FC236}">
                <a16:creationId xmlns:a16="http://schemas.microsoft.com/office/drawing/2014/main" id="{546117D6-DA18-4A42-BC85-4504DDA600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Tree>
    <p:extLst>
      <p:ext uri="{BB962C8B-B14F-4D97-AF65-F5344CB8AC3E}">
        <p14:creationId xmlns:p14="http://schemas.microsoft.com/office/powerpoint/2010/main" val="23274359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4" y="365126"/>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6"/>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1" y="6356355"/>
            <a:ext cx="2743200" cy="365126"/>
          </a:xfrm>
          <a:prstGeom prst="rect">
            <a:avLst/>
          </a:prstGeom>
        </p:spPr>
        <p:txBody>
          <a:bodyPr/>
          <a:lstStyle/>
          <a:p>
            <a:endParaRPr lang="en-US"/>
          </a:p>
        </p:txBody>
      </p:sp>
      <p:sp>
        <p:nvSpPr>
          <p:cNvPr id="5" name="Footer Placeholder 4"/>
          <p:cNvSpPr>
            <a:spLocks noGrp="1"/>
          </p:cNvSpPr>
          <p:nvPr>
            <p:ph type="ftr" sz="quarter" idx="11"/>
          </p:nvPr>
        </p:nvSpPr>
        <p:spPr>
          <a:xfrm>
            <a:off x="4038604" y="6356355"/>
            <a:ext cx="4114800" cy="365126"/>
          </a:xfrm>
          <a:prstGeom prst="rect">
            <a:avLst/>
          </a:prstGeom>
        </p:spPr>
        <p:txBody>
          <a:bodyPr/>
          <a:lstStyle/>
          <a:p>
            <a:endParaRPr lang="en-US"/>
          </a:p>
        </p:txBody>
      </p:sp>
      <p:pic>
        <p:nvPicPr>
          <p:cNvPr id="7" name="Picture 6">
            <a:extLst>
              <a:ext uri="{FF2B5EF4-FFF2-40B4-BE49-F238E27FC236}">
                <a16:creationId xmlns:a16="http://schemas.microsoft.com/office/drawing/2014/main" id="{05ACF018-6149-465E-8B8F-2FE42EFEF8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
        <p:nvSpPr>
          <p:cNvPr id="8" name="Slide Number Placeholder 5">
            <a:extLst>
              <a:ext uri="{FF2B5EF4-FFF2-40B4-BE49-F238E27FC236}">
                <a16:creationId xmlns:a16="http://schemas.microsoft.com/office/drawing/2014/main" id="{A59B1CF0-3D66-4D4C-8E34-7832DA17F6ED}"/>
              </a:ext>
            </a:extLst>
          </p:cNvPr>
          <p:cNvSpPr>
            <a:spLocks noGrp="1"/>
          </p:cNvSpPr>
          <p:nvPr>
            <p:ph type="sldNum" sz="quarter" idx="4"/>
          </p:nvPr>
        </p:nvSpPr>
        <p:spPr>
          <a:xfrm>
            <a:off x="8610601" y="6354974"/>
            <a:ext cx="2743200" cy="365126"/>
          </a:xfrm>
          <a:prstGeom prst="rect">
            <a:avLst/>
          </a:prstGeom>
        </p:spPr>
        <p:txBody>
          <a:bodyPr vert="horz" lIns="91440" tIns="45720" rIns="91440" bIns="45720" rtlCol="0" anchor="ctr"/>
          <a:lstStyle>
            <a:lvl1pPr algn="r">
              <a:defRPr sz="1351">
                <a:solidFill>
                  <a:schemeClr val="tx1"/>
                </a:solidFill>
              </a:defRPr>
            </a:lvl1pPr>
          </a:lstStyle>
          <a:p>
            <a:fld id="{A4ED125B-D284-4FF1-A924-6417E476951B}" type="slidenum">
              <a:rPr lang="en-US" smtClean="0"/>
              <a:pPr/>
              <a:t>‹#›</a:t>
            </a:fld>
            <a:endParaRPr lang="en-US"/>
          </a:p>
        </p:txBody>
      </p:sp>
    </p:spTree>
    <p:extLst>
      <p:ext uri="{BB962C8B-B14F-4D97-AF65-F5344CB8AC3E}">
        <p14:creationId xmlns:p14="http://schemas.microsoft.com/office/powerpoint/2010/main" val="115379594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624676-81FB-42CB-962F-A584FBFCB3EB}"/>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p:nvPr>
        </p:nvSpPr>
        <p:spPr>
          <a:xfrm>
            <a:off x="1789044" y="1487986"/>
            <a:ext cx="9144000" cy="2387599"/>
          </a:xfrm>
        </p:spPr>
        <p:txBody>
          <a:bodyPr anchor="b">
            <a:normAutofit/>
          </a:bodyPr>
          <a:lstStyle>
            <a:lvl1pPr algn="ctr">
              <a:defRPr sz="3300"/>
            </a:lvl1pPr>
          </a:lstStyle>
          <a:p>
            <a:r>
              <a:rPr lang="en-US"/>
              <a:t>Click to edit Master title style</a:t>
            </a:r>
          </a:p>
        </p:txBody>
      </p:sp>
      <p:sp>
        <p:nvSpPr>
          <p:cNvPr id="7" name="Rectangle 6">
            <a:extLst>
              <a:ext uri="{FF2B5EF4-FFF2-40B4-BE49-F238E27FC236}">
                <a16:creationId xmlns:a16="http://schemas.microsoft.com/office/drawing/2014/main" id="{C71E7C9A-83DF-4F6C-858C-51045F3B891B}"/>
              </a:ext>
            </a:extLst>
          </p:cNvPr>
          <p:cNvSpPr/>
          <p:nvPr userDrawn="1"/>
        </p:nvSpPr>
        <p:spPr>
          <a:xfrm>
            <a:off x="0" y="5664778"/>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342900" rtlCol="0" anchor="ctr"/>
          <a:lstStyle/>
          <a:p>
            <a:pPr algn="r"/>
            <a:r>
              <a:rPr lang="en-US" sz="1351">
                <a:latin typeface="Georgia" charset="0"/>
                <a:ea typeface="Georgia" charset="0"/>
                <a:cs typeface="Georgia" charset="0"/>
              </a:rPr>
              <a:t> website: onesource.uga.edu</a:t>
            </a:r>
          </a:p>
          <a:p>
            <a:pPr algn="r"/>
            <a:r>
              <a:rPr lang="en-US" sz="1351">
                <a:latin typeface="Georgia" charset="0"/>
                <a:ea typeface="Georgia" charset="0"/>
                <a:cs typeface="Georgia" charset="0"/>
              </a:rPr>
              <a:t>email: </a:t>
            </a:r>
            <a:r>
              <a:rPr lang="en-US" sz="1351">
                <a:solidFill>
                  <a:schemeClr val="bg1"/>
                </a:solidFill>
                <a:latin typeface="Georgia" charset="0"/>
                <a:ea typeface="Georgia" charset="0"/>
                <a:cs typeface="Georgia" charset="0"/>
              </a:rPr>
              <a:t>oneusgsupport@uga.edu</a:t>
            </a:r>
          </a:p>
          <a:p>
            <a:pPr algn="r"/>
            <a:r>
              <a:rPr lang="en-US" sz="1351">
                <a:latin typeface="Georgia" charset="0"/>
                <a:ea typeface="Georgia" charset="0"/>
                <a:cs typeface="Georgia" charset="0"/>
              </a:rPr>
              <a:t>service desk: 706-542-0202</a:t>
            </a:r>
          </a:p>
        </p:txBody>
      </p:sp>
      <p:pic>
        <p:nvPicPr>
          <p:cNvPr id="9" name="Picture 8">
            <a:extLst>
              <a:ext uri="{FF2B5EF4-FFF2-40B4-BE49-F238E27FC236}">
                <a16:creationId xmlns:a16="http://schemas.microsoft.com/office/drawing/2014/main" id="{F1DB179D-F93D-4629-8906-EC52EB9CB8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4497" y="403896"/>
            <a:ext cx="5843017" cy="1682496"/>
          </a:xfrm>
          <a:prstGeom prst="rect">
            <a:avLst/>
          </a:prstGeom>
        </p:spPr>
      </p:pic>
      <p:sp>
        <p:nvSpPr>
          <p:cNvPr id="12" name="Content Placeholder 2"/>
          <p:cNvSpPr>
            <a:spLocks noGrp="1"/>
          </p:cNvSpPr>
          <p:nvPr>
            <p:ph idx="1"/>
          </p:nvPr>
        </p:nvSpPr>
        <p:spPr>
          <a:xfrm>
            <a:off x="1789044" y="3875584"/>
            <a:ext cx="9144000" cy="957674"/>
          </a:xfrm>
        </p:spPr>
        <p:txBody>
          <a:bodyPr>
            <a:normAutofit/>
          </a:bodyPr>
          <a:lstStyle>
            <a:lvl1pPr marL="0" indent="0" algn="ctr">
              <a:buNone/>
              <a:defRPr sz="3300">
                <a:solidFill>
                  <a:srgbClr val="7F7F7F"/>
                </a:solidFill>
                <a:latin typeface="+mj-lt"/>
              </a:defRPr>
            </a:lvl1pPr>
            <a:lvl2pPr marL="342892" indent="0">
              <a:buNone/>
              <a:defRPr/>
            </a:lvl2pPr>
          </a:lstStyle>
          <a:p>
            <a:pPr lvl="0"/>
            <a:r>
              <a:rPr lang="en-US"/>
              <a:t>Edit Master text styles</a:t>
            </a:r>
          </a:p>
        </p:txBody>
      </p:sp>
      <p:pic>
        <p:nvPicPr>
          <p:cNvPr id="10" name="Picture 9">
            <a:extLst>
              <a:ext uri="{FF2B5EF4-FFF2-40B4-BE49-F238E27FC236}">
                <a16:creationId xmlns:a16="http://schemas.microsoft.com/office/drawing/2014/main" id="{D83CC992-3FE2-4D48-8726-86437B9547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3693" y="5991890"/>
            <a:ext cx="2710703" cy="557473"/>
          </a:xfrm>
          <a:prstGeom prst="rect">
            <a:avLst/>
          </a:prstGeom>
        </p:spPr>
      </p:pic>
    </p:spTree>
    <p:extLst>
      <p:ext uri="{BB962C8B-B14F-4D97-AF65-F5344CB8AC3E}">
        <p14:creationId xmlns:p14="http://schemas.microsoft.com/office/powerpoint/2010/main" val="2459698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8935EB-8EB6-45BE-928B-9BF69CBAAB15}"/>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extLst>
              <a:ext uri="{FF2B5EF4-FFF2-40B4-BE49-F238E27FC236}">
                <a16:creationId xmlns:a16="http://schemas.microsoft.com/office/drawing/2014/main" id="{29AB948A-3D4D-423A-9D3C-BB6742E8A2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
        <p:nvSpPr>
          <p:cNvPr id="11" name="Rectangle 10">
            <a:extLst>
              <a:ext uri="{FF2B5EF4-FFF2-40B4-BE49-F238E27FC236}">
                <a16:creationId xmlns:a16="http://schemas.microsoft.com/office/drawing/2014/main" id="{9692FC77-32D7-45BE-B496-843979A449A4}"/>
              </a:ext>
            </a:extLst>
          </p:cNvPr>
          <p:cNvSpPr/>
          <p:nvPr userDrawn="1"/>
        </p:nvSpPr>
        <p:spPr>
          <a:xfrm>
            <a:off x="0" y="5664778"/>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342900" rtlCol="0" anchor="ctr"/>
          <a:lstStyle/>
          <a:p>
            <a:pPr algn="r"/>
            <a:r>
              <a:rPr lang="en-US" sz="1351">
                <a:latin typeface="Georgia" charset="0"/>
                <a:ea typeface="Georgia" charset="0"/>
                <a:cs typeface="Georgia" charset="0"/>
              </a:rPr>
              <a:t> website: onesource.uga.edu</a:t>
            </a:r>
          </a:p>
          <a:p>
            <a:pPr algn="r"/>
            <a:r>
              <a:rPr lang="en-US" sz="1351">
                <a:latin typeface="Georgia" charset="0"/>
                <a:ea typeface="Georgia" charset="0"/>
                <a:cs typeface="Georgia" charset="0"/>
              </a:rPr>
              <a:t>email: </a:t>
            </a:r>
            <a:r>
              <a:rPr lang="en-US" sz="1351">
                <a:solidFill>
                  <a:schemeClr val="bg1"/>
                </a:solidFill>
                <a:latin typeface="Georgia" charset="0"/>
                <a:ea typeface="Georgia" charset="0"/>
                <a:cs typeface="Georgia" charset="0"/>
              </a:rPr>
              <a:t>oneusgsupport@uga.edu</a:t>
            </a:r>
          </a:p>
          <a:p>
            <a:pPr algn="r"/>
            <a:r>
              <a:rPr lang="en-US" sz="1351">
                <a:latin typeface="Georgia" charset="0"/>
                <a:ea typeface="Georgia" charset="0"/>
                <a:cs typeface="Georgia" charset="0"/>
              </a:rPr>
              <a:t>service desk: 706-542-0202</a:t>
            </a:r>
          </a:p>
        </p:txBody>
      </p:sp>
      <p:sp>
        <p:nvSpPr>
          <p:cNvPr id="13" name="Title 1">
            <a:extLst>
              <a:ext uri="{FF2B5EF4-FFF2-40B4-BE49-F238E27FC236}">
                <a16:creationId xmlns:a16="http://schemas.microsoft.com/office/drawing/2014/main" id="{7C0B37FA-DB6F-4936-AA4E-983866639B11}"/>
              </a:ext>
            </a:extLst>
          </p:cNvPr>
          <p:cNvSpPr txBox="1">
            <a:spLocks/>
          </p:cNvSpPr>
          <p:nvPr userDrawn="1"/>
        </p:nvSpPr>
        <p:spPr>
          <a:xfrm>
            <a:off x="1011327" y="437126"/>
            <a:ext cx="10515600" cy="849769"/>
          </a:xfrm>
          <a:prstGeom prst="rect">
            <a:avLst/>
          </a:prstGeom>
        </p:spPr>
        <p:txBody>
          <a:bodyPr vert="horz" lIns="68580" tIns="34291" rIns="68580" bIns="34291" rtlCol="0" anchor="ctr">
            <a:normAutofit/>
          </a:bodyPr>
          <a:lst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a:lstStyle>
          <a:p>
            <a:pPr algn="ctr"/>
            <a:r>
              <a:rPr lang="en-US" sz="3300" b="1">
                <a:latin typeface="Georgia" charset="0"/>
                <a:ea typeface="Georgia" charset="0"/>
                <a:cs typeface="Georgia" charset="0"/>
              </a:rPr>
              <a:t>Contact Us</a:t>
            </a:r>
          </a:p>
        </p:txBody>
      </p:sp>
      <p:pic>
        <p:nvPicPr>
          <p:cNvPr id="9" name="Picture 8">
            <a:extLst>
              <a:ext uri="{FF2B5EF4-FFF2-40B4-BE49-F238E27FC236}">
                <a16:creationId xmlns:a16="http://schemas.microsoft.com/office/drawing/2014/main" id="{516FD7BE-5C41-4B5D-ABC0-AE34EF0D19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6028" y="1279152"/>
            <a:ext cx="4600339" cy="4371638"/>
          </a:xfrm>
          <a:prstGeom prst="rect">
            <a:avLst/>
          </a:prstGeom>
        </p:spPr>
      </p:pic>
      <p:sp>
        <p:nvSpPr>
          <p:cNvPr id="3" name="Rectangle 2">
            <a:extLst>
              <a:ext uri="{FF2B5EF4-FFF2-40B4-BE49-F238E27FC236}">
                <a16:creationId xmlns:a16="http://schemas.microsoft.com/office/drawing/2014/main" id="{A8934929-5991-46AA-BB30-B80485FE681A}"/>
              </a:ext>
            </a:extLst>
          </p:cNvPr>
          <p:cNvSpPr/>
          <p:nvPr userDrawn="1"/>
        </p:nvSpPr>
        <p:spPr>
          <a:xfrm>
            <a:off x="705223" y="1588815"/>
            <a:ext cx="6096000" cy="2031325"/>
          </a:xfrm>
          <a:prstGeom prst="rect">
            <a:avLst/>
          </a:prstGeom>
        </p:spPr>
        <p:txBody>
          <a:bodyPr>
            <a:spAutoFit/>
          </a:bodyPr>
          <a:lstStyle/>
          <a:p>
            <a:pPr marL="0" indent="0">
              <a:buNone/>
            </a:pPr>
            <a:r>
              <a:rPr lang="en-US" sz="2100">
                <a:latin typeface="Georgia" panose="02040502050405020303" pitchFamily="18" charset="0"/>
              </a:rPr>
              <a:t>Project Information</a:t>
            </a:r>
          </a:p>
          <a:p>
            <a:pPr marL="0" indent="0">
              <a:buNone/>
            </a:pPr>
            <a:r>
              <a:rPr lang="en-US" sz="2100">
                <a:solidFill>
                  <a:srgbClr val="C00000"/>
                </a:solidFill>
                <a:latin typeface="Georgia" panose="02040502050405020303" pitchFamily="18" charset="0"/>
                <a:hlinkClick r:id="rId4"/>
              </a:rPr>
              <a:t>onesource.uga.edu</a:t>
            </a:r>
            <a:endParaRPr lang="en-US" sz="2100">
              <a:solidFill>
                <a:srgbClr val="C00000"/>
              </a:solidFill>
              <a:latin typeface="Georgia" panose="02040502050405020303" pitchFamily="18" charset="0"/>
            </a:endParaRPr>
          </a:p>
          <a:p>
            <a:pPr marL="0" indent="0">
              <a:buNone/>
            </a:pPr>
            <a:endParaRPr lang="en-US" sz="2100">
              <a:latin typeface="Georgia" panose="02040502050405020303" pitchFamily="18" charset="0"/>
            </a:endParaRPr>
          </a:p>
          <a:p>
            <a:pPr marL="0" indent="0">
              <a:buNone/>
            </a:pPr>
            <a:r>
              <a:rPr lang="en-US" sz="2100">
                <a:latin typeface="Georgia" panose="02040502050405020303" pitchFamily="18" charset="0"/>
              </a:rPr>
              <a:t>OneSource Service Desk</a:t>
            </a:r>
          </a:p>
          <a:p>
            <a:pPr marL="0" indent="0">
              <a:buNone/>
            </a:pPr>
            <a:r>
              <a:rPr lang="en-US" sz="2100">
                <a:latin typeface="Georgia" panose="02040502050405020303" pitchFamily="18" charset="0"/>
                <a:hlinkClick r:id="rId5"/>
              </a:rPr>
              <a:t>oneusgsupport@uga.edu</a:t>
            </a:r>
            <a:endParaRPr lang="en-US" sz="2100">
              <a:latin typeface="Georgia" panose="02040502050405020303" pitchFamily="18" charset="0"/>
            </a:endParaRPr>
          </a:p>
          <a:p>
            <a:pPr marL="0" indent="0">
              <a:buNone/>
            </a:pPr>
            <a:r>
              <a:rPr lang="en-US" sz="2100">
                <a:latin typeface="Georgia" panose="02040502050405020303" pitchFamily="18" charset="0"/>
              </a:rPr>
              <a:t>706-542-0202</a:t>
            </a:r>
          </a:p>
        </p:txBody>
      </p:sp>
      <p:pic>
        <p:nvPicPr>
          <p:cNvPr id="14" name="Picture 2">
            <a:extLst>
              <a:ext uri="{FF2B5EF4-FFF2-40B4-BE49-F238E27FC236}">
                <a16:creationId xmlns:a16="http://schemas.microsoft.com/office/drawing/2014/main" id="{4FF9AF09-063E-4B95-A6E7-DA88B865E778}"/>
              </a:ext>
            </a:extLst>
          </p:cNvPr>
          <p:cNvPicPr>
            <a:picLocks noChangeAspect="1"/>
          </p:cNvPicPr>
          <p:nvPr userDrawn="1"/>
        </p:nvPicPr>
        <p:blipFill>
          <a:blip r:embed="rId6"/>
          <a:stretch>
            <a:fillRect/>
          </a:stretch>
        </p:blipFill>
        <p:spPr>
          <a:xfrm>
            <a:off x="4572001" y="5688809"/>
            <a:ext cx="1952627" cy="1171575"/>
          </a:xfrm>
          <a:prstGeom prst="rect">
            <a:avLst/>
          </a:prstGeom>
        </p:spPr>
      </p:pic>
      <p:pic>
        <p:nvPicPr>
          <p:cNvPr id="15" name="Picture 14">
            <a:extLst>
              <a:ext uri="{FF2B5EF4-FFF2-40B4-BE49-F238E27FC236}">
                <a16:creationId xmlns:a16="http://schemas.microsoft.com/office/drawing/2014/main" id="{7C3F3BB7-342A-4218-823F-D492A677633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3693" y="5991890"/>
            <a:ext cx="2710703" cy="557473"/>
          </a:xfrm>
          <a:prstGeom prst="rect">
            <a:avLst/>
          </a:prstGeom>
        </p:spPr>
      </p:pic>
    </p:spTree>
    <p:extLst>
      <p:ext uri="{BB962C8B-B14F-4D97-AF65-F5344CB8AC3E}">
        <p14:creationId xmlns:p14="http://schemas.microsoft.com/office/powerpoint/2010/main" val="371003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8935EB-8EB6-45BE-928B-9BF69CBAAB15}"/>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extLst>
              <a:ext uri="{FF2B5EF4-FFF2-40B4-BE49-F238E27FC236}">
                <a16:creationId xmlns:a16="http://schemas.microsoft.com/office/drawing/2014/main" id="{29AB948A-3D4D-423A-9D3C-BB6742E8A2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
        <p:nvSpPr>
          <p:cNvPr id="11" name="Rectangle 10">
            <a:extLst>
              <a:ext uri="{FF2B5EF4-FFF2-40B4-BE49-F238E27FC236}">
                <a16:creationId xmlns:a16="http://schemas.microsoft.com/office/drawing/2014/main" id="{9692FC77-32D7-45BE-B496-843979A449A4}"/>
              </a:ext>
            </a:extLst>
          </p:cNvPr>
          <p:cNvSpPr/>
          <p:nvPr userDrawn="1"/>
        </p:nvSpPr>
        <p:spPr>
          <a:xfrm>
            <a:off x="0" y="5664778"/>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342900" rtlCol="0" anchor="ctr"/>
          <a:lstStyle/>
          <a:p>
            <a:pPr algn="r"/>
            <a:r>
              <a:rPr lang="en-US" sz="1351">
                <a:latin typeface="Georgia" charset="0"/>
                <a:ea typeface="Georgia" charset="0"/>
                <a:cs typeface="Georgia" charset="0"/>
              </a:rPr>
              <a:t> website: onesource.uga.edu</a:t>
            </a:r>
          </a:p>
          <a:p>
            <a:pPr algn="r"/>
            <a:r>
              <a:rPr lang="en-US" sz="1351">
                <a:latin typeface="Georgia" charset="0"/>
                <a:ea typeface="Georgia" charset="0"/>
                <a:cs typeface="Georgia" charset="0"/>
              </a:rPr>
              <a:t>email: </a:t>
            </a:r>
            <a:r>
              <a:rPr lang="en-US" sz="1351">
                <a:solidFill>
                  <a:schemeClr val="bg1"/>
                </a:solidFill>
                <a:latin typeface="Georgia" charset="0"/>
                <a:ea typeface="Georgia" charset="0"/>
                <a:cs typeface="Georgia" charset="0"/>
              </a:rPr>
              <a:t>oneusgsupport@uga.edu</a:t>
            </a:r>
          </a:p>
          <a:p>
            <a:pPr algn="r"/>
            <a:r>
              <a:rPr lang="en-US" sz="1351">
                <a:latin typeface="Georgia" charset="0"/>
                <a:ea typeface="Georgia" charset="0"/>
                <a:cs typeface="Georgia" charset="0"/>
              </a:rPr>
              <a:t>service desk: 706-542-0202</a:t>
            </a:r>
          </a:p>
        </p:txBody>
      </p:sp>
      <p:sp>
        <p:nvSpPr>
          <p:cNvPr id="13" name="Title 1">
            <a:extLst>
              <a:ext uri="{FF2B5EF4-FFF2-40B4-BE49-F238E27FC236}">
                <a16:creationId xmlns:a16="http://schemas.microsoft.com/office/drawing/2014/main" id="{7C0B37FA-DB6F-4936-AA4E-983866639B11}"/>
              </a:ext>
            </a:extLst>
          </p:cNvPr>
          <p:cNvSpPr txBox="1">
            <a:spLocks/>
          </p:cNvSpPr>
          <p:nvPr userDrawn="1"/>
        </p:nvSpPr>
        <p:spPr>
          <a:xfrm>
            <a:off x="1011327" y="268854"/>
            <a:ext cx="10515600" cy="849769"/>
          </a:xfrm>
          <a:prstGeom prst="rect">
            <a:avLst/>
          </a:prstGeom>
        </p:spPr>
        <p:txBody>
          <a:bodyPr vert="horz" lIns="68580" tIns="34291" rIns="68580" bIns="34291" rtlCol="0" anchor="ctr">
            <a:normAutofit/>
          </a:bodyPr>
          <a:lst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a:lstStyle>
          <a:p>
            <a:pPr algn="ctr"/>
            <a:r>
              <a:rPr lang="en-US" sz="3300" b="1">
                <a:latin typeface="Georgia" charset="0"/>
                <a:ea typeface="Georgia" charset="0"/>
                <a:cs typeface="Georgia" charset="0"/>
              </a:rPr>
              <a:t>Contact Us</a:t>
            </a:r>
          </a:p>
        </p:txBody>
      </p:sp>
      <p:pic>
        <p:nvPicPr>
          <p:cNvPr id="15" name="Picture 14">
            <a:extLst>
              <a:ext uri="{FF2B5EF4-FFF2-40B4-BE49-F238E27FC236}">
                <a16:creationId xmlns:a16="http://schemas.microsoft.com/office/drawing/2014/main" id="{CB728EDC-3904-4DBA-86DF-B9E7B598428B}"/>
              </a:ext>
            </a:extLst>
          </p:cNvPr>
          <p:cNvPicPr>
            <a:picLocks noChangeAspect="1"/>
          </p:cNvPicPr>
          <p:nvPr userDrawn="1"/>
        </p:nvPicPr>
        <p:blipFill>
          <a:blip r:embed="rId3"/>
          <a:stretch>
            <a:fillRect/>
          </a:stretch>
        </p:blipFill>
        <p:spPr>
          <a:xfrm>
            <a:off x="7343969" y="1283717"/>
            <a:ext cx="4543232" cy="4215964"/>
          </a:xfrm>
          <a:prstGeom prst="rect">
            <a:avLst/>
          </a:prstGeom>
        </p:spPr>
      </p:pic>
      <p:sp>
        <p:nvSpPr>
          <p:cNvPr id="16" name="Content Placeholder 2">
            <a:extLst>
              <a:ext uri="{FF2B5EF4-FFF2-40B4-BE49-F238E27FC236}">
                <a16:creationId xmlns:a16="http://schemas.microsoft.com/office/drawing/2014/main" id="{924FCD7A-4E69-4A3E-A9BB-49DCF8299253}"/>
              </a:ext>
            </a:extLst>
          </p:cNvPr>
          <p:cNvSpPr>
            <a:spLocks noGrp="1"/>
          </p:cNvSpPr>
          <p:nvPr>
            <p:ph idx="1" hasCustomPrompt="1"/>
          </p:nvPr>
        </p:nvSpPr>
        <p:spPr>
          <a:xfrm>
            <a:off x="477083" y="1279149"/>
            <a:ext cx="5367131" cy="4215966"/>
          </a:xfrm>
        </p:spPr>
        <p:txBody>
          <a:bodyPr>
            <a:normAutofit/>
          </a:bodyPr>
          <a:lstStyle>
            <a:lvl1pPr marL="0" marR="0" indent="0" algn="l" defTabSz="685784" rtl="0" eaLnBrk="1" fontAlgn="auto" latinLnBrk="0" hangingPunct="1">
              <a:lnSpc>
                <a:spcPct val="90000"/>
              </a:lnSpc>
              <a:spcBef>
                <a:spcPts val="751"/>
              </a:spcBef>
              <a:spcAft>
                <a:spcPts val="0"/>
              </a:spcAft>
              <a:buClrTx/>
              <a:buSzTx/>
              <a:buFont typeface="Arial"/>
              <a:buNone/>
              <a:tabLst/>
              <a:defRPr sz="2100" baseline="0"/>
            </a:lvl1pPr>
          </a:lstStyle>
          <a:p>
            <a:pPr marL="0" indent="0">
              <a:buNone/>
            </a:pPr>
            <a:r>
              <a:rPr lang="en-US">
                <a:latin typeface="Georgia" panose="02040502050405020303" pitchFamily="18" charset="0"/>
              </a:rPr>
              <a:t>Project Website</a:t>
            </a:r>
          </a:p>
          <a:p>
            <a:pPr marL="0" indent="0">
              <a:buNone/>
            </a:pPr>
            <a:r>
              <a:rPr lang="en-US">
                <a:solidFill>
                  <a:srgbClr val="C00000"/>
                </a:solidFill>
                <a:latin typeface="Georgia" panose="02040502050405020303" pitchFamily="18" charset="0"/>
                <a:hlinkClick r:id="rId4"/>
              </a:rPr>
              <a:t>onesource.uga.edu</a:t>
            </a:r>
            <a:endParaRPr lang="en-US">
              <a:solidFill>
                <a:srgbClr val="C00000"/>
              </a:solidFill>
              <a:latin typeface="Georgia" panose="02040502050405020303" pitchFamily="18" charset="0"/>
            </a:endParaRPr>
          </a:p>
          <a:p>
            <a:pPr marL="0" indent="0">
              <a:buNone/>
            </a:pPr>
            <a:endParaRPr lang="en-US">
              <a:latin typeface="Georgia" panose="02040502050405020303" pitchFamily="18" charset="0"/>
            </a:endParaRPr>
          </a:p>
          <a:p>
            <a:pPr marL="0" indent="0">
              <a:buNone/>
            </a:pPr>
            <a:r>
              <a:rPr lang="en-US">
                <a:latin typeface="Georgia" panose="02040502050405020303" pitchFamily="18" charset="0"/>
              </a:rPr>
              <a:t>OneSource Service Desk: </a:t>
            </a:r>
          </a:p>
          <a:p>
            <a:pPr marL="0" marR="0" lvl="0" indent="0" algn="l" defTabSz="685784" rtl="0" eaLnBrk="1" fontAlgn="auto" latinLnBrk="0" hangingPunct="1">
              <a:lnSpc>
                <a:spcPct val="90000"/>
              </a:lnSpc>
              <a:spcBef>
                <a:spcPts val="751"/>
              </a:spcBef>
              <a:spcAft>
                <a:spcPts val="0"/>
              </a:spcAft>
              <a:buClrTx/>
              <a:buSzTx/>
              <a:buFont typeface="Arial"/>
              <a:buNone/>
              <a:tabLst/>
              <a:defRPr/>
            </a:pPr>
            <a:r>
              <a:rPr lang="en-US">
                <a:solidFill>
                  <a:srgbClr val="C00000"/>
                </a:solidFill>
                <a:latin typeface="Georgia" panose="02040502050405020303" pitchFamily="18" charset="0"/>
                <a:hlinkClick r:id="rId5"/>
              </a:rPr>
              <a:t>oneusgsupport@uga.edu</a:t>
            </a:r>
            <a:endParaRPr lang="en-US">
              <a:latin typeface="Georgia" panose="02040502050405020303" pitchFamily="18" charset="0"/>
            </a:endParaRPr>
          </a:p>
          <a:p>
            <a:pPr marL="0" indent="0">
              <a:buNone/>
            </a:pPr>
            <a:r>
              <a:rPr lang="en-US">
                <a:latin typeface="Georgia" panose="02040502050405020303" pitchFamily="18" charset="0"/>
              </a:rPr>
              <a:t>706-542-0202</a:t>
            </a:r>
          </a:p>
          <a:p>
            <a:pPr marL="0" indent="0">
              <a:buNone/>
            </a:pPr>
            <a:endParaRPr lang="en-US">
              <a:latin typeface="Georgia" panose="02040502050405020303" pitchFamily="18" charset="0"/>
            </a:endParaRPr>
          </a:p>
          <a:p>
            <a:pPr marL="0" indent="0">
              <a:buNone/>
            </a:pPr>
            <a:endParaRPr lang="en-US">
              <a:latin typeface="Georgia" panose="02040502050405020303" pitchFamily="18" charset="0"/>
            </a:endParaRP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43969" y="1288281"/>
            <a:ext cx="4543232" cy="4376496"/>
          </a:xfrm>
          <a:prstGeom prst="rect">
            <a:avLst/>
          </a:prstGeom>
        </p:spPr>
      </p:pic>
      <p:pic>
        <p:nvPicPr>
          <p:cNvPr id="9" name="Picture 2">
            <a:extLst>
              <a:ext uri="{FF2B5EF4-FFF2-40B4-BE49-F238E27FC236}">
                <a16:creationId xmlns:a16="http://schemas.microsoft.com/office/drawing/2014/main" id="{59553ABB-BC07-4BBC-BE66-91334288ECFE}"/>
              </a:ext>
            </a:extLst>
          </p:cNvPr>
          <p:cNvPicPr>
            <a:picLocks noChangeAspect="1"/>
          </p:cNvPicPr>
          <p:nvPr userDrawn="1"/>
        </p:nvPicPr>
        <p:blipFill>
          <a:blip r:embed="rId7"/>
          <a:stretch>
            <a:fillRect/>
          </a:stretch>
        </p:blipFill>
        <p:spPr>
          <a:xfrm>
            <a:off x="4572001" y="5688809"/>
            <a:ext cx="1952627" cy="1171575"/>
          </a:xfrm>
          <a:prstGeom prst="rect">
            <a:avLst/>
          </a:prstGeom>
        </p:spPr>
      </p:pic>
      <p:pic>
        <p:nvPicPr>
          <p:cNvPr id="14" name="Picture 13">
            <a:extLst>
              <a:ext uri="{FF2B5EF4-FFF2-40B4-BE49-F238E27FC236}">
                <a16:creationId xmlns:a16="http://schemas.microsoft.com/office/drawing/2014/main" id="{8A37E6D3-BF7C-4A26-90BA-56C8D318D86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33693" y="5991890"/>
            <a:ext cx="2710703" cy="557473"/>
          </a:xfrm>
          <a:prstGeom prst="rect">
            <a:avLst/>
          </a:prstGeom>
        </p:spPr>
      </p:pic>
    </p:spTree>
    <p:extLst>
      <p:ext uri="{BB962C8B-B14F-4D97-AF65-F5344CB8AC3E}">
        <p14:creationId xmlns:p14="http://schemas.microsoft.com/office/powerpoint/2010/main" val="2515543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624676-81FB-42CB-962F-A584FBFCB3EB}"/>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p:nvPr>
        </p:nvSpPr>
        <p:spPr>
          <a:xfrm>
            <a:off x="1789044" y="1487986"/>
            <a:ext cx="9144000" cy="2387599"/>
          </a:xfrm>
        </p:spPr>
        <p:txBody>
          <a:bodyPr anchor="b">
            <a:normAutofit/>
          </a:bodyPr>
          <a:lstStyle>
            <a:lvl1pPr algn="ctr">
              <a:lnSpc>
                <a:spcPct val="100000"/>
              </a:lnSpc>
              <a:defRPr sz="3300"/>
            </a:lvl1pPr>
          </a:lstStyle>
          <a:p>
            <a:r>
              <a:rPr lang="en-US"/>
              <a:t>Click to edit Master title style</a:t>
            </a:r>
          </a:p>
        </p:txBody>
      </p:sp>
      <p:sp>
        <p:nvSpPr>
          <p:cNvPr id="7" name="Rectangle 6">
            <a:extLst>
              <a:ext uri="{FF2B5EF4-FFF2-40B4-BE49-F238E27FC236}">
                <a16:creationId xmlns:a16="http://schemas.microsoft.com/office/drawing/2014/main" id="{C71E7C9A-83DF-4F6C-858C-51045F3B891B}"/>
              </a:ext>
            </a:extLst>
          </p:cNvPr>
          <p:cNvSpPr/>
          <p:nvPr userDrawn="1"/>
        </p:nvSpPr>
        <p:spPr>
          <a:xfrm>
            <a:off x="0" y="5664778"/>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342900" rtlCol="0" anchor="ctr"/>
          <a:lstStyle/>
          <a:p>
            <a:pPr algn="r"/>
            <a:r>
              <a:rPr lang="en-US" sz="1351">
                <a:latin typeface="Georgia" charset="0"/>
                <a:ea typeface="Georgia" charset="0"/>
                <a:cs typeface="Georgia" charset="0"/>
              </a:rPr>
              <a:t> website: onesource.uga.edu</a:t>
            </a:r>
          </a:p>
          <a:p>
            <a:pPr algn="r"/>
            <a:r>
              <a:rPr lang="en-US" sz="1351">
                <a:latin typeface="Georgia" charset="0"/>
                <a:ea typeface="Georgia" charset="0"/>
                <a:cs typeface="Georgia" charset="0"/>
              </a:rPr>
              <a:t>email: </a:t>
            </a:r>
            <a:r>
              <a:rPr lang="en-US" sz="1351">
                <a:solidFill>
                  <a:schemeClr val="bg1"/>
                </a:solidFill>
                <a:latin typeface="Georgia" charset="0"/>
                <a:ea typeface="Georgia" charset="0"/>
                <a:cs typeface="Georgia" charset="0"/>
              </a:rPr>
              <a:t>oneusgsupport@uga.edu</a:t>
            </a:r>
          </a:p>
          <a:p>
            <a:pPr algn="r"/>
            <a:r>
              <a:rPr lang="en-US" sz="1351">
                <a:latin typeface="Georgia" charset="0"/>
                <a:ea typeface="Georgia" charset="0"/>
                <a:cs typeface="Georgia" charset="0"/>
              </a:rPr>
              <a:t>service desk: 706-542-0202</a:t>
            </a:r>
          </a:p>
        </p:txBody>
      </p:sp>
      <p:sp>
        <p:nvSpPr>
          <p:cNvPr id="12" name="Content Placeholder 2"/>
          <p:cNvSpPr>
            <a:spLocks noGrp="1"/>
          </p:cNvSpPr>
          <p:nvPr>
            <p:ph idx="1"/>
          </p:nvPr>
        </p:nvSpPr>
        <p:spPr>
          <a:xfrm>
            <a:off x="1789044" y="3875584"/>
            <a:ext cx="9144000" cy="957674"/>
          </a:xfrm>
        </p:spPr>
        <p:txBody>
          <a:bodyPr>
            <a:normAutofit/>
          </a:bodyPr>
          <a:lstStyle>
            <a:lvl1pPr marL="0" indent="0" algn="ctr">
              <a:buNone/>
              <a:defRPr sz="3300">
                <a:solidFill>
                  <a:srgbClr val="7F7F7F"/>
                </a:solidFill>
                <a:latin typeface="+mj-lt"/>
              </a:defRPr>
            </a:lvl1pPr>
            <a:lvl2pPr marL="342892" indent="0">
              <a:buNone/>
              <a:defRPr/>
            </a:lvl2pPr>
          </a:lstStyle>
          <a:p>
            <a:pPr lvl="0"/>
            <a:r>
              <a:rPr lang="en-US"/>
              <a:t>Edit Master text styles</a:t>
            </a:r>
          </a:p>
        </p:txBody>
      </p:sp>
      <p:pic>
        <p:nvPicPr>
          <p:cNvPr id="13" name="Picture 2">
            <a:extLst>
              <a:ext uri="{FF2B5EF4-FFF2-40B4-BE49-F238E27FC236}">
                <a16:creationId xmlns:a16="http://schemas.microsoft.com/office/drawing/2014/main" id="{6222FAC6-EA25-4286-B88E-EEC58C47EA1A}"/>
              </a:ext>
            </a:extLst>
          </p:cNvPr>
          <p:cNvPicPr>
            <a:picLocks noChangeAspect="1"/>
          </p:cNvPicPr>
          <p:nvPr userDrawn="1"/>
        </p:nvPicPr>
        <p:blipFill>
          <a:blip r:embed="rId2"/>
          <a:stretch>
            <a:fillRect/>
          </a:stretch>
        </p:blipFill>
        <p:spPr>
          <a:xfrm>
            <a:off x="4572001" y="5688809"/>
            <a:ext cx="1952627" cy="1171575"/>
          </a:xfrm>
          <a:prstGeom prst="rect">
            <a:avLst/>
          </a:prstGeom>
        </p:spPr>
      </p:pic>
      <p:pic>
        <p:nvPicPr>
          <p:cNvPr id="10" name="Picture 9">
            <a:extLst>
              <a:ext uri="{FF2B5EF4-FFF2-40B4-BE49-F238E27FC236}">
                <a16:creationId xmlns:a16="http://schemas.microsoft.com/office/drawing/2014/main" id="{EF91B095-0EA7-47CF-9BAF-52D3BD140D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4492" y="656467"/>
            <a:ext cx="5843017" cy="1261873"/>
          </a:xfrm>
          <a:prstGeom prst="rect">
            <a:avLst/>
          </a:prstGeom>
        </p:spPr>
      </p:pic>
      <p:pic>
        <p:nvPicPr>
          <p:cNvPr id="14" name="Picture 13">
            <a:extLst>
              <a:ext uri="{FF2B5EF4-FFF2-40B4-BE49-F238E27FC236}">
                <a16:creationId xmlns:a16="http://schemas.microsoft.com/office/drawing/2014/main" id="{AB0CC6F1-2208-4F26-9143-EB03FEAA71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693" y="5991890"/>
            <a:ext cx="2710703" cy="557473"/>
          </a:xfrm>
          <a:prstGeom prst="rect">
            <a:avLst/>
          </a:prstGeom>
        </p:spPr>
      </p:pic>
    </p:spTree>
    <p:extLst>
      <p:ext uri="{BB962C8B-B14F-4D97-AF65-F5344CB8AC3E}">
        <p14:creationId xmlns:p14="http://schemas.microsoft.com/office/powerpoint/2010/main" val="3124750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8935EB-8EB6-45BE-928B-9BF69CBAAB15}"/>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extLst>
              <a:ext uri="{FF2B5EF4-FFF2-40B4-BE49-F238E27FC236}">
                <a16:creationId xmlns:a16="http://schemas.microsoft.com/office/drawing/2014/main" id="{29AB948A-3D4D-423A-9D3C-BB6742E8A2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
        <p:nvSpPr>
          <p:cNvPr id="11" name="Rectangle 10">
            <a:extLst>
              <a:ext uri="{FF2B5EF4-FFF2-40B4-BE49-F238E27FC236}">
                <a16:creationId xmlns:a16="http://schemas.microsoft.com/office/drawing/2014/main" id="{9692FC77-32D7-45BE-B496-843979A449A4}"/>
              </a:ext>
            </a:extLst>
          </p:cNvPr>
          <p:cNvSpPr/>
          <p:nvPr userDrawn="1"/>
        </p:nvSpPr>
        <p:spPr>
          <a:xfrm>
            <a:off x="0" y="5664778"/>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342900" rtlCol="0" anchor="ctr"/>
          <a:lstStyle/>
          <a:p>
            <a:pPr algn="r"/>
            <a:r>
              <a:rPr lang="en-US" sz="1351">
                <a:latin typeface="Georgia" charset="0"/>
                <a:ea typeface="Georgia" charset="0"/>
                <a:cs typeface="Georgia" charset="0"/>
              </a:rPr>
              <a:t> website: onesource.uga.edu</a:t>
            </a:r>
          </a:p>
          <a:p>
            <a:pPr algn="r"/>
            <a:r>
              <a:rPr lang="en-US" sz="1351">
                <a:latin typeface="Georgia" charset="0"/>
                <a:ea typeface="Georgia" charset="0"/>
                <a:cs typeface="Georgia" charset="0"/>
              </a:rPr>
              <a:t>email: </a:t>
            </a:r>
            <a:r>
              <a:rPr lang="en-US" sz="1351">
                <a:solidFill>
                  <a:schemeClr val="bg1"/>
                </a:solidFill>
                <a:latin typeface="Georgia" charset="0"/>
                <a:ea typeface="Georgia" charset="0"/>
                <a:cs typeface="Georgia" charset="0"/>
              </a:rPr>
              <a:t>oneusgsupport@uga.edu</a:t>
            </a:r>
          </a:p>
          <a:p>
            <a:pPr algn="r"/>
            <a:r>
              <a:rPr lang="en-US" sz="1351">
                <a:latin typeface="Georgia" charset="0"/>
                <a:ea typeface="Georgia" charset="0"/>
                <a:cs typeface="Georgia" charset="0"/>
              </a:rPr>
              <a:t>service desk: 706-542-0202</a:t>
            </a:r>
          </a:p>
        </p:txBody>
      </p:sp>
      <p:sp>
        <p:nvSpPr>
          <p:cNvPr id="13" name="Title 1">
            <a:extLst>
              <a:ext uri="{FF2B5EF4-FFF2-40B4-BE49-F238E27FC236}">
                <a16:creationId xmlns:a16="http://schemas.microsoft.com/office/drawing/2014/main" id="{7C0B37FA-DB6F-4936-AA4E-983866639B11}"/>
              </a:ext>
            </a:extLst>
          </p:cNvPr>
          <p:cNvSpPr txBox="1">
            <a:spLocks/>
          </p:cNvSpPr>
          <p:nvPr userDrawn="1"/>
        </p:nvSpPr>
        <p:spPr>
          <a:xfrm>
            <a:off x="1011327" y="437126"/>
            <a:ext cx="10515600" cy="849769"/>
          </a:xfrm>
          <a:prstGeom prst="rect">
            <a:avLst/>
          </a:prstGeom>
        </p:spPr>
        <p:txBody>
          <a:bodyPr vert="horz" lIns="68580" tIns="34291" rIns="68580" bIns="34291" rtlCol="0" anchor="ctr">
            <a:normAutofit/>
          </a:bodyPr>
          <a:lst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a:lstStyle>
          <a:p>
            <a:pPr algn="ctr">
              <a:lnSpc>
                <a:spcPct val="100000"/>
              </a:lnSpc>
            </a:pPr>
            <a:r>
              <a:rPr lang="en-US" sz="3300" b="1">
                <a:latin typeface="Georgia" charset="0"/>
                <a:ea typeface="Georgia" charset="0"/>
                <a:cs typeface="Georgia" charset="0"/>
              </a:rPr>
              <a:t>Contact Us</a:t>
            </a:r>
          </a:p>
        </p:txBody>
      </p:sp>
      <p:pic>
        <p:nvPicPr>
          <p:cNvPr id="9" name="Picture 8">
            <a:extLst>
              <a:ext uri="{FF2B5EF4-FFF2-40B4-BE49-F238E27FC236}">
                <a16:creationId xmlns:a16="http://schemas.microsoft.com/office/drawing/2014/main" id="{516FD7BE-5C41-4B5D-ABC0-AE34EF0D19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6028" y="1279152"/>
            <a:ext cx="4600339" cy="4371638"/>
          </a:xfrm>
          <a:prstGeom prst="rect">
            <a:avLst/>
          </a:prstGeom>
        </p:spPr>
      </p:pic>
      <p:sp>
        <p:nvSpPr>
          <p:cNvPr id="3" name="Rectangle 2">
            <a:extLst>
              <a:ext uri="{FF2B5EF4-FFF2-40B4-BE49-F238E27FC236}">
                <a16:creationId xmlns:a16="http://schemas.microsoft.com/office/drawing/2014/main" id="{A8934929-5991-46AA-BB30-B80485FE681A}"/>
              </a:ext>
            </a:extLst>
          </p:cNvPr>
          <p:cNvSpPr/>
          <p:nvPr userDrawn="1"/>
        </p:nvSpPr>
        <p:spPr>
          <a:xfrm>
            <a:off x="705223" y="1588815"/>
            <a:ext cx="6096000" cy="2031325"/>
          </a:xfrm>
          <a:prstGeom prst="rect">
            <a:avLst/>
          </a:prstGeom>
        </p:spPr>
        <p:txBody>
          <a:bodyPr>
            <a:spAutoFit/>
          </a:bodyPr>
          <a:lstStyle/>
          <a:p>
            <a:pPr marL="0" indent="0">
              <a:buNone/>
            </a:pPr>
            <a:r>
              <a:rPr lang="en-US" sz="2100">
                <a:latin typeface="Georgia" panose="02040502050405020303" pitchFamily="18" charset="0"/>
              </a:rPr>
              <a:t>Project Information</a:t>
            </a:r>
          </a:p>
          <a:p>
            <a:pPr marL="0" indent="0">
              <a:buNone/>
            </a:pPr>
            <a:r>
              <a:rPr lang="en-US" sz="2100">
                <a:solidFill>
                  <a:srgbClr val="C00000"/>
                </a:solidFill>
                <a:latin typeface="Georgia" panose="02040502050405020303" pitchFamily="18" charset="0"/>
                <a:hlinkClick r:id="rId4"/>
              </a:rPr>
              <a:t>onesource.uga.edu</a:t>
            </a:r>
            <a:endParaRPr lang="en-US" sz="2100">
              <a:solidFill>
                <a:srgbClr val="C00000"/>
              </a:solidFill>
              <a:latin typeface="Georgia" panose="02040502050405020303" pitchFamily="18" charset="0"/>
            </a:endParaRPr>
          </a:p>
          <a:p>
            <a:pPr marL="0" indent="0">
              <a:buNone/>
            </a:pPr>
            <a:endParaRPr lang="en-US" sz="2100">
              <a:latin typeface="Georgia" panose="02040502050405020303" pitchFamily="18" charset="0"/>
            </a:endParaRPr>
          </a:p>
          <a:p>
            <a:pPr marL="0" indent="0">
              <a:buNone/>
            </a:pPr>
            <a:r>
              <a:rPr lang="en-US" sz="2100">
                <a:latin typeface="Georgia" panose="02040502050405020303" pitchFamily="18" charset="0"/>
              </a:rPr>
              <a:t>OneSource Service Desk</a:t>
            </a:r>
          </a:p>
          <a:p>
            <a:pPr marL="0" indent="0">
              <a:buNone/>
            </a:pPr>
            <a:r>
              <a:rPr lang="en-US" sz="2100">
                <a:latin typeface="Georgia" panose="02040502050405020303" pitchFamily="18" charset="0"/>
                <a:hlinkClick r:id="rId5"/>
              </a:rPr>
              <a:t>oneusgsupport@uga.edu</a:t>
            </a:r>
            <a:endParaRPr lang="en-US" sz="2100">
              <a:latin typeface="Georgia" panose="02040502050405020303" pitchFamily="18" charset="0"/>
            </a:endParaRPr>
          </a:p>
          <a:p>
            <a:pPr marL="0" indent="0">
              <a:buNone/>
            </a:pPr>
            <a:r>
              <a:rPr lang="en-US" sz="2100">
                <a:latin typeface="Georgia" panose="02040502050405020303" pitchFamily="18" charset="0"/>
              </a:rPr>
              <a:t>706-542-0202</a:t>
            </a:r>
          </a:p>
        </p:txBody>
      </p:sp>
      <p:pic>
        <p:nvPicPr>
          <p:cNvPr id="14" name="Picture 2">
            <a:extLst>
              <a:ext uri="{FF2B5EF4-FFF2-40B4-BE49-F238E27FC236}">
                <a16:creationId xmlns:a16="http://schemas.microsoft.com/office/drawing/2014/main" id="{9B762938-A123-4608-B665-CEC1D0BD0E3F}"/>
              </a:ext>
            </a:extLst>
          </p:cNvPr>
          <p:cNvPicPr>
            <a:picLocks noChangeAspect="1"/>
          </p:cNvPicPr>
          <p:nvPr userDrawn="1"/>
        </p:nvPicPr>
        <p:blipFill>
          <a:blip r:embed="rId6"/>
          <a:stretch>
            <a:fillRect/>
          </a:stretch>
        </p:blipFill>
        <p:spPr>
          <a:xfrm>
            <a:off x="4572001" y="5688809"/>
            <a:ext cx="1952627" cy="1171575"/>
          </a:xfrm>
          <a:prstGeom prst="rect">
            <a:avLst/>
          </a:prstGeom>
        </p:spPr>
      </p:pic>
      <p:pic>
        <p:nvPicPr>
          <p:cNvPr id="15" name="Picture 14">
            <a:extLst>
              <a:ext uri="{FF2B5EF4-FFF2-40B4-BE49-F238E27FC236}">
                <a16:creationId xmlns:a16="http://schemas.microsoft.com/office/drawing/2014/main" id="{7E3474A4-30C8-45CF-903E-7A711D1B9BB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3693" y="5991890"/>
            <a:ext cx="2710703" cy="557473"/>
          </a:xfrm>
          <a:prstGeom prst="rect">
            <a:avLst/>
          </a:prstGeom>
        </p:spPr>
      </p:pic>
    </p:spTree>
    <p:extLst>
      <p:ext uri="{BB962C8B-B14F-4D97-AF65-F5344CB8AC3E}">
        <p14:creationId xmlns:p14="http://schemas.microsoft.com/office/powerpoint/2010/main" val="258517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8118" y="241017"/>
            <a:ext cx="10443463" cy="849769"/>
          </a:xfrm>
        </p:spPr>
        <p:txBody>
          <a:bodyPr>
            <a:normAutofit/>
          </a:bodyPr>
          <a:lstStyle>
            <a:lvl1pPr>
              <a:defRPr sz="4000"/>
            </a:lvl1pPr>
          </a:lstStyle>
          <a:p>
            <a:r>
              <a:rPr lang="en-US"/>
              <a:t>Click to edit Master title style</a:t>
            </a:r>
          </a:p>
        </p:txBody>
      </p:sp>
      <p:sp>
        <p:nvSpPr>
          <p:cNvPr id="3" name="Content Placeholder 2"/>
          <p:cNvSpPr>
            <a:spLocks noGrp="1"/>
          </p:cNvSpPr>
          <p:nvPr>
            <p:ph idx="1"/>
          </p:nvPr>
        </p:nvSpPr>
        <p:spPr>
          <a:xfrm>
            <a:off x="838204" y="1825626"/>
            <a:ext cx="10515600" cy="4522166"/>
          </a:xfrm>
        </p:spPr>
        <p:txBody>
          <a:bodyPr/>
          <a:lstStyle>
            <a:lvl1pPr>
              <a:lnSpc>
                <a:spcPct val="100000"/>
              </a:lnSpc>
              <a:defRPr sz="2100">
                <a:latin typeface="Georgia" panose="02040502050405020303" pitchFamily="18" charset="0"/>
              </a:defRPr>
            </a:lvl1pPr>
            <a:lvl2pPr>
              <a:lnSpc>
                <a:spcPct val="100000"/>
              </a:lnSpc>
              <a:defRPr sz="1800">
                <a:latin typeface="+mj-lt"/>
              </a:defRPr>
            </a:lvl2pPr>
            <a:lvl3pPr>
              <a:lnSpc>
                <a:spcPct val="100000"/>
              </a:lnSpc>
              <a:defRPr sz="1500">
                <a:latin typeface="+mj-lt"/>
              </a:defRPr>
            </a:lvl3pPr>
            <a:lvl4pPr>
              <a:lnSpc>
                <a:spcPct val="100000"/>
              </a:lnSpc>
              <a:defRPr sz="1351">
                <a:latin typeface="Georgia" panose="02040502050405020303" pitchFamily="18" charset="0"/>
              </a:defRPr>
            </a:lvl4pPr>
            <a:lvl5pPr>
              <a:lnSpc>
                <a:spcPct val="100000"/>
              </a:lnSpc>
              <a:defRPr sz="1351">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29059C05-552E-467D-9BC3-D2E7B53521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
        <p:nvSpPr>
          <p:cNvPr id="10" name="Rectangle 9">
            <a:extLst>
              <a:ext uri="{FF2B5EF4-FFF2-40B4-BE49-F238E27FC236}">
                <a16:creationId xmlns:a16="http://schemas.microsoft.com/office/drawing/2014/main" id="{372F17DC-F994-495C-801A-D327665F51A1}"/>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Slide Number Placeholder 5">
            <a:extLst>
              <a:ext uri="{FF2B5EF4-FFF2-40B4-BE49-F238E27FC236}">
                <a16:creationId xmlns:a16="http://schemas.microsoft.com/office/drawing/2014/main" id="{3AEB75CD-05D5-4D48-8D31-3CC708B54603}"/>
              </a:ext>
            </a:extLst>
          </p:cNvPr>
          <p:cNvSpPr>
            <a:spLocks noGrp="1"/>
          </p:cNvSpPr>
          <p:nvPr>
            <p:ph type="sldNum" sz="quarter" idx="4"/>
          </p:nvPr>
        </p:nvSpPr>
        <p:spPr>
          <a:xfrm>
            <a:off x="9288377" y="6325279"/>
            <a:ext cx="2743200" cy="365126"/>
          </a:xfrm>
          <a:prstGeom prst="rect">
            <a:avLst/>
          </a:prstGeom>
        </p:spPr>
        <p:txBody>
          <a:bodyPr vert="horz" lIns="91440" tIns="45720" rIns="91440" bIns="45720" rtlCol="0" anchor="ctr"/>
          <a:lstStyle>
            <a:lvl1pPr algn="r">
              <a:defRPr sz="1351">
                <a:solidFill>
                  <a:schemeClr val="tx1"/>
                </a:solidFill>
                <a:latin typeface="Verdana" panose="020B0604030504040204" pitchFamily="34" charset="0"/>
                <a:ea typeface="Verdana" panose="020B0604030504040204" pitchFamily="34" charset="0"/>
              </a:defRPr>
            </a:lvl1pPr>
          </a:lstStyle>
          <a:p>
            <a:fld id="{A4ED125B-D284-4FF1-A924-6417E476951B}" type="slidenum">
              <a:rPr lang="en-US" smtClean="0"/>
              <a:pPr/>
              <a:t>‹#›</a:t>
            </a:fld>
            <a:endParaRPr lang="en-US"/>
          </a:p>
        </p:txBody>
      </p:sp>
    </p:spTree>
    <p:extLst>
      <p:ext uri="{BB962C8B-B14F-4D97-AF65-F5344CB8AC3E}">
        <p14:creationId xmlns:p14="http://schemas.microsoft.com/office/powerpoint/2010/main" val="123381987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8935EB-8EB6-45BE-928B-9BF69CBAAB15}"/>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extLst>
              <a:ext uri="{FF2B5EF4-FFF2-40B4-BE49-F238E27FC236}">
                <a16:creationId xmlns:a16="http://schemas.microsoft.com/office/drawing/2014/main" id="{29AB948A-3D4D-423A-9D3C-BB6742E8A2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
        <p:nvSpPr>
          <p:cNvPr id="11" name="Rectangle 10">
            <a:extLst>
              <a:ext uri="{FF2B5EF4-FFF2-40B4-BE49-F238E27FC236}">
                <a16:creationId xmlns:a16="http://schemas.microsoft.com/office/drawing/2014/main" id="{9692FC77-32D7-45BE-B496-843979A449A4}"/>
              </a:ext>
            </a:extLst>
          </p:cNvPr>
          <p:cNvSpPr/>
          <p:nvPr userDrawn="1"/>
        </p:nvSpPr>
        <p:spPr>
          <a:xfrm>
            <a:off x="0" y="5664778"/>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342900" rtlCol="0" anchor="ctr"/>
          <a:lstStyle/>
          <a:p>
            <a:pPr algn="r"/>
            <a:r>
              <a:rPr lang="en-US" sz="1351">
                <a:latin typeface="Georgia" charset="0"/>
                <a:ea typeface="Georgia" charset="0"/>
                <a:cs typeface="Georgia" charset="0"/>
              </a:rPr>
              <a:t> website: onesource.uga.edu</a:t>
            </a:r>
          </a:p>
          <a:p>
            <a:pPr algn="r"/>
            <a:r>
              <a:rPr lang="en-US" sz="1351">
                <a:latin typeface="Georgia" charset="0"/>
                <a:ea typeface="Georgia" charset="0"/>
                <a:cs typeface="Georgia" charset="0"/>
              </a:rPr>
              <a:t>email: </a:t>
            </a:r>
            <a:r>
              <a:rPr lang="en-US" sz="1351">
                <a:solidFill>
                  <a:schemeClr val="bg1"/>
                </a:solidFill>
                <a:latin typeface="Georgia" charset="0"/>
                <a:ea typeface="Georgia" charset="0"/>
                <a:cs typeface="Georgia" charset="0"/>
              </a:rPr>
              <a:t>oneusgsupport@uga.edu</a:t>
            </a:r>
          </a:p>
          <a:p>
            <a:pPr algn="r"/>
            <a:r>
              <a:rPr lang="en-US" sz="1351">
                <a:latin typeface="Georgia" charset="0"/>
                <a:ea typeface="Georgia" charset="0"/>
                <a:cs typeface="Georgia" charset="0"/>
              </a:rPr>
              <a:t>service desk: 706-542-0202</a:t>
            </a:r>
          </a:p>
        </p:txBody>
      </p:sp>
      <p:sp>
        <p:nvSpPr>
          <p:cNvPr id="13" name="Title 1">
            <a:extLst>
              <a:ext uri="{FF2B5EF4-FFF2-40B4-BE49-F238E27FC236}">
                <a16:creationId xmlns:a16="http://schemas.microsoft.com/office/drawing/2014/main" id="{7C0B37FA-DB6F-4936-AA4E-983866639B11}"/>
              </a:ext>
            </a:extLst>
          </p:cNvPr>
          <p:cNvSpPr txBox="1">
            <a:spLocks/>
          </p:cNvSpPr>
          <p:nvPr userDrawn="1"/>
        </p:nvSpPr>
        <p:spPr>
          <a:xfrm>
            <a:off x="1011327" y="268854"/>
            <a:ext cx="10515600" cy="849769"/>
          </a:xfrm>
          <a:prstGeom prst="rect">
            <a:avLst/>
          </a:prstGeom>
        </p:spPr>
        <p:txBody>
          <a:bodyPr vert="horz" lIns="68580" tIns="34291" rIns="68580" bIns="34291" rtlCol="0" anchor="ctr">
            <a:normAutofit/>
          </a:bodyPr>
          <a:lst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a:lstStyle>
          <a:p>
            <a:pPr algn="ctr"/>
            <a:r>
              <a:rPr lang="en-US" sz="3300" b="1">
                <a:latin typeface="Georgia" charset="0"/>
                <a:ea typeface="Georgia" charset="0"/>
                <a:cs typeface="Georgia" charset="0"/>
              </a:rPr>
              <a:t>Contact Us</a:t>
            </a:r>
          </a:p>
        </p:txBody>
      </p:sp>
      <p:pic>
        <p:nvPicPr>
          <p:cNvPr id="15" name="Picture 14">
            <a:extLst>
              <a:ext uri="{FF2B5EF4-FFF2-40B4-BE49-F238E27FC236}">
                <a16:creationId xmlns:a16="http://schemas.microsoft.com/office/drawing/2014/main" id="{CB728EDC-3904-4DBA-86DF-B9E7B598428B}"/>
              </a:ext>
            </a:extLst>
          </p:cNvPr>
          <p:cNvPicPr>
            <a:picLocks noChangeAspect="1"/>
          </p:cNvPicPr>
          <p:nvPr userDrawn="1"/>
        </p:nvPicPr>
        <p:blipFill>
          <a:blip r:embed="rId3"/>
          <a:stretch>
            <a:fillRect/>
          </a:stretch>
        </p:blipFill>
        <p:spPr>
          <a:xfrm>
            <a:off x="7343969" y="1283717"/>
            <a:ext cx="4543232" cy="4215964"/>
          </a:xfrm>
          <a:prstGeom prst="rect">
            <a:avLst/>
          </a:prstGeom>
        </p:spPr>
      </p:pic>
      <p:sp>
        <p:nvSpPr>
          <p:cNvPr id="16" name="Content Placeholder 2">
            <a:extLst>
              <a:ext uri="{FF2B5EF4-FFF2-40B4-BE49-F238E27FC236}">
                <a16:creationId xmlns:a16="http://schemas.microsoft.com/office/drawing/2014/main" id="{924FCD7A-4E69-4A3E-A9BB-49DCF8299253}"/>
              </a:ext>
            </a:extLst>
          </p:cNvPr>
          <p:cNvSpPr>
            <a:spLocks noGrp="1"/>
          </p:cNvSpPr>
          <p:nvPr>
            <p:ph idx="1" hasCustomPrompt="1"/>
          </p:nvPr>
        </p:nvSpPr>
        <p:spPr>
          <a:xfrm>
            <a:off x="477083" y="1279149"/>
            <a:ext cx="5367131" cy="4215966"/>
          </a:xfrm>
        </p:spPr>
        <p:txBody>
          <a:bodyPr>
            <a:normAutofit/>
          </a:bodyPr>
          <a:lstStyle>
            <a:lvl1pPr marL="0" marR="0" indent="0" algn="l" defTabSz="685784" rtl="0" eaLnBrk="1" fontAlgn="auto" latinLnBrk="0" hangingPunct="1">
              <a:lnSpc>
                <a:spcPct val="90000"/>
              </a:lnSpc>
              <a:spcBef>
                <a:spcPts val="751"/>
              </a:spcBef>
              <a:spcAft>
                <a:spcPts val="0"/>
              </a:spcAft>
              <a:buClrTx/>
              <a:buSzTx/>
              <a:buFont typeface="Arial"/>
              <a:buNone/>
              <a:tabLst/>
              <a:defRPr sz="2100" baseline="0"/>
            </a:lvl1pPr>
          </a:lstStyle>
          <a:p>
            <a:pPr marL="0" indent="0">
              <a:buNone/>
            </a:pPr>
            <a:r>
              <a:rPr lang="en-US">
                <a:latin typeface="Georgia" panose="02040502050405020303" pitchFamily="18" charset="0"/>
              </a:rPr>
              <a:t>Project Website</a:t>
            </a:r>
          </a:p>
          <a:p>
            <a:pPr marL="0" indent="0">
              <a:buNone/>
            </a:pPr>
            <a:r>
              <a:rPr lang="en-US">
                <a:solidFill>
                  <a:srgbClr val="C00000"/>
                </a:solidFill>
                <a:latin typeface="Georgia" panose="02040502050405020303" pitchFamily="18" charset="0"/>
                <a:hlinkClick r:id="rId4"/>
              </a:rPr>
              <a:t>onesource.uga.edu</a:t>
            </a:r>
            <a:endParaRPr lang="en-US">
              <a:solidFill>
                <a:srgbClr val="C00000"/>
              </a:solidFill>
              <a:latin typeface="Georgia" panose="02040502050405020303" pitchFamily="18" charset="0"/>
            </a:endParaRPr>
          </a:p>
          <a:p>
            <a:pPr marL="0" indent="0">
              <a:buNone/>
            </a:pPr>
            <a:endParaRPr lang="en-US">
              <a:latin typeface="Georgia" panose="02040502050405020303" pitchFamily="18" charset="0"/>
            </a:endParaRPr>
          </a:p>
          <a:p>
            <a:pPr marL="0" indent="0">
              <a:buNone/>
            </a:pPr>
            <a:r>
              <a:rPr lang="en-US">
                <a:latin typeface="Georgia" panose="02040502050405020303" pitchFamily="18" charset="0"/>
              </a:rPr>
              <a:t>OneSource Service Desk: </a:t>
            </a:r>
          </a:p>
          <a:p>
            <a:pPr marL="0" marR="0" lvl="0" indent="0" algn="l" defTabSz="685784" rtl="0" eaLnBrk="1" fontAlgn="auto" latinLnBrk="0" hangingPunct="1">
              <a:lnSpc>
                <a:spcPct val="90000"/>
              </a:lnSpc>
              <a:spcBef>
                <a:spcPts val="751"/>
              </a:spcBef>
              <a:spcAft>
                <a:spcPts val="0"/>
              </a:spcAft>
              <a:buClrTx/>
              <a:buSzTx/>
              <a:buFont typeface="Arial"/>
              <a:buNone/>
              <a:tabLst/>
              <a:defRPr/>
            </a:pPr>
            <a:r>
              <a:rPr lang="en-US">
                <a:solidFill>
                  <a:srgbClr val="C00000"/>
                </a:solidFill>
                <a:latin typeface="Georgia" panose="02040502050405020303" pitchFamily="18" charset="0"/>
                <a:hlinkClick r:id="rId5"/>
              </a:rPr>
              <a:t>oneusgsupport@uga.edu</a:t>
            </a:r>
            <a:endParaRPr lang="en-US">
              <a:latin typeface="Georgia" panose="02040502050405020303" pitchFamily="18" charset="0"/>
            </a:endParaRPr>
          </a:p>
          <a:p>
            <a:pPr marL="0" indent="0">
              <a:buNone/>
            </a:pPr>
            <a:r>
              <a:rPr lang="en-US">
                <a:latin typeface="Georgia" panose="02040502050405020303" pitchFamily="18" charset="0"/>
              </a:rPr>
              <a:t>706-542-0202</a:t>
            </a:r>
          </a:p>
          <a:p>
            <a:pPr marL="0" indent="0">
              <a:buNone/>
            </a:pPr>
            <a:endParaRPr lang="en-US">
              <a:latin typeface="Georgia" panose="02040502050405020303" pitchFamily="18" charset="0"/>
            </a:endParaRPr>
          </a:p>
          <a:p>
            <a:pPr marL="0" indent="0">
              <a:buNone/>
            </a:pPr>
            <a:endParaRPr lang="en-US">
              <a:latin typeface="Georgia" panose="02040502050405020303" pitchFamily="18" charset="0"/>
            </a:endParaRP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43969" y="1288281"/>
            <a:ext cx="4543232" cy="4376496"/>
          </a:xfrm>
          <a:prstGeom prst="rect">
            <a:avLst/>
          </a:prstGeom>
        </p:spPr>
      </p:pic>
      <p:pic>
        <p:nvPicPr>
          <p:cNvPr id="9" name="Picture 2">
            <a:extLst>
              <a:ext uri="{FF2B5EF4-FFF2-40B4-BE49-F238E27FC236}">
                <a16:creationId xmlns:a16="http://schemas.microsoft.com/office/drawing/2014/main" id="{BF7FD1AA-BC7B-4EAC-A6B1-16FE65522487}"/>
              </a:ext>
            </a:extLst>
          </p:cNvPr>
          <p:cNvPicPr>
            <a:picLocks noChangeAspect="1"/>
          </p:cNvPicPr>
          <p:nvPr userDrawn="1"/>
        </p:nvPicPr>
        <p:blipFill>
          <a:blip r:embed="rId7"/>
          <a:stretch>
            <a:fillRect/>
          </a:stretch>
        </p:blipFill>
        <p:spPr>
          <a:xfrm>
            <a:off x="4572001" y="5688809"/>
            <a:ext cx="1952627" cy="1171575"/>
          </a:xfrm>
          <a:prstGeom prst="rect">
            <a:avLst/>
          </a:prstGeom>
        </p:spPr>
      </p:pic>
      <p:pic>
        <p:nvPicPr>
          <p:cNvPr id="14" name="Picture 13">
            <a:extLst>
              <a:ext uri="{FF2B5EF4-FFF2-40B4-BE49-F238E27FC236}">
                <a16:creationId xmlns:a16="http://schemas.microsoft.com/office/drawing/2014/main" id="{A0EDAD76-2E26-42BF-9222-68A30F0990B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33693" y="5991890"/>
            <a:ext cx="2710703" cy="557473"/>
          </a:xfrm>
          <a:prstGeom prst="rect">
            <a:avLst/>
          </a:prstGeom>
        </p:spPr>
      </p:pic>
    </p:spTree>
    <p:extLst>
      <p:ext uri="{BB962C8B-B14F-4D97-AF65-F5344CB8AC3E}">
        <p14:creationId xmlns:p14="http://schemas.microsoft.com/office/powerpoint/2010/main" val="2096451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624676-81FB-42CB-962F-A584FBFCB3EB}"/>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89044" y="1487983"/>
            <a:ext cx="9144000" cy="2387600"/>
          </a:xfrm>
        </p:spPr>
        <p:txBody>
          <a:bodyPr anchor="b">
            <a:normAutofit/>
          </a:bodyPr>
          <a:lstStyle>
            <a:lvl1pPr algn="ctr">
              <a:defRPr sz="4400"/>
            </a:lvl1pPr>
          </a:lstStyle>
          <a:p>
            <a:r>
              <a:rPr lang="en-US"/>
              <a:t>Click to edit Master title style</a:t>
            </a:r>
          </a:p>
        </p:txBody>
      </p:sp>
      <p:sp>
        <p:nvSpPr>
          <p:cNvPr id="7" name="Rectangle 6">
            <a:extLst>
              <a:ext uri="{FF2B5EF4-FFF2-40B4-BE49-F238E27FC236}">
                <a16:creationId xmlns:a16="http://schemas.microsoft.com/office/drawing/2014/main" id="{C71E7C9A-83DF-4F6C-858C-51045F3B891B}"/>
              </a:ext>
            </a:extLst>
          </p:cNvPr>
          <p:cNvSpPr/>
          <p:nvPr userDrawn="1"/>
        </p:nvSpPr>
        <p:spPr>
          <a:xfrm>
            <a:off x="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a:latin typeface="Georgia" charset="0"/>
                <a:ea typeface="Georgia" charset="0"/>
                <a:cs typeface="Georgia" charset="0"/>
              </a:rPr>
              <a:t> website: onesource.uga.edu</a:t>
            </a:r>
          </a:p>
          <a:p>
            <a:pPr algn="r"/>
            <a:r>
              <a:rPr lang="en-US">
                <a:latin typeface="Georgia" charset="0"/>
                <a:ea typeface="Georgia" charset="0"/>
                <a:cs typeface="Georgia" charset="0"/>
              </a:rPr>
              <a:t>email: </a:t>
            </a:r>
            <a:r>
              <a:rPr lang="en-US">
                <a:solidFill>
                  <a:schemeClr val="bg1"/>
                </a:solidFill>
                <a:latin typeface="Georgia" charset="0"/>
                <a:ea typeface="Georgia" charset="0"/>
                <a:cs typeface="Georgia" charset="0"/>
              </a:rPr>
              <a:t>oneusgsupport@uga.edu</a:t>
            </a:r>
          </a:p>
          <a:p>
            <a:pPr algn="r"/>
            <a:r>
              <a:rPr lang="en-US">
                <a:latin typeface="Georgia" charset="0"/>
                <a:ea typeface="Georgia" charset="0"/>
                <a:cs typeface="Georgia" charset="0"/>
              </a:rPr>
              <a:t>support desk: 706-542-0202</a:t>
            </a:r>
          </a:p>
        </p:txBody>
      </p:sp>
      <p:pic>
        <p:nvPicPr>
          <p:cNvPr id="8" name="Picture 7">
            <a:extLst>
              <a:ext uri="{FF2B5EF4-FFF2-40B4-BE49-F238E27FC236}">
                <a16:creationId xmlns:a16="http://schemas.microsoft.com/office/drawing/2014/main" id="{945C5AC6-84D9-40A6-B9F8-DBD22224A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163" y="5803321"/>
            <a:ext cx="2710704" cy="743296"/>
          </a:xfrm>
          <a:prstGeom prst="rect">
            <a:avLst/>
          </a:prstGeom>
        </p:spPr>
      </p:pic>
      <p:pic>
        <p:nvPicPr>
          <p:cNvPr id="9" name="Picture 8">
            <a:extLst>
              <a:ext uri="{FF2B5EF4-FFF2-40B4-BE49-F238E27FC236}">
                <a16:creationId xmlns:a16="http://schemas.microsoft.com/office/drawing/2014/main" id="{F1DB179D-F93D-4629-8906-EC52EB9CB8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4492" y="403895"/>
            <a:ext cx="5843016" cy="1682496"/>
          </a:xfrm>
          <a:prstGeom prst="rect">
            <a:avLst/>
          </a:prstGeom>
        </p:spPr>
      </p:pic>
      <p:sp>
        <p:nvSpPr>
          <p:cNvPr id="12" name="Content Placeholder 2"/>
          <p:cNvSpPr>
            <a:spLocks noGrp="1"/>
          </p:cNvSpPr>
          <p:nvPr>
            <p:ph idx="1"/>
          </p:nvPr>
        </p:nvSpPr>
        <p:spPr>
          <a:xfrm>
            <a:off x="1789044" y="3875583"/>
            <a:ext cx="9144000" cy="957674"/>
          </a:xfrm>
        </p:spPr>
        <p:txBody>
          <a:bodyPr/>
          <a:lstStyle>
            <a:lvl1pPr marL="0" indent="0" algn="ctr">
              <a:buNone/>
              <a:defRPr/>
            </a:lvl1pPr>
            <a:lvl2pPr marL="457189" indent="0">
              <a:buNone/>
              <a:defRPr/>
            </a:lvl2pPr>
          </a:lstStyle>
          <a:p>
            <a:pPr lvl="0"/>
            <a:r>
              <a:rPr lang="en-US"/>
              <a:t>Edit Master text styles</a:t>
            </a:r>
          </a:p>
        </p:txBody>
      </p:sp>
      <p:pic>
        <p:nvPicPr>
          <p:cNvPr id="10" name="Picture 2">
            <a:extLst>
              <a:ext uri="{FF2B5EF4-FFF2-40B4-BE49-F238E27FC236}">
                <a16:creationId xmlns:a16="http://schemas.microsoft.com/office/drawing/2014/main" id="{8449FE0A-CD4E-4EDD-8B67-B53E004EBB7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46688" y="5765801"/>
            <a:ext cx="168592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53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8115" y="241013"/>
            <a:ext cx="10443462" cy="849769"/>
          </a:xfrm>
        </p:spPr>
        <p:txBody>
          <a:bodyPr/>
          <a:lstStyle/>
          <a:p>
            <a:r>
              <a:rPr lang="en-US"/>
              <a:t>Click to edit Master title style</a:t>
            </a:r>
          </a:p>
        </p:txBody>
      </p:sp>
      <p:sp>
        <p:nvSpPr>
          <p:cNvPr id="3" name="Content Placeholder 2"/>
          <p:cNvSpPr>
            <a:spLocks noGrp="1"/>
          </p:cNvSpPr>
          <p:nvPr>
            <p:ph idx="1"/>
          </p:nvPr>
        </p:nvSpPr>
        <p:spPr>
          <a:xfrm>
            <a:off x="838200" y="1825625"/>
            <a:ext cx="10515600" cy="45221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29059C05-552E-467D-9BC3-D2E7B53521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10" name="Rectangle 9">
            <a:extLst>
              <a:ext uri="{FF2B5EF4-FFF2-40B4-BE49-F238E27FC236}">
                <a16:creationId xmlns:a16="http://schemas.microsoft.com/office/drawing/2014/main" id="{372F17DC-F994-495C-801A-D327665F51A1}"/>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6891E14-932B-4ED9-AF0D-67B66AB5F22B}"/>
              </a:ext>
            </a:extLst>
          </p:cNvPr>
          <p:cNvSpPr>
            <a:spLocks noGrp="1"/>
          </p:cNvSpPr>
          <p:nvPr>
            <p:ph type="sldNum" sz="quarter" idx="4"/>
          </p:nvPr>
        </p:nvSpPr>
        <p:spPr>
          <a:xfrm>
            <a:off x="9288377" y="6317727"/>
            <a:ext cx="2743200" cy="365125"/>
          </a:xfrm>
          <a:prstGeom prst="rect">
            <a:avLst/>
          </a:prstGeom>
        </p:spPr>
        <p:txBody>
          <a:bodyPr vert="horz" lIns="91440" tIns="45720" rIns="91440" bIns="45720" rtlCol="0" anchor="ctr"/>
          <a:lstStyle>
            <a:lvl1pPr algn="r">
              <a:defRPr sz="1800">
                <a:solidFill>
                  <a:schemeClr val="tx1"/>
                </a:solidFill>
                <a:latin typeface="Verdana" panose="020B0604030504040204" pitchFamily="34" charset="0"/>
                <a:ea typeface="Verdana" panose="020B0604030504040204" pitchFamily="34" charset="0"/>
              </a:defRPr>
            </a:lvl1pPr>
          </a:lstStyle>
          <a:p>
            <a:fld id="{86687E3D-F668-2249-ACB4-BCF73090E4A0}" type="slidenum">
              <a:rPr lang="en-US" smtClean="0"/>
              <a:pPr/>
              <a:t>‹#›</a:t>
            </a:fld>
            <a:endParaRPr lang="en-US"/>
          </a:p>
        </p:txBody>
      </p:sp>
    </p:spTree>
    <p:extLst>
      <p:ext uri="{BB962C8B-B14F-4D97-AF65-F5344CB8AC3E}">
        <p14:creationId xmlns:p14="http://schemas.microsoft.com/office/powerpoint/2010/main" val="107087151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7962285-CB5A-4932-BA61-9BC611138B8D}"/>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8"/>
            <a:ext cx="10515600" cy="1038992"/>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7E3D-F668-2249-ACB4-BCF73090E4A0}" type="slidenum">
              <a:rPr lang="en-US" smtClean="0"/>
              <a:t>‹#›</a:t>
            </a:fld>
            <a:endParaRPr lang="en-US"/>
          </a:p>
        </p:txBody>
      </p:sp>
      <p:sp>
        <p:nvSpPr>
          <p:cNvPr id="7" name="Rectangle 6">
            <a:extLst>
              <a:ext uri="{FF2B5EF4-FFF2-40B4-BE49-F238E27FC236}">
                <a16:creationId xmlns:a16="http://schemas.microsoft.com/office/drawing/2014/main" id="{39A24F10-F1C8-4555-B3E5-3F729B1FDD4B}"/>
              </a:ext>
            </a:extLst>
          </p:cNvPr>
          <p:cNvSpPr/>
          <p:nvPr userDrawn="1"/>
        </p:nvSpPr>
        <p:spPr>
          <a:xfrm>
            <a:off x="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a:latin typeface="Georgia" charset="0"/>
                <a:ea typeface="Georgia" charset="0"/>
                <a:cs typeface="Georgia" charset="0"/>
              </a:rPr>
              <a:t> website: onesource.uga.edu</a:t>
            </a:r>
          </a:p>
          <a:p>
            <a:pPr algn="r"/>
            <a:r>
              <a:rPr lang="en-US">
                <a:latin typeface="Georgia" charset="0"/>
                <a:ea typeface="Georgia" charset="0"/>
                <a:cs typeface="Georgia" charset="0"/>
              </a:rPr>
              <a:t>email: </a:t>
            </a:r>
            <a:r>
              <a:rPr lang="en-US">
                <a:solidFill>
                  <a:schemeClr val="bg1"/>
                </a:solidFill>
                <a:latin typeface="Georgia" charset="0"/>
                <a:ea typeface="Georgia" charset="0"/>
                <a:cs typeface="Georgia" charset="0"/>
              </a:rPr>
              <a:t>oneusgsupport@uga.edu</a:t>
            </a:r>
          </a:p>
          <a:p>
            <a:pPr algn="r"/>
            <a:r>
              <a:rPr lang="en-US">
                <a:latin typeface="Georgia" charset="0"/>
                <a:ea typeface="Georgia" charset="0"/>
                <a:cs typeface="Georgia" charset="0"/>
              </a:rPr>
              <a:t>support desk: 706-542-0202</a:t>
            </a:r>
          </a:p>
        </p:txBody>
      </p:sp>
      <p:pic>
        <p:nvPicPr>
          <p:cNvPr id="8" name="Picture 7">
            <a:extLst>
              <a:ext uri="{FF2B5EF4-FFF2-40B4-BE49-F238E27FC236}">
                <a16:creationId xmlns:a16="http://schemas.microsoft.com/office/drawing/2014/main" id="{E314D6D8-CA9A-4683-8E47-70ACDC8ECD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163" y="5803321"/>
            <a:ext cx="2710704" cy="743296"/>
          </a:xfrm>
          <a:prstGeom prst="rect">
            <a:avLst/>
          </a:prstGeom>
        </p:spPr>
      </p:pic>
      <p:pic>
        <p:nvPicPr>
          <p:cNvPr id="21" name="Picture 20">
            <a:extLst>
              <a:ext uri="{FF2B5EF4-FFF2-40B4-BE49-F238E27FC236}">
                <a16:creationId xmlns:a16="http://schemas.microsoft.com/office/drawing/2014/main" id="{83E9457E-9396-49FB-AD4B-61BE6E3243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pic>
        <p:nvPicPr>
          <p:cNvPr id="11" name="Picture 2">
            <a:extLst>
              <a:ext uri="{FF2B5EF4-FFF2-40B4-BE49-F238E27FC236}">
                <a16:creationId xmlns:a16="http://schemas.microsoft.com/office/drawing/2014/main" id="{48283D09-1361-4372-A3DD-4B426E8AF4F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46688" y="5765801"/>
            <a:ext cx="168592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291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8115" y="158295"/>
            <a:ext cx="10443462" cy="849769"/>
          </a:xfrm>
        </p:spPr>
        <p:txBody>
          <a:bodyPr/>
          <a:lstStyle/>
          <a:p>
            <a:r>
              <a:rPr lang="en-US"/>
              <a:t>Click to edit Master title style</a:t>
            </a:r>
          </a:p>
        </p:txBody>
      </p:sp>
      <p:sp>
        <p:nvSpPr>
          <p:cNvPr id="3" name="Content Placeholder 2"/>
          <p:cNvSpPr>
            <a:spLocks noGrp="1"/>
          </p:cNvSpPr>
          <p:nvPr>
            <p:ph sz="half" idx="1"/>
          </p:nvPr>
        </p:nvSpPr>
        <p:spPr>
          <a:xfrm>
            <a:off x="838200" y="1246939"/>
            <a:ext cx="5181600" cy="52623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46938"/>
            <a:ext cx="5181600" cy="52623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DC64D3C-D7F4-444C-B5EB-399E70600C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11" name="Rectangle 10">
            <a:extLst>
              <a:ext uri="{FF2B5EF4-FFF2-40B4-BE49-F238E27FC236}">
                <a16:creationId xmlns:a16="http://schemas.microsoft.com/office/drawing/2014/main" id="{8432ACBA-5D41-4089-B961-D5F7B065D47C}"/>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02D3BDEE-1DDB-44E2-A997-23C33635158B}"/>
              </a:ext>
            </a:extLst>
          </p:cNvPr>
          <p:cNvSpPr>
            <a:spLocks noGrp="1"/>
          </p:cNvSpPr>
          <p:nvPr>
            <p:ph type="sldNum" sz="quarter" idx="4"/>
          </p:nvPr>
        </p:nvSpPr>
        <p:spPr>
          <a:xfrm>
            <a:off x="9288377" y="6326724"/>
            <a:ext cx="2743200" cy="365125"/>
          </a:xfrm>
          <a:prstGeom prst="rect">
            <a:avLst/>
          </a:prstGeom>
        </p:spPr>
        <p:txBody>
          <a:bodyPr vert="horz" lIns="91440" tIns="45720" rIns="91440" bIns="45720" rtlCol="0" anchor="ctr"/>
          <a:lstStyle>
            <a:lvl1pPr algn="r">
              <a:defRPr sz="1800">
                <a:solidFill>
                  <a:schemeClr val="tx1"/>
                </a:solidFill>
                <a:latin typeface="Verdana" panose="020B0604030504040204" pitchFamily="34" charset="0"/>
                <a:ea typeface="Verdana" panose="020B0604030504040204" pitchFamily="34" charset="0"/>
              </a:defRPr>
            </a:lvl1pPr>
          </a:lstStyle>
          <a:p>
            <a:fld id="{86687E3D-F668-2249-ACB4-BCF73090E4A0}" type="slidenum">
              <a:rPr lang="en-US" smtClean="0"/>
              <a:pPr/>
              <a:t>‹#›</a:t>
            </a:fld>
            <a:endParaRPr lang="en-US"/>
          </a:p>
        </p:txBody>
      </p:sp>
    </p:spTree>
    <p:extLst>
      <p:ext uri="{BB962C8B-B14F-4D97-AF65-F5344CB8AC3E}">
        <p14:creationId xmlns:p14="http://schemas.microsoft.com/office/powerpoint/2010/main" val="371053835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88115" y="226183"/>
            <a:ext cx="10330082" cy="823912"/>
          </a:xfrm>
        </p:spPr>
        <p:txBody>
          <a:bodyPr/>
          <a:lstStyle/>
          <a:p>
            <a:r>
              <a:rPr lang="en-US"/>
              <a:t>Click to edit Master title style</a:t>
            </a:r>
          </a:p>
        </p:txBody>
      </p:sp>
      <p:sp>
        <p:nvSpPr>
          <p:cNvPr id="3" name="Text Placeholder 2"/>
          <p:cNvSpPr>
            <a:spLocks noGrp="1"/>
          </p:cNvSpPr>
          <p:nvPr>
            <p:ph type="body" idx="1"/>
          </p:nvPr>
        </p:nvSpPr>
        <p:spPr>
          <a:xfrm>
            <a:off x="862012" y="1269207"/>
            <a:ext cx="5157787" cy="893251"/>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162458"/>
            <a:ext cx="5157787" cy="43313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296134"/>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162458"/>
            <a:ext cx="5183188" cy="43313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B203393-E6B8-4AB7-8046-42EB25CA65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13" name="Rectangle 12">
            <a:extLst>
              <a:ext uri="{FF2B5EF4-FFF2-40B4-BE49-F238E27FC236}">
                <a16:creationId xmlns:a16="http://schemas.microsoft.com/office/drawing/2014/main" id="{78D329EB-3EDC-4BDE-B962-056E8F50EF69}"/>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A1F5F54D-AA1F-425B-A060-F1D387FE2D2C}"/>
              </a:ext>
            </a:extLst>
          </p:cNvPr>
          <p:cNvSpPr>
            <a:spLocks noGrp="1"/>
          </p:cNvSpPr>
          <p:nvPr>
            <p:ph type="sldNum" sz="quarter" idx="10"/>
          </p:nvPr>
        </p:nvSpPr>
        <p:spPr>
          <a:xfrm>
            <a:off x="9288377" y="6326724"/>
            <a:ext cx="2743200" cy="365125"/>
          </a:xfrm>
          <a:prstGeom prst="rect">
            <a:avLst/>
          </a:prstGeom>
        </p:spPr>
        <p:txBody>
          <a:bodyPr vert="horz" lIns="91440" tIns="45720" rIns="91440" bIns="45720" rtlCol="0" anchor="ctr"/>
          <a:lstStyle>
            <a:lvl1pPr algn="r">
              <a:defRPr sz="1800">
                <a:solidFill>
                  <a:schemeClr val="tx1"/>
                </a:solidFill>
                <a:latin typeface="Verdana" panose="020B0604030504040204" pitchFamily="34" charset="0"/>
                <a:ea typeface="Verdana" panose="020B0604030504040204" pitchFamily="34" charset="0"/>
              </a:defRPr>
            </a:lvl1pPr>
          </a:lstStyle>
          <a:p>
            <a:fld id="{86687E3D-F668-2249-ACB4-BCF73090E4A0}" type="slidenum">
              <a:rPr lang="en-US" smtClean="0"/>
              <a:pPr/>
              <a:t>‹#›</a:t>
            </a:fld>
            <a:endParaRPr lang="en-US"/>
          </a:p>
        </p:txBody>
      </p:sp>
    </p:spTree>
    <p:extLst>
      <p:ext uri="{BB962C8B-B14F-4D97-AF65-F5344CB8AC3E}">
        <p14:creationId xmlns:p14="http://schemas.microsoft.com/office/powerpoint/2010/main" val="220110924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8115" y="194519"/>
            <a:ext cx="10443462" cy="849769"/>
          </a:xfrm>
        </p:spPr>
        <p:txBody>
          <a:bodyPr/>
          <a:lstStyle/>
          <a:p>
            <a:r>
              <a:rPr lang="en-US"/>
              <a:t>Click to edit Master title style</a:t>
            </a:r>
          </a:p>
        </p:txBody>
      </p:sp>
      <p:pic>
        <p:nvPicPr>
          <p:cNvPr id="6" name="Picture 5">
            <a:extLst>
              <a:ext uri="{FF2B5EF4-FFF2-40B4-BE49-F238E27FC236}">
                <a16:creationId xmlns:a16="http://schemas.microsoft.com/office/drawing/2014/main" id="{7B757531-7683-4069-8BB0-A65417BC71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9" name="Rectangle 8">
            <a:extLst>
              <a:ext uri="{FF2B5EF4-FFF2-40B4-BE49-F238E27FC236}">
                <a16:creationId xmlns:a16="http://schemas.microsoft.com/office/drawing/2014/main" id="{0BCC1D0F-882F-4E6C-A96A-BFB76A6581A4}"/>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142069D3-0C0A-4769-9ACE-601A551673A9}"/>
              </a:ext>
            </a:extLst>
          </p:cNvPr>
          <p:cNvSpPr>
            <a:spLocks noGrp="1"/>
          </p:cNvSpPr>
          <p:nvPr>
            <p:ph type="sldNum" sz="quarter" idx="4"/>
          </p:nvPr>
        </p:nvSpPr>
        <p:spPr>
          <a:xfrm>
            <a:off x="9288377" y="6326724"/>
            <a:ext cx="2743200" cy="365125"/>
          </a:xfrm>
          <a:prstGeom prst="rect">
            <a:avLst/>
          </a:prstGeom>
        </p:spPr>
        <p:txBody>
          <a:bodyPr vert="horz" lIns="91440" tIns="45720" rIns="91440" bIns="45720" rtlCol="0" anchor="ctr"/>
          <a:lstStyle>
            <a:lvl1pPr algn="r">
              <a:defRPr sz="1800">
                <a:solidFill>
                  <a:schemeClr val="tx1"/>
                </a:solidFill>
                <a:latin typeface="Verdana" panose="020B0604030504040204" pitchFamily="34" charset="0"/>
                <a:ea typeface="Verdana" panose="020B0604030504040204" pitchFamily="34" charset="0"/>
              </a:defRPr>
            </a:lvl1pPr>
          </a:lstStyle>
          <a:p>
            <a:fld id="{86687E3D-F668-2249-ACB4-BCF73090E4A0}" type="slidenum">
              <a:rPr lang="en-US" smtClean="0"/>
              <a:pPr/>
              <a:t>‹#›</a:t>
            </a:fld>
            <a:endParaRPr lang="en-US"/>
          </a:p>
        </p:txBody>
      </p:sp>
    </p:spTree>
    <p:extLst>
      <p:ext uri="{BB962C8B-B14F-4D97-AF65-F5344CB8AC3E}">
        <p14:creationId xmlns:p14="http://schemas.microsoft.com/office/powerpoint/2010/main" val="117244072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5EE29E-AEF6-402E-9F87-C1FD5BDF16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8" name="Rectangle 7">
            <a:extLst>
              <a:ext uri="{FF2B5EF4-FFF2-40B4-BE49-F238E27FC236}">
                <a16:creationId xmlns:a16="http://schemas.microsoft.com/office/drawing/2014/main" id="{7CB1AD2C-1D8C-4857-BF00-9C19C83B58DE}"/>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C5B64394-3FF9-4F76-9116-41359F56A4F6}"/>
              </a:ext>
            </a:extLst>
          </p:cNvPr>
          <p:cNvSpPr>
            <a:spLocks noGrp="1"/>
          </p:cNvSpPr>
          <p:nvPr>
            <p:ph type="sldNum" sz="quarter" idx="4"/>
          </p:nvPr>
        </p:nvSpPr>
        <p:spPr>
          <a:xfrm>
            <a:off x="9288377" y="6326724"/>
            <a:ext cx="2743200" cy="365125"/>
          </a:xfrm>
          <a:prstGeom prst="rect">
            <a:avLst/>
          </a:prstGeom>
        </p:spPr>
        <p:txBody>
          <a:bodyPr vert="horz" lIns="91440" tIns="45720" rIns="91440" bIns="45720" rtlCol="0" anchor="ctr"/>
          <a:lstStyle>
            <a:lvl1pPr algn="r">
              <a:defRPr sz="1800">
                <a:solidFill>
                  <a:schemeClr val="tx1"/>
                </a:solidFill>
                <a:latin typeface="Verdana" panose="020B0604030504040204" pitchFamily="34" charset="0"/>
                <a:ea typeface="Verdana" panose="020B0604030504040204" pitchFamily="34" charset="0"/>
              </a:defRPr>
            </a:lvl1pPr>
          </a:lstStyle>
          <a:p>
            <a:fld id="{86687E3D-F668-2249-ACB4-BCF73090E4A0}" type="slidenum">
              <a:rPr lang="en-US" smtClean="0"/>
              <a:pPr/>
              <a:t>‹#›</a:t>
            </a:fld>
            <a:endParaRPr lang="en-US"/>
          </a:p>
        </p:txBody>
      </p:sp>
    </p:spTree>
    <p:extLst>
      <p:ext uri="{BB962C8B-B14F-4D97-AF65-F5344CB8AC3E}">
        <p14:creationId xmlns:p14="http://schemas.microsoft.com/office/powerpoint/2010/main" val="66029054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0"/>
            <a:ext cx="6172200" cy="45045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434539"/>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D42431D4-569E-401F-9CAF-F75E8E21B1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11" name="Rectangle 10">
            <a:extLst>
              <a:ext uri="{FF2B5EF4-FFF2-40B4-BE49-F238E27FC236}">
                <a16:creationId xmlns:a16="http://schemas.microsoft.com/office/drawing/2014/main" id="{41CF73DF-CF3C-4753-86D0-BDB9BF57F8CF}"/>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1B5185B7-F7BA-46A1-B98B-36521B7D0EEF}"/>
              </a:ext>
            </a:extLst>
          </p:cNvPr>
          <p:cNvSpPr>
            <a:spLocks noGrp="1"/>
          </p:cNvSpPr>
          <p:nvPr>
            <p:ph type="sldNum" sz="quarter" idx="4"/>
          </p:nvPr>
        </p:nvSpPr>
        <p:spPr>
          <a:xfrm>
            <a:off x="9288377" y="6326724"/>
            <a:ext cx="2743200" cy="365125"/>
          </a:xfrm>
          <a:prstGeom prst="rect">
            <a:avLst/>
          </a:prstGeom>
        </p:spPr>
        <p:txBody>
          <a:bodyPr vert="horz" lIns="91440" tIns="45720" rIns="91440" bIns="45720" rtlCol="0" anchor="ctr"/>
          <a:lstStyle>
            <a:lvl1pPr algn="r">
              <a:defRPr sz="1800">
                <a:solidFill>
                  <a:schemeClr val="tx1"/>
                </a:solidFill>
                <a:latin typeface="Verdana" panose="020B0604030504040204" pitchFamily="34" charset="0"/>
                <a:ea typeface="Verdana" panose="020B0604030504040204" pitchFamily="34" charset="0"/>
              </a:defRPr>
            </a:lvl1pPr>
          </a:lstStyle>
          <a:p>
            <a:fld id="{86687E3D-F668-2249-ACB4-BCF73090E4A0}" type="slidenum">
              <a:rPr lang="en-US" smtClean="0"/>
              <a:pPr/>
              <a:t>‹#›</a:t>
            </a:fld>
            <a:endParaRPr lang="en-US"/>
          </a:p>
        </p:txBody>
      </p:sp>
    </p:spTree>
    <p:extLst>
      <p:ext uri="{BB962C8B-B14F-4D97-AF65-F5344CB8AC3E}">
        <p14:creationId xmlns:p14="http://schemas.microsoft.com/office/powerpoint/2010/main" val="383121896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8935EB-8EB6-45BE-928B-9BF69CBAAB15}"/>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9AB948A-3D4D-423A-9D3C-BB6742E8A2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11" name="Rectangle 10">
            <a:extLst>
              <a:ext uri="{FF2B5EF4-FFF2-40B4-BE49-F238E27FC236}">
                <a16:creationId xmlns:a16="http://schemas.microsoft.com/office/drawing/2014/main" id="{9692FC77-32D7-45BE-B496-843979A449A4}"/>
              </a:ext>
            </a:extLst>
          </p:cNvPr>
          <p:cNvSpPr/>
          <p:nvPr userDrawn="1"/>
        </p:nvSpPr>
        <p:spPr>
          <a:xfrm>
            <a:off x="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a:latin typeface="Georgia" charset="0"/>
                <a:ea typeface="Georgia" charset="0"/>
                <a:cs typeface="Georgia" charset="0"/>
              </a:rPr>
              <a:t> website: onesource.uga.edu</a:t>
            </a:r>
          </a:p>
          <a:p>
            <a:pPr algn="r"/>
            <a:r>
              <a:rPr lang="en-US">
                <a:latin typeface="Georgia" charset="0"/>
                <a:ea typeface="Georgia" charset="0"/>
                <a:cs typeface="Georgia" charset="0"/>
              </a:rPr>
              <a:t>email: </a:t>
            </a:r>
            <a:r>
              <a:rPr lang="en-US">
                <a:solidFill>
                  <a:schemeClr val="bg1"/>
                </a:solidFill>
                <a:latin typeface="Georgia" charset="0"/>
                <a:ea typeface="Georgia" charset="0"/>
                <a:cs typeface="Georgia" charset="0"/>
              </a:rPr>
              <a:t>oneusgsupport@uga.edu</a:t>
            </a:r>
          </a:p>
          <a:p>
            <a:pPr algn="r"/>
            <a:r>
              <a:rPr lang="en-US">
                <a:latin typeface="Georgia" charset="0"/>
                <a:ea typeface="Georgia" charset="0"/>
                <a:cs typeface="Georgia" charset="0"/>
              </a:rPr>
              <a:t>support desk: 706-542-0202</a:t>
            </a:r>
          </a:p>
        </p:txBody>
      </p:sp>
      <p:sp>
        <p:nvSpPr>
          <p:cNvPr id="13" name="Title 1">
            <a:extLst>
              <a:ext uri="{FF2B5EF4-FFF2-40B4-BE49-F238E27FC236}">
                <a16:creationId xmlns:a16="http://schemas.microsoft.com/office/drawing/2014/main" id="{7C0B37FA-DB6F-4936-AA4E-983866639B11}"/>
              </a:ext>
            </a:extLst>
          </p:cNvPr>
          <p:cNvSpPr txBox="1">
            <a:spLocks/>
          </p:cNvSpPr>
          <p:nvPr userDrawn="1"/>
        </p:nvSpPr>
        <p:spPr>
          <a:xfrm>
            <a:off x="1011324" y="268850"/>
            <a:ext cx="10515600" cy="84976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a:lstStyle>
          <a:p>
            <a:pPr algn="ctr"/>
            <a:r>
              <a:rPr lang="en-US" b="1">
                <a:latin typeface="Georgia" charset="0"/>
                <a:ea typeface="Georgia" charset="0"/>
                <a:cs typeface="Georgia" charset="0"/>
              </a:rPr>
              <a:t>Contact Us</a:t>
            </a:r>
          </a:p>
        </p:txBody>
      </p:sp>
      <p:pic>
        <p:nvPicPr>
          <p:cNvPr id="15" name="Picture 14">
            <a:extLst>
              <a:ext uri="{FF2B5EF4-FFF2-40B4-BE49-F238E27FC236}">
                <a16:creationId xmlns:a16="http://schemas.microsoft.com/office/drawing/2014/main" id="{CB728EDC-3904-4DBA-86DF-B9E7B598428B}"/>
              </a:ext>
            </a:extLst>
          </p:cNvPr>
          <p:cNvPicPr>
            <a:picLocks noChangeAspect="1"/>
          </p:cNvPicPr>
          <p:nvPr userDrawn="1"/>
        </p:nvPicPr>
        <p:blipFill>
          <a:blip r:embed="rId3"/>
          <a:stretch>
            <a:fillRect/>
          </a:stretch>
        </p:blipFill>
        <p:spPr>
          <a:xfrm>
            <a:off x="7343968" y="1283715"/>
            <a:ext cx="4543232" cy="4215965"/>
          </a:xfrm>
          <a:prstGeom prst="rect">
            <a:avLst/>
          </a:prstGeom>
        </p:spPr>
      </p:pic>
      <p:sp>
        <p:nvSpPr>
          <p:cNvPr id="16" name="Content Placeholder 2">
            <a:extLst>
              <a:ext uri="{FF2B5EF4-FFF2-40B4-BE49-F238E27FC236}">
                <a16:creationId xmlns:a16="http://schemas.microsoft.com/office/drawing/2014/main" id="{924FCD7A-4E69-4A3E-A9BB-49DCF8299253}"/>
              </a:ext>
            </a:extLst>
          </p:cNvPr>
          <p:cNvSpPr>
            <a:spLocks noGrp="1"/>
          </p:cNvSpPr>
          <p:nvPr>
            <p:ph idx="1" hasCustomPrompt="1"/>
          </p:nvPr>
        </p:nvSpPr>
        <p:spPr>
          <a:xfrm>
            <a:off x="477080" y="1279149"/>
            <a:ext cx="5367130" cy="4215966"/>
          </a:xfrm>
        </p:spPr>
        <p:txBody>
          <a:bodyPr>
            <a:normAutofit/>
          </a:bodyPr>
          <a:lstStyle>
            <a:lvl1pPr>
              <a:defRPr sz="2800"/>
            </a:lvl1pPr>
          </a:lstStyle>
          <a:p>
            <a:pPr marL="0" indent="0">
              <a:buNone/>
            </a:pPr>
            <a:r>
              <a:rPr lang="en-US">
                <a:latin typeface="Georgia" panose="02040502050405020303" pitchFamily="18" charset="0"/>
              </a:rPr>
              <a:t>Project Feedback</a:t>
            </a:r>
          </a:p>
          <a:p>
            <a:pPr marL="0" indent="0">
              <a:buNone/>
            </a:pPr>
            <a:r>
              <a:rPr lang="en-US">
                <a:solidFill>
                  <a:srgbClr val="C00000"/>
                </a:solidFill>
                <a:latin typeface="Georgia" panose="02040502050405020303" pitchFamily="18" charset="0"/>
                <a:hlinkClick r:id="rId4"/>
              </a:rPr>
              <a:t>website: onesource.uga.edu</a:t>
            </a:r>
            <a:endParaRPr lang="en-US">
              <a:solidFill>
                <a:srgbClr val="C00000"/>
              </a:solidFill>
              <a:latin typeface="Georgia" panose="02040502050405020303" pitchFamily="18" charset="0"/>
            </a:endParaRPr>
          </a:p>
          <a:p>
            <a:pPr marL="0" indent="0">
              <a:buNone/>
            </a:pPr>
            <a:r>
              <a:rPr lang="en-US">
                <a:latin typeface="Georgia" panose="02040502050405020303" pitchFamily="18" charset="0"/>
                <a:hlinkClick r:id="rId5"/>
              </a:rPr>
              <a:t>email: onesource@uga.edu</a:t>
            </a:r>
            <a:endParaRPr lang="en-US">
              <a:latin typeface="Georgia" panose="02040502050405020303" pitchFamily="18" charset="0"/>
            </a:endParaRPr>
          </a:p>
          <a:p>
            <a:pPr marL="0" indent="0">
              <a:buNone/>
            </a:pPr>
            <a:r>
              <a:rPr lang="en-US">
                <a:latin typeface="Georgia" panose="02040502050405020303" pitchFamily="18" charset="0"/>
              </a:rPr>
              <a:t>Support desk: 706-542-0202</a:t>
            </a:r>
          </a:p>
          <a:p>
            <a:pPr marL="0" indent="0">
              <a:buNone/>
            </a:pPr>
            <a:endParaRPr lang="en-US">
              <a:latin typeface="Georgia" panose="02040502050405020303" pitchFamily="18" charset="0"/>
            </a:endParaRPr>
          </a:p>
          <a:p>
            <a:pPr marL="0" indent="0">
              <a:buNone/>
            </a:pPr>
            <a:endParaRPr lang="en-US">
              <a:latin typeface="Georgia" panose="02040502050405020303" pitchFamily="18" charset="0"/>
            </a:endParaRPr>
          </a:p>
        </p:txBody>
      </p:sp>
      <p:pic>
        <p:nvPicPr>
          <p:cNvPr id="9" name="Picture 2">
            <a:extLst>
              <a:ext uri="{FF2B5EF4-FFF2-40B4-BE49-F238E27FC236}">
                <a16:creationId xmlns:a16="http://schemas.microsoft.com/office/drawing/2014/main" id="{2B65445B-5EE5-4749-87A4-52A652564C9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246688" y="5765801"/>
            <a:ext cx="16859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1A523C9-3C2A-4F6F-9B78-E76EFE11AF6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7163" y="5803321"/>
            <a:ext cx="2710704" cy="743296"/>
          </a:xfrm>
          <a:prstGeom prst="rect">
            <a:avLst/>
          </a:prstGeom>
        </p:spPr>
      </p:pic>
    </p:spTree>
    <p:extLst>
      <p:ext uri="{BB962C8B-B14F-4D97-AF65-F5344CB8AC3E}">
        <p14:creationId xmlns:p14="http://schemas.microsoft.com/office/powerpoint/2010/main" val="245523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7962285-CB5A-4932-BA61-9BC611138B8D}"/>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p:nvPr>
        </p:nvSpPr>
        <p:spPr>
          <a:xfrm>
            <a:off x="831855" y="1709745"/>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5" y="4589469"/>
            <a:ext cx="10515600" cy="1038992"/>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4" indent="0">
              <a:buNone/>
              <a:defRPr sz="1351">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1"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1" y="6356355"/>
            <a:ext cx="2743200" cy="365126"/>
          </a:xfrm>
          <a:prstGeom prst="rect">
            <a:avLst/>
          </a:prstGeom>
        </p:spPr>
        <p:txBody>
          <a:bodyPr/>
          <a:lstStyle/>
          <a:p>
            <a:endParaRPr lang="en-US"/>
          </a:p>
        </p:txBody>
      </p:sp>
      <p:sp>
        <p:nvSpPr>
          <p:cNvPr id="5" name="Footer Placeholder 4"/>
          <p:cNvSpPr>
            <a:spLocks noGrp="1"/>
          </p:cNvSpPr>
          <p:nvPr>
            <p:ph type="ftr" sz="quarter" idx="11"/>
          </p:nvPr>
        </p:nvSpPr>
        <p:spPr>
          <a:xfrm>
            <a:off x="4038604" y="6356355"/>
            <a:ext cx="4114800" cy="365126"/>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6687E3D-F668-2249-ACB4-BCF73090E4A0}" type="slidenum">
              <a:rPr lang="en-US" smtClean="0"/>
              <a:t>‹#›</a:t>
            </a:fld>
            <a:endParaRPr lang="en-US"/>
          </a:p>
        </p:txBody>
      </p:sp>
      <p:sp>
        <p:nvSpPr>
          <p:cNvPr id="7" name="Rectangle 6">
            <a:extLst>
              <a:ext uri="{FF2B5EF4-FFF2-40B4-BE49-F238E27FC236}">
                <a16:creationId xmlns:a16="http://schemas.microsoft.com/office/drawing/2014/main" id="{39A24F10-F1C8-4555-B3E5-3F729B1FDD4B}"/>
              </a:ext>
            </a:extLst>
          </p:cNvPr>
          <p:cNvSpPr/>
          <p:nvPr userDrawn="1"/>
        </p:nvSpPr>
        <p:spPr>
          <a:xfrm>
            <a:off x="0" y="5664778"/>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342900" rtlCol="0" anchor="ctr"/>
          <a:lstStyle/>
          <a:p>
            <a:pPr algn="r"/>
            <a:r>
              <a:rPr lang="en-US" sz="1351">
                <a:latin typeface="Georgia" charset="0"/>
                <a:ea typeface="Georgia" charset="0"/>
                <a:cs typeface="Georgia" charset="0"/>
              </a:rPr>
              <a:t> website: onesource.uga.edu</a:t>
            </a:r>
          </a:p>
          <a:p>
            <a:pPr algn="r"/>
            <a:r>
              <a:rPr lang="en-US" sz="1351">
                <a:latin typeface="Georgia" charset="0"/>
                <a:ea typeface="Georgia" charset="0"/>
                <a:cs typeface="Georgia" charset="0"/>
              </a:rPr>
              <a:t>email: </a:t>
            </a:r>
            <a:r>
              <a:rPr lang="en-US" sz="1351">
                <a:solidFill>
                  <a:schemeClr val="bg1"/>
                </a:solidFill>
                <a:latin typeface="Georgia" charset="0"/>
                <a:ea typeface="Georgia" charset="0"/>
                <a:cs typeface="Georgia" charset="0"/>
              </a:rPr>
              <a:t>oneusgsupport@uga.edu</a:t>
            </a:r>
          </a:p>
          <a:p>
            <a:pPr algn="r"/>
            <a:r>
              <a:rPr lang="en-US" sz="1351">
                <a:latin typeface="Georgia" charset="0"/>
                <a:ea typeface="Georgia" charset="0"/>
                <a:cs typeface="Georgia" charset="0"/>
              </a:rPr>
              <a:t>support desk: 706-542-0202</a:t>
            </a:r>
          </a:p>
        </p:txBody>
      </p:sp>
      <p:pic>
        <p:nvPicPr>
          <p:cNvPr id="21" name="Picture 20">
            <a:extLst>
              <a:ext uri="{FF2B5EF4-FFF2-40B4-BE49-F238E27FC236}">
                <a16:creationId xmlns:a16="http://schemas.microsoft.com/office/drawing/2014/main" id="{83E9457E-9396-49FB-AD4B-61BE6E3243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pic>
        <p:nvPicPr>
          <p:cNvPr id="1026" name="Picture 2">
            <a:extLst>
              <a:ext uri="{FF2B5EF4-FFF2-40B4-BE49-F238E27FC236}">
                <a16:creationId xmlns:a16="http://schemas.microsoft.com/office/drawing/2014/main" id="{9177E319-1CDE-44FA-B1E2-9E17FB87BC0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46692" y="5765801"/>
            <a:ext cx="16859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4C12B1C-BEF2-4648-BA34-E6D2D55A3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693" y="5991890"/>
            <a:ext cx="2710703" cy="557473"/>
          </a:xfrm>
          <a:prstGeom prst="rect">
            <a:avLst/>
          </a:prstGeom>
        </p:spPr>
      </p:pic>
    </p:spTree>
    <p:extLst>
      <p:ext uri="{BB962C8B-B14F-4D97-AF65-F5344CB8AC3E}">
        <p14:creationId xmlns:p14="http://schemas.microsoft.com/office/powerpoint/2010/main" val="708543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7E3D-F668-2249-ACB4-BCF73090E4A0}" type="slidenum">
              <a:rPr lang="en-US" smtClean="0"/>
              <a:t>‹#›</a:t>
            </a:fld>
            <a:endParaRPr lang="en-US"/>
          </a:p>
        </p:txBody>
      </p:sp>
      <p:pic>
        <p:nvPicPr>
          <p:cNvPr id="7" name="Picture 6">
            <a:extLst>
              <a:ext uri="{FF2B5EF4-FFF2-40B4-BE49-F238E27FC236}">
                <a16:creationId xmlns:a16="http://schemas.microsoft.com/office/drawing/2014/main" id="{546117D6-DA18-4A42-BC85-4504DDA600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Tree>
    <p:extLst>
      <p:ext uri="{BB962C8B-B14F-4D97-AF65-F5344CB8AC3E}">
        <p14:creationId xmlns:p14="http://schemas.microsoft.com/office/powerpoint/2010/main" val="378210072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7E3D-F668-2249-ACB4-BCF73090E4A0}" type="slidenum">
              <a:rPr lang="en-US" smtClean="0"/>
              <a:t>‹#›</a:t>
            </a:fld>
            <a:endParaRPr lang="en-US"/>
          </a:p>
        </p:txBody>
      </p:sp>
      <p:pic>
        <p:nvPicPr>
          <p:cNvPr id="7" name="Picture 6">
            <a:extLst>
              <a:ext uri="{FF2B5EF4-FFF2-40B4-BE49-F238E27FC236}">
                <a16:creationId xmlns:a16="http://schemas.microsoft.com/office/drawing/2014/main" id="{05ACF018-6149-465E-8B8F-2FE42EFEF8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Tree>
    <p:extLst>
      <p:ext uri="{BB962C8B-B14F-4D97-AF65-F5344CB8AC3E}">
        <p14:creationId xmlns:p14="http://schemas.microsoft.com/office/powerpoint/2010/main" val="108726031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624676-81FB-42CB-962F-A584FBFCB3EB}"/>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89044" y="1487983"/>
            <a:ext cx="9144000" cy="2387600"/>
          </a:xfrm>
        </p:spPr>
        <p:txBody>
          <a:bodyPr anchor="b">
            <a:normAutofit/>
          </a:bodyPr>
          <a:lstStyle>
            <a:lvl1pPr algn="ctr">
              <a:defRPr sz="4400"/>
            </a:lvl1pPr>
          </a:lstStyle>
          <a:p>
            <a:r>
              <a:rPr lang="en-US"/>
              <a:t>Click to edit Master title style</a:t>
            </a:r>
          </a:p>
        </p:txBody>
      </p:sp>
      <p:sp>
        <p:nvSpPr>
          <p:cNvPr id="7" name="Rectangle 6">
            <a:extLst>
              <a:ext uri="{FF2B5EF4-FFF2-40B4-BE49-F238E27FC236}">
                <a16:creationId xmlns:a16="http://schemas.microsoft.com/office/drawing/2014/main" id="{C71E7C9A-83DF-4F6C-858C-51045F3B891B}"/>
              </a:ext>
            </a:extLst>
          </p:cNvPr>
          <p:cNvSpPr/>
          <p:nvPr userDrawn="1"/>
        </p:nvSpPr>
        <p:spPr>
          <a:xfrm>
            <a:off x="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a:latin typeface="Georgia" charset="0"/>
                <a:ea typeface="Georgia" charset="0"/>
                <a:cs typeface="Georgia" charset="0"/>
              </a:rPr>
              <a:t> website: onesource.uga.edu</a:t>
            </a:r>
          </a:p>
          <a:p>
            <a:pPr algn="r"/>
            <a:r>
              <a:rPr lang="en-US">
                <a:latin typeface="Georgia" charset="0"/>
                <a:ea typeface="Georgia" charset="0"/>
                <a:cs typeface="Georgia" charset="0"/>
              </a:rPr>
              <a:t>email: </a:t>
            </a:r>
            <a:r>
              <a:rPr lang="en-US">
                <a:solidFill>
                  <a:schemeClr val="bg1"/>
                </a:solidFill>
                <a:latin typeface="Georgia" charset="0"/>
                <a:ea typeface="Georgia" charset="0"/>
                <a:cs typeface="Georgia" charset="0"/>
              </a:rPr>
              <a:t>oneusgsupport@uga.edu</a:t>
            </a:r>
          </a:p>
          <a:p>
            <a:pPr algn="r"/>
            <a:r>
              <a:rPr lang="en-US">
                <a:latin typeface="Georgia" charset="0"/>
                <a:ea typeface="Georgia" charset="0"/>
                <a:cs typeface="Georgia" charset="0"/>
              </a:rPr>
              <a:t>service desk: 706-542-0202</a:t>
            </a:r>
          </a:p>
        </p:txBody>
      </p:sp>
      <p:pic>
        <p:nvPicPr>
          <p:cNvPr id="8" name="Picture 7">
            <a:extLst>
              <a:ext uri="{FF2B5EF4-FFF2-40B4-BE49-F238E27FC236}">
                <a16:creationId xmlns:a16="http://schemas.microsoft.com/office/drawing/2014/main" id="{945C5AC6-84D9-40A6-B9F8-DBD22224A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163" y="5803321"/>
            <a:ext cx="2710704" cy="743296"/>
          </a:xfrm>
          <a:prstGeom prst="rect">
            <a:avLst/>
          </a:prstGeom>
        </p:spPr>
      </p:pic>
      <p:pic>
        <p:nvPicPr>
          <p:cNvPr id="9" name="Picture 8">
            <a:extLst>
              <a:ext uri="{FF2B5EF4-FFF2-40B4-BE49-F238E27FC236}">
                <a16:creationId xmlns:a16="http://schemas.microsoft.com/office/drawing/2014/main" id="{F1DB179D-F93D-4629-8906-EC52EB9CB8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4492" y="403895"/>
            <a:ext cx="5843016" cy="1682496"/>
          </a:xfrm>
          <a:prstGeom prst="rect">
            <a:avLst/>
          </a:prstGeom>
        </p:spPr>
      </p:pic>
      <p:sp>
        <p:nvSpPr>
          <p:cNvPr id="12" name="Content Placeholder 2"/>
          <p:cNvSpPr>
            <a:spLocks noGrp="1"/>
          </p:cNvSpPr>
          <p:nvPr>
            <p:ph idx="1"/>
          </p:nvPr>
        </p:nvSpPr>
        <p:spPr>
          <a:xfrm>
            <a:off x="1789044" y="3875583"/>
            <a:ext cx="9144000" cy="957674"/>
          </a:xfrm>
        </p:spPr>
        <p:txBody>
          <a:bodyPr>
            <a:normAutofit/>
          </a:bodyPr>
          <a:lstStyle>
            <a:lvl1pPr marL="0" indent="0" algn="ctr">
              <a:buNone/>
              <a:defRPr sz="4400">
                <a:solidFill>
                  <a:srgbClr val="7F7F7F"/>
                </a:solidFill>
                <a:latin typeface="+mj-lt"/>
              </a:defRPr>
            </a:lvl1pPr>
            <a:lvl2pPr marL="457189" indent="0">
              <a:buNone/>
              <a:defRPr/>
            </a:lvl2pPr>
          </a:lstStyle>
          <a:p>
            <a:pPr lvl="0"/>
            <a:r>
              <a:rPr lang="en-US"/>
              <a:t>Edit Master text styles</a:t>
            </a:r>
          </a:p>
        </p:txBody>
      </p:sp>
      <p:pic>
        <p:nvPicPr>
          <p:cNvPr id="10" name="Picture 2">
            <a:extLst>
              <a:ext uri="{FF2B5EF4-FFF2-40B4-BE49-F238E27FC236}">
                <a16:creationId xmlns:a16="http://schemas.microsoft.com/office/drawing/2014/main" id="{7D071783-108E-4E03-B452-885B65216E7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46688" y="5765801"/>
            <a:ext cx="168592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28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8935EB-8EB6-45BE-928B-9BF69CBAAB15}"/>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9AB948A-3D4D-423A-9D3C-BB6742E8A2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11" name="Rectangle 10">
            <a:extLst>
              <a:ext uri="{FF2B5EF4-FFF2-40B4-BE49-F238E27FC236}">
                <a16:creationId xmlns:a16="http://schemas.microsoft.com/office/drawing/2014/main" id="{9692FC77-32D7-45BE-B496-843979A449A4}"/>
              </a:ext>
            </a:extLst>
          </p:cNvPr>
          <p:cNvSpPr/>
          <p:nvPr userDrawn="1"/>
        </p:nvSpPr>
        <p:spPr>
          <a:xfrm>
            <a:off x="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a:latin typeface="Georgia" charset="0"/>
                <a:ea typeface="Georgia" charset="0"/>
                <a:cs typeface="Georgia" charset="0"/>
              </a:rPr>
              <a:t> website: onesource.uga.edu</a:t>
            </a:r>
          </a:p>
          <a:p>
            <a:pPr algn="r"/>
            <a:r>
              <a:rPr lang="en-US">
                <a:latin typeface="Georgia" charset="0"/>
                <a:ea typeface="Georgia" charset="0"/>
                <a:cs typeface="Georgia" charset="0"/>
              </a:rPr>
              <a:t>email: </a:t>
            </a:r>
            <a:r>
              <a:rPr lang="en-US">
                <a:solidFill>
                  <a:schemeClr val="bg1"/>
                </a:solidFill>
                <a:latin typeface="Georgia" charset="0"/>
                <a:ea typeface="Georgia" charset="0"/>
                <a:cs typeface="Georgia" charset="0"/>
              </a:rPr>
              <a:t>oneusgsupport@uga.edu</a:t>
            </a:r>
          </a:p>
          <a:p>
            <a:pPr algn="r"/>
            <a:r>
              <a:rPr lang="en-US">
                <a:latin typeface="Georgia" charset="0"/>
                <a:ea typeface="Georgia" charset="0"/>
                <a:cs typeface="Georgia" charset="0"/>
              </a:rPr>
              <a:t>service desk: 706-542-0202</a:t>
            </a:r>
          </a:p>
        </p:txBody>
      </p:sp>
      <p:sp>
        <p:nvSpPr>
          <p:cNvPr id="13" name="Title 1">
            <a:extLst>
              <a:ext uri="{FF2B5EF4-FFF2-40B4-BE49-F238E27FC236}">
                <a16:creationId xmlns:a16="http://schemas.microsoft.com/office/drawing/2014/main" id="{7C0B37FA-DB6F-4936-AA4E-983866639B11}"/>
              </a:ext>
            </a:extLst>
          </p:cNvPr>
          <p:cNvSpPr txBox="1">
            <a:spLocks/>
          </p:cNvSpPr>
          <p:nvPr userDrawn="1"/>
        </p:nvSpPr>
        <p:spPr>
          <a:xfrm>
            <a:off x="1011324" y="437122"/>
            <a:ext cx="10515600" cy="84976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a:lstStyle>
          <a:p>
            <a:pPr algn="ctr"/>
            <a:r>
              <a:rPr lang="en-US" b="1">
                <a:latin typeface="Georgia" charset="0"/>
                <a:ea typeface="Georgia" charset="0"/>
                <a:cs typeface="Georgia" charset="0"/>
              </a:rPr>
              <a:t>Contact Us</a:t>
            </a:r>
          </a:p>
        </p:txBody>
      </p:sp>
      <p:pic>
        <p:nvPicPr>
          <p:cNvPr id="9" name="Picture 8">
            <a:extLst>
              <a:ext uri="{FF2B5EF4-FFF2-40B4-BE49-F238E27FC236}">
                <a16:creationId xmlns:a16="http://schemas.microsoft.com/office/drawing/2014/main" id="{516FD7BE-5C41-4B5D-ABC0-AE34EF0D19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6022" y="1279149"/>
            <a:ext cx="4600340" cy="4371638"/>
          </a:xfrm>
          <a:prstGeom prst="rect">
            <a:avLst/>
          </a:prstGeom>
        </p:spPr>
      </p:pic>
      <p:pic>
        <p:nvPicPr>
          <p:cNvPr id="10" name="Picture 9">
            <a:extLst>
              <a:ext uri="{FF2B5EF4-FFF2-40B4-BE49-F238E27FC236}">
                <a16:creationId xmlns:a16="http://schemas.microsoft.com/office/drawing/2014/main" id="{7F4B5EC6-76C8-467A-83E0-2A2BA7A9C3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4463" y="5911807"/>
            <a:ext cx="2710704" cy="743296"/>
          </a:xfrm>
          <a:prstGeom prst="rect">
            <a:avLst/>
          </a:prstGeom>
        </p:spPr>
      </p:pic>
      <p:sp>
        <p:nvSpPr>
          <p:cNvPr id="3" name="Rectangle 2">
            <a:extLst>
              <a:ext uri="{FF2B5EF4-FFF2-40B4-BE49-F238E27FC236}">
                <a16:creationId xmlns:a16="http://schemas.microsoft.com/office/drawing/2014/main" id="{A8934929-5991-46AA-BB30-B80485FE681A}"/>
              </a:ext>
            </a:extLst>
          </p:cNvPr>
          <p:cNvSpPr/>
          <p:nvPr userDrawn="1"/>
        </p:nvSpPr>
        <p:spPr>
          <a:xfrm>
            <a:off x="705223" y="1588812"/>
            <a:ext cx="6096000" cy="2677656"/>
          </a:xfrm>
          <a:prstGeom prst="rect">
            <a:avLst/>
          </a:prstGeom>
        </p:spPr>
        <p:txBody>
          <a:bodyPr>
            <a:spAutoFit/>
          </a:bodyPr>
          <a:lstStyle/>
          <a:p>
            <a:pPr marL="0" indent="0">
              <a:buNone/>
            </a:pPr>
            <a:r>
              <a:rPr lang="en-US" sz="2800">
                <a:latin typeface="Georgia" panose="02040502050405020303" pitchFamily="18" charset="0"/>
              </a:rPr>
              <a:t>Project Information</a:t>
            </a:r>
          </a:p>
          <a:p>
            <a:pPr marL="0" indent="0">
              <a:buNone/>
            </a:pPr>
            <a:r>
              <a:rPr lang="en-US" sz="2800">
                <a:solidFill>
                  <a:srgbClr val="C00000"/>
                </a:solidFill>
                <a:latin typeface="Georgia" panose="02040502050405020303" pitchFamily="18" charset="0"/>
                <a:hlinkClick r:id="rId5"/>
              </a:rPr>
              <a:t>onesource.uga.edu</a:t>
            </a:r>
            <a:endParaRPr lang="en-US" sz="2800">
              <a:solidFill>
                <a:srgbClr val="C00000"/>
              </a:solidFill>
              <a:latin typeface="Georgia" panose="02040502050405020303" pitchFamily="18" charset="0"/>
            </a:endParaRPr>
          </a:p>
          <a:p>
            <a:pPr marL="0" indent="0">
              <a:buNone/>
            </a:pPr>
            <a:endParaRPr lang="en-US" sz="2800">
              <a:latin typeface="Georgia" panose="02040502050405020303" pitchFamily="18" charset="0"/>
            </a:endParaRPr>
          </a:p>
          <a:p>
            <a:pPr marL="0" indent="0">
              <a:buNone/>
            </a:pPr>
            <a:r>
              <a:rPr lang="en-US" sz="2800">
                <a:latin typeface="Georgia" panose="02040502050405020303" pitchFamily="18" charset="0"/>
              </a:rPr>
              <a:t>OneSource Service Desk</a:t>
            </a:r>
          </a:p>
          <a:p>
            <a:pPr marL="0" indent="0">
              <a:buNone/>
            </a:pPr>
            <a:r>
              <a:rPr lang="en-US" sz="2800">
                <a:latin typeface="Georgia" panose="02040502050405020303" pitchFamily="18" charset="0"/>
                <a:hlinkClick r:id="rId6"/>
              </a:rPr>
              <a:t>onesource@uga.edu</a:t>
            </a:r>
            <a:endParaRPr lang="en-US" sz="2800">
              <a:latin typeface="Georgia" panose="02040502050405020303" pitchFamily="18" charset="0"/>
            </a:endParaRPr>
          </a:p>
          <a:p>
            <a:pPr marL="0" indent="0">
              <a:buNone/>
            </a:pPr>
            <a:r>
              <a:rPr lang="en-US" sz="2800">
                <a:latin typeface="Georgia" panose="02040502050405020303" pitchFamily="18" charset="0"/>
              </a:rPr>
              <a:t>706-542-0202</a:t>
            </a:r>
          </a:p>
        </p:txBody>
      </p:sp>
      <p:pic>
        <p:nvPicPr>
          <p:cNvPr id="14" name="Picture 2">
            <a:extLst>
              <a:ext uri="{FF2B5EF4-FFF2-40B4-BE49-F238E27FC236}">
                <a16:creationId xmlns:a16="http://schemas.microsoft.com/office/drawing/2014/main" id="{43C9AAB9-7E19-46C6-8565-60B9E995132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246688" y="5765801"/>
            <a:ext cx="168592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471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8935EB-8EB6-45BE-928B-9BF69CBAAB15}"/>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9AB948A-3D4D-423A-9D3C-BB6742E8A2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11" name="Rectangle 10">
            <a:extLst>
              <a:ext uri="{FF2B5EF4-FFF2-40B4-BE49-F238E27FC236}">
                <a16:creationId xmlns:a16="http://schemas.microsoft.com/office/drawing/2014/main" id="{9692FC77-32D7-45BE-B496-843979A449A4}"/>
              </a:ext>
            </a:extLst>
          </p:cNvPr>
          <p:cNvSpPr/>
          <p:nvPr userDrawn="1"/>
        </p:nvSpPr>
        <p:spPr>
          <a:xfrm>
            <a:off x="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a:latin typeface="Georgia" charset="0"/>
                <a:ea typeface="Georgia" charset="0"/>
                <a:cs typeface="Georgia" charset="0"/>
              </a:rPr>
              <a:t> website: onesource.uga.edu</a:t>
            </a:r>
          </a:p>
          <a:p>
            <a:pPr algn="r"/>
            <a:r>
              <a:rPr lang="en-US">
                <a:latin typeface="Georgia" charset="0"/>
                <a:ea typeface="Georgia" charset="0"/>
                <a:cs typeface="Georgia" charset="0"/>
              </a:rPr>
              <a:t>email: </a:t>
            </a:r>
            <a:r>
              <a:rPr lang="en-US">
                <a:solidFill>
                  <a:schemeClr val="bg1"/>
                </a:solidFill>
                <a:latin typeface="Georgia" charset="0"/>
                <a:ea typeface="Georgia" charset="0"/>
                <a:cs typeface="Georgia" charset="0"/>
              </a:rPr>
              <a:t>oneusgsupport@uga.edu</a:t>
            </a:r>
          </a:p>
          <a:p>
            <a:pPr algn="r"/>
            <a:r>
              <a:rPr lang="en-US">
                <a:latin typeface="Georgia" charset="0"/>
                <a:ea typeface="Georgia" charset="0"/>
                <a:cs typeface="Georgia" charset="0"/>
              </a:rPr>
              <a:t>service desk: 706-542-0202</a:t>
            </a:r>
          </a:p>
        </p:txBody>
      </p:sp>
      <p:sp>
        <p:nvSpPr>
          <p:cNvPr id="13" name="Title 1">
            <a:extLst>
              <a:ext uri="{FF2B5EF4-FFF2-40B4-BE49-F238E27FC236}">
                <a16:creationId xmlns:a16="http://schemas.microsoft.com/office/drawing/2014/main" id="{7C0B37FA-DB6F-4936-AA4E-983866639B11}"/>
              </a:ext>
            </a:extLst>
          </p:cNvPr>
          <p:cNvSpPr txBox="1">
            <a:spLocks/>
          </p:cNvSpPr>
          <p:nvPr userDrawn="1"/>
        </p:nvSpPr>
        <p:spPr>
          <a:xfrm>
            <a:off x="1011324" y="268850"/>
            <a:ext cx="10515600" cy="84976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a:lstStyle>
          <a:p>
            <a:pPr algn="ctr"/>
            <a:r>
              <a:rPr lang="en-US" b="1">
                <a:latin typeface="Georgia" charset="0"/>
                <a:ea typeface="Georgia" charset="0"/>
                <a:cs typeface="Georgia" charset="0"/>
              </a:rPr>
              <a:t>Contact Us</a:t>
            </a:r>
          </a:p>
        </p:txBody>
      </p:sp>
      <p:pic>
        <p:nvPicPr>
          <p:cNvPr id="15" name="Picture 14">
            <a:extLst>
              <a:ext uri="{FF2B5EF4-FFF2-40B4-BE49-F238E27FC236}">
                <a16:creationId xmlns:a16="http://schemas.microsoft.com/office/drawing/2014/main" id="{CB728EDC-3904-4DBA-86DF-B9E7B598428B}"/>
              </a:ext>
            </a:extLst>
          </p:cNvPr>
          <p:cNvPicPr>
            <a:picLocks noChangeAspect="1"/>
          </p:cNvPicPr>
          <p:nvPr userDrawn="1"/>
        </p:nvPicPr>
        <p:blipFill>
          <a:blip r:embed="rId3"/>
          <a:stretch>
            <a:fillRect/>
          </a:stretch>
        </p:blipFill>
        <p:spPr>
          <a:xfrm>
            <a:off x="7343968" y="1283715"/>
            <a:ext cx="4543232" cy="4215965"/>
          </a:xfrm>
          <a:prstGeom prst="rect">
            <a:avLst/>
          </a:prstGeom>
        </p:spPr>
      </p:pic>
      <p:sp>
        <p:nvSpPr>
          <p:cNvPr id="16" name="Content Placeholder 2">
            <a:extLst>
              <a:ext uri="{FF2B5EF4-FFF2-40B4-BE49-F238E27FC236}">
                <a16:creationId xmlns:a16="http://schemas.microsoft.com/office/drawing/2014/main" id="{924FCD7A-4E69-4A3E-A9BB-49DCF8299253}"/>
              </a:ext>
            </a:extLst>
          </p:cNvPr>
          <p:cNvSpPr>
            <a:spLocks noGrp="1"/>
          </p:cNvSpPr>
          <p:nvPr>
            <p:ph idx="1" hasCustomPrompt="1"/>
          </p:nvPr>
        </p:nvSpPr>
        <p:spPr>
          <a:xfrm>
            <a:off x="477080" y="1279149"/>
            <a:ext cx="5367130" cy="4215966"/>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a:buNone/>
              <a:tabLst/>
              <a:defRPr sz="2800" baseline="0"/>
            </a:lvl1pPr>
          </a:lstStyle>
          <a:p>
            <a:pPr marL="0" indent="0">
              <a:buNone/>
            </a:pPr>
            <a:r>
              <a:rPr lang="en-US">
                <a:latin typeface="Georgia" panose="02040502050405020303" pitchFamily="18" charset="0"/>
              </a:rPr>
              <a:t>Project Website</a:t>
            </a:r>
          </a:p>
          <a:p>
            <a:pPr marL="0" indent="0">
              <a:buNone/>
            </a:pPr>
            <a:r>
              <a:rPr lang="en-US">
                <a:solidFill>
                  <a:srgbClr val="C00000"/>
                </a:solidFill>
                <a:latin typeface="Georgia" panose="02040502050405020303" pitchFamily="18" charset="0"/>
                <a:hlinkClick r:id="rId4"/>
              </a:rPr>
              <a:t>onesource.uga.edu</a:t>
            </a:r>
            <a:endParaRPr lang="en-US">
              <a:solidFill>
                <a:srgbClr val="C00000"/>
              </a:solidFill>
              <a:latin typeface="Georgia" panose="02040502050405020303" pitchFamily="18" charset="0"/>
            </a:endParaRPr>
          </a:p>
          <a:p>
            <a:pPr marL="0" indent="0">
              <a:buNone/>
            </a:pPr>
            <a:endParaRPr lang="en-US">
              <a:latin typeface="Georgia" panose="02040502050405020303" pitchFamily="18" charset="0"/>
            </a:endParaRPr>
          </a:p>
          <a:p>
            <a:pPr marL="0" indent="0">
              <a:buNone/>
            </a:pPr>
            <a:r>
              <a:rPr lang="en-US">
                <a:latin typeface="Georgia" panose="02040502050405020303" pitchFamily="18" charset="0"/>
              </a:rPr>
              <a:t>OneSource Service Desk: </a:t>
            </a:r>
          </a:p>
          <a:p>
            <a:pPr marL="0" marR="0" lvl="0" indent="0" algn="l" defTabSz="914377" rtl="0" eaLnBrk="1" fontAlgn="auto" latinLnBrk="0" hangingPunct="1">
              <a:lnSpc>
                <a:spcPct val="90000"/>
              </a:lnSpc>
              <a:spcBef>
                <a:spcPts val="1000"/>
              </a:spcBef>
              <a:spcAft>
                <a:spcPts val="0"/>
              </a:spcAft>
              <a:buClrTx/>
              <a:buSzTx/>
              <a:buFont typeface="Arial"/>
              <a:buNone/>
              <a:tabLst/>
              <a:defRPr/>
            </a:pPr>
            <a:r>
              <a:rPr lang="en-US">
                <a:solidFill>
                  <a:srgbClr val="C00000"/>
                </a:solidFill>
                <a:latin typeface="Georgia" panose="02040502050405020303" pitchFamily="18" charset="0"/>
                <a:hlinkClick r:id="rId5"/>
              </a:rPr>
              <a:t>onesource@uga.edu</a:t>
            </a:r>
            <a:endParaRPr lang="en-US">
              <a:latin typeface="Georgia" panose="02040502050405020303" pitchFamily="18" charset="0"/>
            </a:endParaRPr>
          </a:p>
          <a:p>
            <a:pPr marL="0" indent="0">
              <a:buNone/>
            </a:pPr>
            <a:r>
              <a:rPr lang="en-US">
                <a:latin typeface="Georgia" panose="02040502050405020303" pitchFamily="18" charset="0"/>
              </a:rPr>
              <a:t>706-542-0202</a:t>
            </a:r>
          </a:p>
          <a:p>
            <a:pPr marL="0" indent="0">
              <a:buNone/>
            </a:pPr>
            <a:endParaRPr lang="en-US">
              <a:latin typeface="Georgia" panose="02040502050405020303" pitchFamily="18" charset="0"/>
            </a:endParaRPr>
          </a:p>
          <a:p>
            <a:pPr marL="0" indent="0">
              <a:buNone/>
            </a:pPr>
            <a:endParaRPr lang="en-US">
              <a:latin typeface="Georgia" panose="02040502050405020303" pitchFamily="18" charset="0"/>
            </a:endParaRP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43968" y="1288280"/>
            <a:ext cx="4543232" cy="4376496"/>
          </a:xfrm>
          <a:prstGeom prst="rect">
            <a:avLst/>
          </a:prstGeom>
        </p:spPr>
      </p:pic>
      <p:pic>
        <p:nvPicPr>
          <p:cNvPr id="9" name="Picture 2">
            <a:extLst>
              <a:ext uri="{FF2B5EF4-FFF2-40B4-BE49-F238E27FC236}">
                <a16:creationId xmlns:a16="http://schemas.microsoft.com/office/drawing/2014/main" id="{80F553AE-C692-477A-99C7-0AE84750F70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246688" y="5765801"/>
            <a:ext cx="16859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4430522-7930-4C7A-A977-26E3093C488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4463" y="5911807"/>
            <a:ext cx="2710704" cy="743296"/>
          </a:xfrm>
          <a:prstGeom prst="rect">
            <a:avLst/>
          </a:prstGeom>
        </p:spPr>
      </p:pic>
    </p:spTree>
    <p:extLst>
      <p:ext uri="{BB962C8B-B14F-4D97-AF65-F5344CB8AC3E}">
        <p14:creationId xmlns:p14="http://schemas.microsoft.com/office/powerpoint/2010/main" val="305182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624676-81FB-42CB-962F-A584FBFCB3EB}"/>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89044" y="1487983"/>
            <a:ext cx="9144000" cy="2387600"/>
          </a:xfrm>
        </p:spPr>
        <p:txBody>
          <a:bodyPr anchor="b">
            <a:normAutofit/>
          </a:bodyPr>
          <a:lstStyle>
            <a:lvl1pPr algn="ctr">
              <a:defRPr sz="4400"/>
            </a:lvl1pPr>
          </a:lstStyle>
          <a:p>
            <a:r>
              <a:rPr lang="en-US"/>
              <a:t>Click to edit Master title style</a:t>
            </a:r>
          </a:p>
        </p:txBody>
      </p:sp>
      <p:sp>
        <p:nvSpPr>
          <p:cNvPr id="7" name="Rectangle 6">
            <a:extLst>
              <a:ext uri="{FF2B5EF4-FFF2-40B4-BE49-F238E27FC236}">
                <a16:creationId xmlns:a16="http://schemas.microsoft.com/office/drawing/2014/main" id="{C71E7C9A-83DF-4F6C-858C-51045F3B891B}"/>
              </a:ext>
            </a:extLst>
          </p:cNvPr>
          <p:cNvSpPr/>
          <p:nvPr userDrawn="1"/>
        </p:nvSpPr>
        <p:spPr>
          <a:xfrm>
            <a:off x="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a:latin typeface="Georgia" charset="0"/>
                <a:ea typeface="Georgia" charset="0"/>
                <a:cs typeface="Georgia" charset="0"/>
              </a:rPr>
              <a:t> website: onesource.uga.edu</a:t>
            </a:r>
          </a:p>
          <a:p>
            <a:pPr algn="r"/>
            <a:r>
              <a:rPr lang="en-US">
                <a:latin typeface="Georgia" charset="0"/>
                <a:ea typeface="Georgia" charset="0"/>
                <a:cs typeface="Georgia" charset="0"/>
              </a:rPr>
              <a:t>email: </a:t>
            </a:r>
            <a:r>
              <a:rPr lang="en-US">
                <a:solidFill>
                  <a:schemeClr val="bg1"/>
                </a:solidFill>
                <a:latin typeface="Georgia" charset="0"/>
                <a:ea typeface="Georgia" charset="0"/>
                <a:cs typeface="Georgia" charset="0"/>
              </a:rPr>
              <a:t>oneusgsupport@uga.edu</a:t>
            </a:r>
          </a:p>
          <a:p>
            <a:pPr algn="r"/>
            <a:r>
              <a:rPr lang="en-US">
                <a:latin typeface="Georgia" charset="0"/>
                <a:ea typeface="Georgia" charset="0"/>
                <a:cs typeface="Georgia" charset="0"/>
              </a:rPr>
              <a:t>service desk: 706-542-0202</a:t>
            </a:r>
          </a:p>
        </p:txBody>
      </p:sp>
      <p:pic>
        <p:nvPicPr>
          <p:cNvPr id="8" name="Picture 7">
            <a:extLst>
              <a:ext uri="{FF2B5EF4-FFF2-40B4-BE49-F238E27FC236}">
                <a16:creationId xmlns:a16="http://schemas.microsoft.com/office/drawing/2014/main" id="{945C5AC6-84D9-40A6-B9F8-DBD22224A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163" y="5803321"/>
            <a:ext cx="2710704" cy="743296"/>
          </a:xfrm>
          <a:prstGeom prst="rect">
            <a:avLst/>
          </a:prstGeom>
        </p:spPr>
      </p:pic>
      <p:pic>
        <p:nvPicPr>
          <p:cNvPr id="9" name="Picture 8">
            <a:extLst>
              <a:ext uri="{FF2B5EF4-FFF2-40B4-BE49-F238E27FC236}">
                <a16:creationId xmlns:a16="http://schemas.microsoft.com/office/drawing/2014/main" id="{F1DB179D-F93D-4629-8906-EC52EB9CB8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4492" y="403895"/>
            <a:ext cx="5843016" cy="1682496"/>
          </a:xfrm>
          <a:prstGeom prst="rect">
            <a:avLst/>
          </a:prstGeom>
        </p:spPr>
      </p:pic>
      <p:sp>
        <p:nvSpPr>
          <p:cNvPr id="12" name="Content Placeholder 2"/>
          <p:cNvSpPr>
            <a:spLocks noGrp="1"/>
          </p:cNvSpPr>
          <p:nvPr>
            <p:ph idx="1"/>
          </p:nvPr>
        </p:nvSpPr>
        <p:spPr>
          <a:xfrm>
            <a:off x="1789044" y="3875583"/>
            <a:ext cx="9144000" cy="957674"/>
          </a:xfrm>
        </p:spPr>
        <p:txBody>
          <a:bodyPr>
            <a:normAutofit/>
          </a:bodyPr>
          <a:lstStyle>
            <a:lvl1pPr marL="0" indent="0" algn="ctr">
              <a:buNone/>
              <a:defRPr sz="4400">
                <a:solidFill>
                  <a:srgbClr val="7F7F7F"/>
                </a:solidFill>
                <a:latin typeface="+mj-lt"/>
              </a:defRPr>
            </a:lvl1pPr>
            <a:lvl2pPr marL="457189" indent="0">
              <a:buNone/>
              <a:defRPr/>
            </a:lvl2pPr>
          </a:lstStyle>
          <a:p>
            <a:pPr lvl="0"/>
            <a:r>
              <a:rPr lang="en-US"/>
              <a:t>Edit Master text styles</a:t>
            </a:r>
          </a:p>
        </p:txBody>
      </p:sp>
    </p:spTree>
    <p:extLst>
      <p:ext uri="{BB962C8B-B14F-4D97-AF65-F5344CB8AC3E}">
        <p14:creationId xmlns:p14="http://schemas.microsoft.com/office/powerpoint/2010/main" val="2349095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8935EB-8EB6-45BE-928B-9BF69CBAAB15}"/>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9AB948A-3D4D-423A-9D3C-BB6742E8A2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11" name="Rectangle 10">
            <a:extLst>
              <a:ext uri="{FF2B5EF4-FFF2-40B4-BE49-F238E27FC236}">
                <a16:creationId xmlns:a16="http://schemas.microsoft.com/office/drawing/2014/main" id="{9692FC77-32D7-45BE-B496-843979A449A4}"/>
              </a:ext>
            </a:extLst>
          </p:cNvPr>
          <p:cNvSpPr/>
          <p:nvPr userDrawn="1"/>
        </p:nvSpPr>
        <p:spPr>
          <a:xfrm>
            <a:off x="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a:latin typeface="Georgia" charset="0"/>
                <a:ea typeface="Georgia" charset="0"/>
                <a:cs typeface="Georgia" charset="0"/>
              </a:rPr>
              <a:t> website: onesource.uga.edu</a:t>
            </a:r>
          </a:p>
          <a:p>
            <a:pPr algn="r"/>
            <a:r>
              <a:rPr lang="en-US">
                <a:latin typeface="Georgia" charset="0"/>
                <a:ea typeface="Georgia" charset="0"/>
                <a:cs typeface="Georgia" charset="0"/>
              </a:rPr>
              <a:t>email: </a:t>
            </a:r>
            <a:r>
              <a:rPr lang="en-US">
                <a:solidFill>
                  <a:schemeClr val="bg1"/>
                </a:solidFill>
                <a:latin typeface="Georgia" charset="0"/>
                <a:ea typeface="Georgia" charset="0"/>
                <a:cs typeface="Georgia" charset="0"/>
              </a:rPr>
              <a:t>oneusgsupport@uga.edu</a:t>
            </a:r>
          </a:p>
          <a:p>
            <a:pPr algn="r"/>
            <a:r>
              <a:rPr lang="en-US">
                <a:latin typeface="Georgia" charset="0"/>
                <a:ea typeface="Georgia" charset="0"/>
                <a:cs typeface="Georgia" charset="0"/>
              </a:rPr>
              <a:t>service desk: 706-542-0202</a:t>
            </a:r>
          </a:p>
        </p:txBody>
      </p:sp>
      <p:sp>
        <p:nvSpPr>
          <p:cNvPr id="13" name="Title 1">
            <a:extLst>
              <a:ext uri="{FF2B5EF4-FFF2-40B4-BE49-F238E27FC236}">
                <a16:creationId xmlns:a16="http://schemas.microsoft.com/office/drawing/2014/main" id="{7C0B37FA-DB6F-4936-AA4E-983866639B11}"/>
              </a:ext>
            </a:extLst>
          </p:cNvPr>
          <p:cNvSpPr txBox="1">
            <a:spLocks/>
          </p:cNvSpPr>
          <p:nvPr userDrawn="1"/>
        </p:nvSpPr>
        <p:spPr>
          <a:xfrm>
            <a:off x="1011324" y="437122"/>
            <a:ext cx="10515600" cy="84976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a:lstStyle>
          <a:p>
            <a:pPr algn="ctr"/>
            <a:r>
              <a:rPr lang="en-US" b="1">
                <a:latin typeface="Georgia" charset="0"/>
                <a:ea typeface="Georgia" charset="0"/>
                <a:cs typeface="Georgia" charset="0"/>
              </a:rPr>
              <a:t>Contact Us</a:t>
            </a:r>
          </a:p>
        </p:txBody>
      </p:sp>
      <p:pic>
        <p:nvPicPr>
          <p:cNvPr id="9" name="Picture 8">
            <a:extLst>
              <a:ext uri="{FF2B5EF4-FFF2-40B4-BE49-F238E27FC236}">
                <a16:creationId xmlns:a16="http://schemas.microsoft.com/office/drawing/2014/main" id="{516FD7BE-5C41-4B5D-ABC0-AE34EF0D19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6022" y="1279149"/>
            <a:ext cx="4600340" cy="4371638"/>
          </a:xfrm>
          <a:prstGeom prst="rect">
            <a:avLst/>
          </a:prstGeom>
        </p:spPr>
      </p:pic>
      <p:pic>
        <p:nvPicPr>
          <p:cNvPr id="10" name="Picture 9">
            <a:extLst>
              <a:ext uri="{FF2B5EF4-FFF2-40B4-BE49-F238E27FC236}">
                <a16:creationId xmlns:a16="http://schemas.microsoft.com/office/drawing/2014/main" id="{7F4B5EC6-76C8-467A-83E0-2A2BA7A9C3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4463" y="5911807"/>
            <a:ext cx="2710704" cy="743296"/>
          </a:xfrm>
          <a:prstGeom prst="rect">
            <a:avLst/>
          </a:prstGeom>
        </p:spPr>
      </p:pic>
      <p:sp>
        <p:nvSpPr>
          <p:cNvPr id="3" name="Rectangle 2">
            <a:extLst>
              <a:ext uri="{FF2B5EF4-FFF2-40B4-BE49-F238E27FC236}">
                <a16:creationId xmlns:a16="http://schemas.microsoft.com/office/drawing/2014/main" id="{A8934929-5991-46AA-BB30-B80485FE681A}"/>
              </a:ext>
            </a:extLst>
          </p:cNvPr>
          <p:cNvSpPr/>
          <p:nvPr userDrawn="1"/>
        </p:nvSpPr>
        <p:spPr>
          <a:xfrm>
            <a:off x="705223" y="1588812"/>
            <a:ext cx="6096000" cy="2677656"/>
          </a:xfrm>
          <a:prstGeom prst="rect">
            <a:avLst/>
          </a:prstGeom>
        </p:spPr>
        <p:txBody>
          <a:bodyPr>
            <a:spAutoFit/>
          </a:bodyPr>
          <a:lstStyle/>
          <a:p>
            <a:pPr marL="0" indent="0">
              <a:buNone/>
            </a:pPr>
            <a:r>
              <a:rPr lang="en-US" sz="2800">
                <a:latin typeface="Georgia" panose="02040502050405020303" pitchFamily="18" charset="0"/>
              </a:rPr>
              <a:t>Project Information</a:t>
            </a:r>
          </a:p>
          <a:p>
            <a:pPr marL="0" indent="0">
              <a:buNone/>
            </a:pPr>
            <a:r>
              <a:rPr lang="en-US" sz="2800">
                <a:solidFill>
                  <a:srgbClr val="C00000"/>
                </a:solidFill>
                <a:latin typeface="Georgia" panose="02040502050405020303" pitchFamily="18" charset="0"/>
                <a:hlinkClick r:id="rId5"/>
              </a:rPr>
              <a:t>onesource.uga.edu</a:t>
            </a:r>
            <a:endParaRPr lang="en-US" sz="2800">
              <a:solidFill>
                <a:srgbClr val="C00000"/>
              </a:solidFill>
              <a:latin typeface="Georgia" panose="02040502050405020303" pitchFamily="18" charset="0"/>
            </a:endParaRPr>
          </a:p>
          <a:p>
            <a:pPr marL="0" indent="0">
              <a:buNone/>
            </a:pPr>
            <a:endParaRPr lang="en-US" sz="2800">
              <a:latin typeface="Georgia" panose="02040502050405020303" pitchFamily="18" charset="0"/>
            </a:endParaRPr>
          </a:p>
          <a:p>
            <a:pPr marL="0" indent="0">
              <a:buNone/>
            </a:pPr>
            <a:r>
              <a:rPr lang="en-US" sz="2800">
                <a:latin typeface="Georgia" panose="02040502050405020303" pitchFamily="18" charset="0"/>
              </a:rPr>
              <a:t>OneSource Service Desk</a:t>
            </a:r>
          </a:p>
          <a:p>
            <a:pPr marL="0" indent="0">
              <a:buNone/>
            </a:pPr>
            <a:r>
              <a:rPr lang="en-US" sz="2800">
                <a:latin typeface="Georgia" panose="02040502050405020303" pitchFamily="18" charset="0"/>
                <a:hlinkClick r:id="rId6"/>
              </a:rPr>
              <a:t>oneusgsupport@uga.edu</a:t>
            </a:r>
            <a:endParaRPr lang="en-US" sz="2800">
              <a:latin typeface="Georgia" panose="02040502050405020303" pitchFamily="18" charset="0"/>
            </a:endParaRPr>
          </a:p>
          <a:p>
            <a:pPr marL="0" indent="0">
              <a:buNone/>
            </a:pPr>
            <a:r>
              <a:rPr lang="en-US" sz="2800">
                <a:latin typeface="Georgia" panose="02040502050405020303" pitchFamily="18" charset="0"/>
              </a:rPr>
              <a:t>706-542-0202</a:t>
            </a:r>
          </a:p>
        </p:txBody>
      </p:sp>
    </p:spTree>
    <p:extLst>
      <p:ext uri="{BB962C8B-B14F-4D97-AF65-F5344CB8AC3E}">
        <p14:creationId xmlns:p14="http://schemas.microsoft.com/office/powerpoint/2010/main" val="2889085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8935EB-8EB6-45BE-928B-9BF69CBAAB15}"/>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9AB948A-3D4D-423A-9D3C-BB6742E8A2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11" name="Rectangle 10">
            <a:extLst>
              <a:ext uri="{FF2B5EF4-FFF2-40B4-BE49-F238E27FC236}">
                <a16:creationId xmlns:a16="http://schemas.microsoft.com/office/drawing/2014/main" id="{9692FC77-32D7-45BE-B496-843979A449A4}"/>
              </a:ext>
            </a:extLst>
          </p:cNvPr>
          <p:cNvSpPr/>
          <p:nvPr userDrawn="1"/>
        </p:nvSpPr>
        <p:spPr>
          <a:xfrm>
            <a:off x="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a:latin typeface="Georgia" charset="0"/>
                <a:ea typeface="Georgia" charset="0"/>
                <a:cs typeface="Georgia" charset="0"/>
              </a:rPr>
              <a:t> website: onesource.uga.edu</a:t>
            </a:r>
          </a:p>
          <a:p>
            <a:pPr algn="r"/>
            <a:r>
              <a:rPr lang="en-US">
                <a:latin typeface="Georgia" charset="0"/>
                <a:ea typeface="Georgia" charset="0"/>
                <a:cs typeface="Georgia" charset="0"/>
              </a:rPr>
              <a:t>email: </a:t>
            </a:r>
            <a:r>
              <a:rPr lang="en-US">
                <a:solidFill>
                  <a:schemeClr val="bg1"/>
                </a:solidFill>
                <a:latin typeface="Georgia" charset="0"/>
                <a:ea typeface="Georgia" charset="0"/>
                <a:cs typeface="Georgia" charset="0"/>
              </a:rPr>
              <a:t>oneusgsupport@uga.edu</a:t>
            </a:r>
          </a:p>
          <a:p>
            <a:pPr algn="r"/>
            <a:r>
              <a:rPr lang="en-US">
                <a:latin typeface="Georgia" charset="0"/>
                <a:ea typeface="Georgia" charset="0"/>
                <a:cs typeface="Georgia" charset="0"/>
              </a:rPr>
              <a:t>service desk: 706-542-0202</a:t>
            </a:r>
          </a:p>
        </p:txBody>
      </p:sp>
      <p:sp>
        <p:nvSpPr>
          <p:cNvPr id="13" name="Title 1">
            <a:extLst>
              <a:ext uri="{FF2B5EF4-FFF2-40B4-BE49-F238E27FC236}">
                <a16:creationId xmlns:a16="http://schemas.microsoft.com/office/drawing/2014/main" id="{7C0B37FA-DB6F-4936-AA4E-983866639B11}"/>
              </a:ext>
            </a:extLst>
          </p:cNvPr>
          <p:cNvSpPr txBox="1">
            <a:spLocks/>
          </p:cNvSpPr>
          <p:nvPr userDrawn="1"/>
        </p:nvSpPr>
        <p:spPr>
          <a:xfrm>
            <a:off x="1011324" y="268850"/>
            <a:ext cx="10515600" cy="84976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a:lstStyle>
          <a:p>
            <a:pPr algn="ctr"/>
            <a:r>
              <a:rPr lang="en-US" b="1">
                <a:latin typeface="Georgia" charset="0"/>
                <a:ea typeface="Georgia" charset="0"/>
                <a:cs typeface="Georgia" charset="0"/>
              </a:rPr>
              <a:t>Contact Us</a:t>
            </a:r>
          </a:p>
        </p:txBody>
      </p:sp>
      <p:pic>
        <p:nvPicPr>
          <p:cNvPr id="15" name="Picture 14">
            <a:extLst>
              <a:ext uri="{FF2B5EF4-FFF2-40B4-BE49-F238E27FC236}">
                <a16:creationId xmlns:a16="http://schemas.microsoft.com/office/drawing/2014/main" id="{CB728EDC-3904-4DBA-86DF-B9E7B598428B}"/>
              </a:ext>
            </a:extLst>
          </p:cNvPr>
          <p:cNvPicPr>
            <a:picLocks noChangeAspect="1"/>
          </p:cNvPicPr>
          <p:nvPr userDrawn="1"/>
        </p:nvPicPr>
        <p:blipFill>
          <a:blip r:embed="rId3"/>
          <a:stretch>
            <a:fillRect/>
          </a:stretch>
        </p:blipFill>
        <p:spPr>
          <a:xfrm>
            <a:off x="7343968" y="1283715"/>
            <a:ext cx="4543232" cy="4215965"/>
          </a:xfrm>
          <a:prstGeom prst="rect">
            <a:avLst/>
          </a:prstGeom>
        </p:spPr>
      </p:pic>
      <p:sp>
        <p:nvSpPr>
          <p:cNvPr id="16" name="Content Placeholder 2">
            <a:extLst>
              <a:ext uri="{FF2B5EF4-FFF2-40B4-BE49-F238E27FC236}">
                <a16:creationId xmlns:a16="http://schemas.microsoft.com/office/drawing/2014/main" id="{924FCD7A-4E69-4A3E-A9BB-49DCF8299253}"/>
              </a:ext>
            </a:extLst>
          </p:cNvPr>
          <p:cNvSpPr>
            <a:spLocks noGrp="1"/>
          </p:cNvSpPr>
          <p:nvPr>
            <p:ph idx="1" hasCustomPrompt="1"/>
          </p:nvPr>
        </p:nvSpPr>
        <p:spPr>
          <a:xfrm>
            <a:off x="477080" y="1279149"/>
            <a:ext cx="5367130" cy="4215966"/>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a:buNone/>
              <a:tabLst/>
              <a:defRPr sz="2800" baseline="0"/>
            </a:lvl1pPr>
          </a:lstStyle>
          <a:p>
            <a:pPr marL="0" indent="0">
              <a:buNone/>
            </a:pPr>
            <a:r>
              <a:rPr lang="en-US">
                <a:latin typeface="Georgia" panose="02040502050405020303" pitchFamily="18" charset="0"/>
              </a:rPr>
              <a:t>Project Website</a:t>
            </a:r>
          </a:p>
          <a:p>
            <a:pPr marL="0" indent="0">
              <a:buNone/>
            </a:pPr>
            <a:r>
              <a:rPr lang="en-US">
                <a:solidFill>
                  <a:srgbClr val="C00000"/>
                </a:solidFill>
                <a:latin typeface="Georgia" panose="02040502050405020303" pitchFamily="18" charset="0"/>
                <a:hlinkClick r:id="rId4"/>
              </a:rPr>
              <a:t>onesource.uga.edu</a:t>
            </a:r>
            <a:endParaRPr lang="en-US">
              <a:solidFill>
                <a:srgbClr val="C00000"/>
              </a:solidFill>
              <a:latin typeface="Georgia" panose="02040502050405020303" pitchFamily="18" charset="0"/>
            </a:endParaRPr>
          </a:p>
          <a:p>
            <a:pPr marL="0" indent="0">
              <a:buNone/>
            </a:pPr>
            <a:endParaRPr lang="en-US">
              <a:latin typeface="Georgia" panose="02040502050405020303" pitchFamily="18" charset="0"/>
            </a:endParaRPr>
          </a:p>
          <a:p>
            <a:pPr marL="0" indent="0">
              <a:buNone/>
            </a:pPr>
            <a:r>
              <a:rPr lang="en-US">
                <a:latin typeface="Georgia" panose="02040502050405020303" pitchFamily="18" charset="0"/>
              </a:rPr>
              <a:t>OneSource Service Desk: </a:t>
            </a:r>
          </a:p>
          <a:p>
            <a:pPr marL="0" marR="0" lvl="0" indent="0" algn="l" defTabSz="914377" rtl="0" eaLnBrk="1" fontAlgn="auto" latinLnBrk="0" hangingPunct="1">
              <a:lnSpc>
                <a:spcPct val="90000"/>
              </a:lnSpc>
              <a:spcBef>
                <a:spcPts val="1000"/>
              </a:spcBef>
              <a:spcAft>
                <a:spcPts val="0"/>
              </a:spcAft>
              <a:buClrTx/>
              <a:buSzTx/>
              <a:buFont typeface="Arial"/>
              <a:buNone/>
              <a:tabLst/>
              <a:defRPr/>
            </a:pPr>
            <a:r>
              <a:rPr lang="en-US">
                <a:solidFill>
                  <a:srgbClr val="C00000"/>
                </a:solidFill>
                <a:latin typeface="Georgia" panose="02040502050405020303" pitchFamily="18" charset="0"/>
                <a:hlinkClick r:id="rId5"/>
              </a:rPr>
              <a:t>oneusgsupport@uga.edu</a:t>
            </a:r>
            <a:endParaRPr lang="en-US">
              <a:latin typeface="Georgia" panose="02040502050405020303" pitchFamily="18" charset="0"/>
            </a:endParaRPr>
          </a:p>
          <a:p>
            <a:pPr marL="0" indent="0">
              <a:buNone/>
            </a:pPr>
            <a:r>
              <a:rPr lang="en-US">
                <a:latin typeface="Georgia" panose="02040502050405020303" pitchFamily="18" charset="0"/>
              </a:rPr>
              <a:t>706-542-0202</a:t>
            </a:r>
          </a:p>
          <a:p>
            <a:pPr marL="0" indent="0">
              <a:buNone/>
            </a:pPr>
            <a:endParaRPr lang="en-US">
              <a:latin typeface="Georgia" panose="02040502050405020303" pitchFamily="18" charset="0"/>
            </a:endParaRPr>
          </a:p>
          <a:p>
            <a:pPr marL="0" indent="0">
              <a:buNone/>
            </a:pPr>
            <a:endParaRPr lang="en-US">
              <a:latin typeface="Georgia" panose="02040502050405020303" pitchFamily="18" charset="0"/>
            </a:endParaRP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43968" y="1288280"/>
            <a:ext cx="4543232" cy="4376496"/>
          </a:xfrm>
          <a:prstGeom prst="rect">
            <a:avLst/>
          </a:prstGeom>
        </p:spPr>
      </p:pic>
    </p:spTree>
    <p:extLst>
      <p:ext uri="{BB962C8B-B14F-4D97-AF65-F5344CB8AC3E}">
        <p14:creationId xmlns:p14="http://schemas.microsoft.com/office/powerpoint/2010/main" val="1624338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8118" y="158300"/>
            <a:ext cx="10443463" cy="849769"/>
          </a:xfrm>
        </p:spPr>
        <p:txBody>
          <a:bodyPr/>
          <a:lstStyle/>
          <a:p>
            <a:r>
              <a:rPr lang="en-US"/>
              <a:t>Click to edit Master title style</a:t>
            </a:r>
          </a:p>
        </p:txBody>
      </p:sp>
      <p:sp>
        <p:nvSpPr>
          <p:cNvPr id="3" name="Content Placeholder 2"/>
          <p:cNvSpPr>
            <a:spLocks noGrp="1"/>
          </p:cNvSpPr>
          <p:nvPr>
            <p:ph sz="half" idx="1"/>
          </p:nvPr>
        </p:nvSpPr>
        <p:spPr>
          <a:xfrm>
            <a:off x="838201" y="1246940"/>
            <a:ext cx="5181600" cy="4989104"/>
          </a:xfrm>
        </p:spPr>
        <p:txBody>
          <a:bodyPr/>
          <a:lstStyle>
            <a:lvl1pPr>
              <a:lnSpc>
                <a:spcPct val="100000"/>
              </a:lnSpc>
              <a:defRPr sz="2100">
                <a:latin typeface="+mj-lt"/>
                <a:ea typeface="Verdana" panose="020B0604030504040204" pitchFamily="34" charset="0"/>
              </a:defRPr>
            </a:lvl1pPr>
            <a:lvl2pPr>
              <a:lnSpc>
                <a:spcPct val="100000"/>
              </a:lnSpc>
              <a:defRPr sz="1800">
                <a:latin typeface="+mj-lt"/>
                <a:ea typeface="Verdana" panose="020B0604030504040204" pitchFamily="34" charset="0"/>
              </a:defRPr>
            </a:lvl2pPr>
            <a:lvl3pPr>
              <a:lnSpc>
                <a:spcPct val="100000"/>
              </a:lnSpc>
              <a:defRPr sz="1500">
                <a:latin typeface="+mj-lt"/>
                <a:ea typeface="Verdana" panose="020B0604030504040204" pitchFamily="34" charset="0"/>
              </a:defRPr>
            </a:lvl3pPr>
            <a:lvl4pPr>
              <a:lnSpc>
                <a:spcPct val="100000"/>
              </a:lnSpc>
              <a:defRPr sz="1351">
                <a:latin typeface="+mj-lt"/>
                <a:ea typeface="Verdana" panose="020B0604030504040204" pitchFamily="34" charset="0"/>
              </a:defRPr>
            </a:lvl4pPr>
            <a:lvl5pPr>
              <a:lnSpc>
                <a:spcPct val="100000"/>
              </a:lnSpc>
              <a:defRPr sz="1351">
                <a:latin typeface="+mj-lt"/>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246941"/>
            <a:ext cx="5181600" cy="4989105"/>
          </a:xfrm>
        </p:spPr>
        <p:txBody>
          <a:bodyPr/>
          <a:lstStyle>
            <a:lvl1pPr>
              <a:lnSpc>
                <a:spcPct val="100000"/>
              </a:lnSpc>
              <a:defRPr sz="2100">
                <a:latin typeface="+mj-lt"/>
                <a:ea typeface="Verdana" panose="020B0604030504040204" pitchFamily="34" charset="0"/>
              </a:defRPr>
            </a:lvl1pPr>
            <a:lvl2pPr>
              <a:lnSpc>
                <a:spcPct val="100000"/>
              </a:lnSpc>
              <a:defRPr sz="1800">
                <a:latin typeface="+mj-lt"/>
                <a:ea typeface="Verdana" panose="020B0604030504040204" pitchFamily="34" charset="0"/>
              </a:defRPr>
            </a:lvl2pPr>
            <a:lvl3pPr>
              <a:lnSpc>
                <a:spcPct val="100000"/>
              </a:lnSpc>
              <a:defRPr sz="1500">
                <a:latin typeface="+mj-lt"/>
                <a:ea typeface="Verdana" panose="020B0604030504040204" pitchFamily="34" charset="0"/>
              </a:defRPr>
            </a:lvl3pPr>
            <a:lvl4pPr>
              <a:lnSpc>
                <a:spcPct val="100000"/>
              </a:lnSpc>
              <a:defRPr sz="1351">
                <a:latin typeface="+mj-lt"/>
                <a:ea typeface="Verdana" panose="020B0604030504040204" pitchFamily="34" charset="0"/>
              </a:defRPr>
            </a:lvl4pPr>
            <a:lvl5pPr>
              <a:lnSpc>
                <a:spcPct val="100000"/>
              </a:lnSpc>
              <a:defRPr sz="1351">
                <a:latin typeface="+mj-lt"/>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pic>
        <p:nvPicPr>
          <p:cNvPr id="8" name="Picture 7">
            <a:extLst>
              <a:ext uri="{FF2B5EF4-FFF2-40B4-BE49-F238E27FC236}">
                <a16:creationId xmlns:a16="http://schemas.microsoft.com/office/drawing/2014/main" id="{BDC64D3C-D7F4-444C-B5EB-399E70600C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
        <p:nvSpPr>
          <p:cNvPr id="11" name="Rectangle 10">
            <a:extLst>
              <a:ext uri="{FF2B5EF4-FFF2-40B4-BE49-F238E27FC236}">
                <a16:creationId xmlns:a16="http://schemas.microsoft.com/office/drawing/2014/main" id="{8432ACBA-5D41-4089-B961-D5F7B065D47C}"/>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Slide Number Placeholder 5">
            <a:extLst>
              <a:ext uri="{FF2B5EF4-FFF2-40B4-BE49-F238E27FC236}">
                <a16:creationId xmlns:a16="http://schemas.microsoft.com/office/drawing/2014/main" id="{C244897C-6FAE-4F3B-AA97-0735F726299B}"/>
              </a:ext>
            </a:extLst>
          </p:cNvPr>
          <p:cNvSpPr>
            <a:spLocks noGrp="1"/>
          </p:cNvSpPr>
          <p:nvPr>
            <p:ph type="sldNum" sz="quarter" idx="4"/>
          </p:nvPr>
        </p:nvSpPr>
        <p:spPr>
          <a:xfrm>
            <a:off x="9288377" y="6325279"/>
            <a:ext cx="2743200" cy="365126"/>
          </a:xfrm>
          <a:prstGeom prst="rect">
            <a:avLst/>
          </a:prstGeom>
        </p:spPr>
        <p:txBody>
          <a:bodyPr vert="horz" lIns="91440" tIns="45720" rIns="91440" bIns="45720" rtlCol="0" anchor="ctr"/>
          <a:lstStyle>
            <a:lvl1pPr algn="r">
              <a:defRPr sz="1351">
                <a:solidFill>
                  <a:schemeClr val="tx1"/>
                </a:solidFill>
              </a:defRPr>
            </a:lvl1pPr>
          </a:lstStyle>
          <a:p>
            <a:fld id="{A4ED125B-D284-4FF1-A924-6417E476951B}" type="slidenum">
              <a:rPr lang="en-US" smtClean="0"/>
              <a:pPr/>
              <a:t>‹#›</a:t>
            </a:fld>
            <a:endParaRPr lang="en-US"/>
          </a:p>
        </p:txBody>
      </p:sp>
    </p:spTree>
    <p:extLst>
      <p:ext uri="{BB962C8B-B14F-4D97-AF65-F5344CB8AC3E}">
        <p14:creationId xmlns:p14="http://schemas.microsoft.com/office/powerpoint/2010/main" val="69702563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88120" y="226184"/>
            <a:ext cx="10330081" cy="823912"/>
          </a:xfrm>
        </p:spPr>
        <p:txBody>
          <a:bodyPr/>
          <a:lstStyle/>
          <a:p>
            <a:r>
              <a:rPr lang="en-US"/>
              <a:t>Click to edit Master title style</a:t>
            </a:r>
          </a:p>
        </p:txBody>
      </p:sp>
      <p:sp>
        <p:nvSpPr>
          <p:cNvPr id="3" name="Text Placeholder 2"/>
          <p:cNvSpPr>
            <a:spLocks noGrp="1"/>
          </p:cNvSpPr>
          <p:nvPr>
            <p:ph type="body" idx="1"/>
          </p:nvPr>
        </p:nvSpPr>
        <p:spPr>
          <a:xfrm>
            <a:off x="862017" y="1269209"/>
            <a:ext cx="5157787" cy="893251"/>
          </a:xfrm>
        </p:spPr>
        <p:txBody>
          <a:bodyPr anchor="b"/>
          <a:lstStyle>
            <a:lvl1pPr marL="0" indent="0">
              <a:buNone/>
              <a:defRPr sz="1800" b="1"/>
            </a:lvl1pPr>
            <a:lvl2pPr marL="342892" indent="0">
              <a:buNone/>
              <a:defRPr sz="1500" b="1"/>
            </a:lvl2pPr>
            <a:lvl3pPr marL="685784" indent="0">
              <a:buNone/>
              <a:defRPr sz="1351"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1"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93" y="2162459"/>
            <a:ext cx="5157787" cy="4331332"/>
          </a:xfrm>
        </p:spPr>
        <p:txBody>
          <a:bodyPr/>
          <a:lstStyle>
            <a:lvl1pPr>
              <a:lnSpc>
                <a:spcPct val="100000"/>
              </a:lnSpc>
              <a:defRPr sz="2100">
                <a:latin typeface="Georgia" panose="02040502050405020303" pitchFamily="18" charset="0"/>
                <a:ea typeface="Verdana" panose="020B0604030504040204" pitchFamily="34" charset="0"/>
              </a:defRPr>
            </a:lvl1pPr>
            <a:lvl2pPr>
              <a:lnSpc>
                <a:spcPct val="100000"/>
              </a:lnSpc>
              <a:defRPr sz="1800">
                <a:latin typeface="Georgia" panose="02040502050405020303" pitchFamily="18" charset="0"/>
                <a:ea typeface="Verdana" panose="020B0604030504040204" pitchFamily="34" charset="0"/>
              </a:defRPr>
            </a:lvl2pPr>
            <a:lvl3pPr>
              <a:lnSpc>
                <a:spcPct val="100000"/>
              </a:lnSpc>
              <a:defRPr sz="1500">
                <a:latin typeface="Georgia" panose="02040502050405020303" pitchFamily="18" charset="0"/>
                <a:ea typeface="Verdana" panose="020B0604030504040204" pitchFamily="34" charset="0"/>
              </a:defRPr>
            </a:lvl3pPr>
            <a:lvl4pPr>
              <a:lnSpc>
                <a:spcPct val="100000"/>
              </a:lnSpc>
              <a:defRPr sz="1351">
                <a:latin typeface="Georgia" panose="02040502050405020303" pitchFamily="18" charset="0"/>
                <a:ea typeface="Verdana" panose="020B0604030504040204" pitchFamily="34" charset="0"/>
              </a:defRPr>
            </a:lvl4pPr>
            <a:lvl5pPr>
              <a:lnSpc>
                <a:spcPct val="100000"/>
              </a:lnSpc>
              <a:defRPr sz="1351">
                <a:latin typeface="Georgia" panose="02040502050405020303" pitchFamily="18"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296136"/>
            <a:ext cx="5183191" cy="823912"/>
          </a:xfrm>
        </p:spPr>
        <p:txBody>
          <a:bodyPr anchor="b"/>
          <a:lstStyle>
            <a:lvl1pPr marL="0" indent="0">
              <a:buNone/>
              <a:defRPr sz="1800" b="1"/>
            </a:lvl1pPr>
            <a:lvl2pPr marL="342892" indent="0">
              <a:buNone/>
              <a:defRPr sz="1500" b="1"/>
            </a:lvl2pPr>
            <a:lvl3pPr marL="685784" indent="0">
              <a:buNone/>
              <a:defRPr sz="1351"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1"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162459"/>
            <a:ext cx="5183191" cy="4331332"/>
          </a:xfrm>
        </p:spPr>
        <p:txBody>
          <a:bodyPr/>
          <a:lstStyle>
            <a:lvl1pPr>
              <a:lnSpc>
                <a:spcPct val="100000"/>
              </a:lnSpc>
              <a:defRPr sz="2100">
                <a:latin typeface="Georgia" panose="02040502050405020303" pitchFamily="18" charset="0"/>
                <a:ea typeface="Verdana" panose="020B0604030504040204" pitchFamily="34" charset="0"/>
              </a:defRPr>
            </a:lvl1pPr>
            <a:lvl2pPr>
              <a:lnSpc>
                <a:spcPct val="100000"/>
              </a:lnSpc>
              <a:defRPr sz="1800">
                <a:latin typeface="Georgia" panose="02040502050405020303" pitchFamily="18" charset="0"/>
                <a:ea typeface="Verdana" panose="020B0604030504040204" pitchFamily="34" charset="0"/>
              </a:defRPr>
            </a:lvl2pPr>
            <a:lvl3pPr>
              <a:lnSpc>
                <a:spcPct val="100000"/>
              </a:lnSpc>
              <a:defRPr sz="1500">
                <a:latin typeface="Georgia" panose="02040502050405020303" pitchFamily="18" charset="0"/>
                <a:ea typeface="Verdana" panose="020B0604030504040204" pitchFamily="34" charset="0"/>
              </a:defRPr>
            </a:lvl3pPr>
            <a:lvl4pPr>
              <a:lnSpc>
                <a:spcPct val="100000"/>
              </a:lnSpc>
              <a:defRPr sz="1351">
                <a:latin typeface="Georgia" panose="02040502050405020303" pitchFamily="18" charset="0"/>
                <a:ea typeface="Verdana" panose="020B0604030504040204" pitchFamily="34" charset="0"/>
              </a:defRPr>
            </a:lvl4pPr>
            <a:lvl5pPr>
              <a:lnSpc>
                <a:spcPct val="100000"/>
              </a:lnSpc>
              <a:defRPr sz="1351">
                <a:latin typeface="Georgia" panose="02040502050405020303" pitchFamily="18"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B203393-E6B8-4AB7-8046-42EB25CA65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
        <p:nvSpPr>
          <p:cNvPr id="13" name="Rectangle 12">
            <a:extLst>
              <a:ext uri="{FF2B5EF4-FFF2-40B4-BE49-F238E27FC236}">
                <a16:creationId xmlns:a16="http://schemas.microsoft.com/office/drawing/2014/main" id="{78D329EB-3EDC-4BDE-B962-056E8F50EF69}"/>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Slide Number Placeholder 5">
            <a:extLst>
              <a:ext uri="{FF2B5EF4-FFF2-40B4-BE49-F238E27FC236}">
                <a16:creationId xmlns:a16="http://schemas.microsoft.com/office/drawing/2014/main" id="{C514A7A8-7998-44B3-A045-CFA70D607E17}"/>
              </a:ext>
            </a:extLst>
          </p:cNvPr>
          <p:cNvSpPr>
            <a:spLocks noGrp="1"/>
          </p:cNvSpPr>
          <p:nvPr>
            <p:ph type="sldNum" sz="quarter" idx="10"/>
          </p:nvPr>
        </p:nvSpPr>
        <p:spPr>
          <a:xfrm>
            <a:off x="9288377" y="6302373"/>
            <a:ext cx="2743200" cy="365126"/>
          </a:xfrm>
          <a:prstGeom prst="rect">
            <a:avLst/>
          </a:prstGeom>
        </p:spPr>
        <p:txBody>
          <a:bodyPr vert="horz" lIns="91440" tIns="45720" rIns="91440" bIns="45720" rtlCol="0" anchor="ctr"/>
          <a:lstStyle>
            <a:lvl1pPr algn="r">
              <a:defRPr sz="1351">
                <a:solidFill>
                  <a:schemeClr val="tx1"/>
                </a:solidFill>
              </a:defRPr>
            </a:lvl1pPr>
          </a:lstStyle>
          <a:p>
            <a:fld id="{0E77E883-434D-4C8D-A88E-D645DFB34EA5}" type="slidenum">
              <a:rPr lang="en-US" smtClean="0"/>
              <a:pPr/>
              <a:t>‹#›</a:t>
            </a:fld>
            <a:endParaRPr lang="en-US"/>
          </a:p>
        </p:txBody>
      </p:sp>
    </p:spTree>
    <p:extLst>
      <p:ext uri="{BB962C8B-B14F-4D97-AF65-F5344CB8AC3E}">
        <p14:creationId xmlns:p14="http://schemas.microsoft.com/office/powerpoint/2010/main" val="38656986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8118" y="194523"/>
            <a:ext cx="10443463" cy="849769"/>
          </a:xfrm>
        </p:spPr>
        <p:txBody>
          <a:bodyPr/>
          <a:lstStyle/>
          <a:p>
            <a:r>
              <a:rPr lang="en-US"/>
              <a:t>Click to edit Master title style</a:t>
            </a:r>
          </a:p>
        </p:txBody>
      </p:sp>
      <p:pic>
        <p:nvPicPr>
          <p:cNvPr id="6" name="Picture 5">
            <a:extLst>
              <a:ext uri="{FF2B5EF4-FFF2-40B4-BE49-F238E27FC236}">
                <a16:creationId xmlns:a16="http://schemas.microsoft.com/office/drawing/2014/main" id="{7B757531-7683-4069-8BB0-A65417BC71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
        <p:nvSpPr>
          <p:cNvPr id="9" name="Rectangle 8">
            <a:extLst>
              <a:ext uri="{FF2B5EF4-FFF2-40B4-BE49-F238E27FC236}">
                <a16:creationId xmlns:a16="http://schemas.microsoft.com/office/drawing/2014/main" id="{0BCC1D0F-882F-4E6C-A96A-BFB76A6581A4}"/>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Slide Number Placeholder 5">
            <a:extLst>
              <a:ext uri="{FF2B5EF4-FFF2-40B4-BE49-F238E27FC236}">
                <a16:creationId xmlns:a16="http://schemas.microsoft.com/office/drawing/2014/main" id="{2F163B08-E26F-4FAB-86D0-7C7D70A8D421}"/>
              </a:ext>
            </a:extLst>
          </p:cNvPr>
          <p:cNvSpPr>
            <a:spLocks noGrp="1"/>
          </p:cNvSpPr>
          <p:nvPr>
            <p:ph type="sldNum" sz="quarter" idx="4"/>
          </p:nvPr>
        </p:nvSpPr>
        <p:spPr>
          <a:xfrm>
            <a:off x="9288377" y="6302373"/>
            <a:ext cx="2743200" cy="365126"/>
          </a:xfrm>
          <a:prstGeom prst="rect">
            <a:avLst/>
          </a:prstGeom>
        </p:spPr>
        <p:txBody>
          <a:bodyPr vert="horz" lIns="91440" tIns="45720" rIns="91440" bIns="45720" rtlCol="0" anchor="ctr"/>
          <a:lstStyle>
            <a:lvl1pPr algn="r">
              <a:defRPr sz="1351">
                <a:solidFill>
                  <a:schemeClr val="tx1"/>
                </a:solidFill>
              </a:defRPr>
            </a:lvl1pPr>
          </a:lstStyle>
          <a:p>
            <a:fld id="{A09674C5-C434-4B24-B4FA-6E5B8E1FB347}" type="slidenum">
              <a:rPr lang="en-US" smtClean="0"/>
              <a:pPr/>
              <a:t>‹#›</a:t>
            </a:fld>
            <a:endParaRPr lang="en-US"/>
          </a:p>
        </p:txBody>
      </p:sp>
    </p:spTree>
    <p:extLst>
      <p:ext uri="{BB962C8B-B14F-4D97-AF65-F5344CB8AC3E}">
        <p14:creationId xmlns:p14="http://schemas.microsoft.com/office/powerpoint/2010/main" val="94172249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5EE29E-AEF6-402E-9F87-C1FD5BDF16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
        <p:nvSpPr>
          <p:cNvPr id="8" name="Rectangle 7">
            <a:extLst>
              <a:ext uri="{FF2B5EF4-FFF2-40B4-BE49-F238E27FC236}">
                <a16:creationId xmlns:a16="http://schemas.microsoft.com/office/drawing/2014/main" id="{7CB1AD2C-1D8C-4857-BF00-9C19C83B58DE}"/>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Slide Number Placeholder 5">
            <a:extLst>
              <a:ext uri="{FF2B5EF4-FFF2-40B4-BE49-F238E27FC236}">
                <a16:creationId xmlns:a16="http://schemas.microsoft.com/office/drawing/2014/main" id="{C24EB7E5-F369-4698-8331-58164672B2C2}"/>
              </a:ext>
            </a:extLst>
          </p:cNvPr>
          <p:cNvSpPr>
            <a:spLocks noGrp="1"/>
          </p:cNvSpPr>
          <p:nvPr>
            <p:ph type="sldNum" sz="quarter" idx="4"/>
          </p:nvPr>
        </p:nvSpPr>
        <p:spPr>
          <a:xfrm>
            <a:off x="9288377" y="6302373"/>
            <a:ext cx="2743200" cy="365126"/>
          </a:xfrm>
          <a:prstGeom prst="rect">
            <a:avLst/>
          </a:prstGeom>
        </p:spPr>
        <p:txBody>
          <a:bodyPr vert="horz" lIns="91440" tIns="45720" rIns="91440" bIns="45720" rtlCol="0" anchor="ctr"/>
          <a:lstStyle>
            <a:lvl1pPr algn="r">
              <a:defRPr sz="1351">
                <a:solidFill>
                  <a:schemeClr val="tx1"/>
                </a:solidFill>
              </a:defRPr>
            </a:lvl1pPr>
          </a:lstStyle>
          <a:p>
            <a:fld id="{92369006-195E-46C7-B46D-B4CD897F8B0F}" type="slidenum">
              <a:rPr lang="en-US" smtClean="0"/>
              <a:pPr/>
              <a:t>‹#›</a:t>
            </a:fld>
            <a:endParaRPr lang="en-US"/>
          </a:p>
        </p:txBody>
      </p:sp>
    </p:spTree>
    <p:extLst>
      <p:ext uri="{BB962C8B-B14F-4D97-AF65-F5344CB8AC3E}">
        <p14:creationId xmlns:p14="http://schemas.microsoft.com/office/powerpoint/2010/main" val="57547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5EE29E-AEF6-402E-9F87-C1FD5BDF16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
        <p:nvSpPr>
          <p:cNvPr id="8" name="Rectangle 7">
            <a:extLst>
              <a:ext uri="{FF2B5EF4-FFF2-40B4-BE49-F238E27FC236}">
                <a16:creationId xmlns:a16="http://schemas.microsoft.com/office/drawing/2014/main" id="{7CB1AD2C-1D8C-4857-BF00-9C19C83B58DE}"/>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Slide Number Placeholder 5">
            <a:extLst>
              <a:ext uri="{FF2B5EF4-FFF2-40B4-BE49-F238E27FC236}">
                <a16:creationId xmlns:a16="http://schemas.microsoft.com/office/drawing/2014/main" id="{C24EB7E5-F369-4698-8331-58164672B2C2}"/>
              </a:ext>
            </a:extLst>
          </p:cNvPr>
          <p:cNvSpPr>
            <a:spLocks noGrp="1"/>
          </p:cNvSpPr>
          <p:nvPr>
            <p:ph type="sldNum" sz="quarter" idx="4"/>
          </p:nvPr>
        </p:nvSpPr>
        <p:spPr>
          <a:xfrm>
            <a:off x="9288377" y="6302373"/>
            <a:ext cx="2743200" cy="365126"/>
          </a:xfrm>
          <a:prstGeom prst="rect">
            <a:avLst/>
          </a:prstGeom>
        </p:spPr>
        <p:txBody>
          <a:bodyPr vert="horz" lIns="91440" tIns="45720" rIns="91440" bIns="45720" rtlCol="0" anchor="ctr"/>
          <a:lstStyle>
            <a:lvl1pPr algn="r">
              <a:defRPr sz="1351">
                <a:solidFill>
                  <a:schemeClr val="tx1"/>
                </a:solidFill>
              </a:defRPr>
            </a:lvl1pPr>
          </a:lstStyle>
          <a:p>
            <a:fld id="{92369006-195E-46C7-B46D-B4CD897F8B0F}" type="slidenum">
              <a:rPr lang="en-US" smtClean="0"/>
              <a:pPr/>
              <a:t>‹#›</a:t>
            </a:fld>
            <a:endParaRPr lang="en-US"/>
          </a:p>
        </p:txBody>
      </p:sp>
      <p:pic>
        <p:nvPicPr>
          <p:cNvPr id="2050" name="Picture 2">
            <a:extLst>
              <a:ext uri="{FF2B5EF4-FFF2-40B4-BE49-F238E27FC236}">
                <a16:creationId xmlns:a16="http://schemas.microsoft.com/office/drawing/2014/main" id="{F4DF7F66-57E4-4C41-A5E0-F05AFE0AB8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3957" y="1890722"/>
            <a:ext cx="4819651" cy="3209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D4187B5-33F4-4384-9111-27C1AD0A0917}"/>
              </a:ext>
            </a:extLst>
          </p:cNvPr>
          <p:cNvSpPr/>
          <p:nvPr userDrawn="1"/>
        </p:nvSpPr>
        <p:spPr>
          <a:xfrm>
            <a:off x="838204" y="1354482"/>
            <a:ext cx="3556141" cy="923330"/>
          </a:xfrm>
          <a:prstGeom prst="rect">
            <a:avLst/>
          </a:prstGeom>
        </p:spPr>
        <p:txBody>
          <a:bodyPr wrap="square">
            <a:spAutoFit/>
          </a:bodyPr>
          <a:lstStyle/>
          <a:p>
            <a:r>
              <a:rPr lang="en-US" sz="2700" b="0" i="0" u="none" strike="noStrike" kern="1200">
                <a:solidFill>
                  <a:srgbClr val="BC1E3E"/>
                </a:solidFill>
                <a:effectLst/>
                <a:latin typeface="Georgia" panose="02040502050405020303" pitchFamily="18" charset="0"/>
                <a:ea typeface="+mn-ea"/>
                <a:cs typeface="+mn-cs"/>
              </a:rPr>
              <a:t>OneSource Training Library Practice</a:t>
            </a:r>
            <a:r>
              <a:rPr lang="en-US" sz="2700">
                <a:solidFill>
                  <a:srgbClr val="BC1E3E"/>
                </a:solidFill>
                <a:latin typeface="Georgia" panose="02040502050405020303" pitchFamily="18" charset="0"/>
              </a:rPr>
              <a:t> </a:t>
            </a:r>
          </a:p>
        </p:txBody>
      </p:sp>
      <p:sp>
        <p:nvSpPr>
          <p:cNvPr id="9" name="Text Placeholder 8">
            <a:extLst>
              <a:ext uri="{FF2B5EF4-FFF2-40B4-BE49-F238E27FC236}">
                <a16:creationId xmlns:a16="http://schemas.microsoft.com/office/drawing/2014/main" id="{57252928-9002-4948-8474-A50ED46C16E0}"/>
              </a:ext>
            </a:extLst>
          </p:cNvPr>
          <p:cNvSpPr>
            <a:spLocks noGrp="1"/>
          </p:cNvSpPr>
          <p:nvPr>
            <p:ph type="body" sz="quarter" idx="10"/>
          </p:nvPr>
        </p:nvSpPr>
        <p:spPr>
          <a:xfrm>
            <a:off x="838202" y="3236873"/>
            <a:ext cx="4324311" cy="3065501"/>
          </a:xfrm>
        </p:spPr>
        <p:txBody>
          <a:bodyPr>
            <a:normAutofit/>
          </a:bodyPr>
          <a:lstStyle>
            <a:lvl1pPr>
              <a:defRPr sz="1800">
                <a:latin typeface="+mj-lt"/>
              </a:defRPr>
            </a:lvl1pPr>
            <a:lvl2pPr>
              <a:defRPr sz="1800">
                <a:latin typeface="+mj-lt"/>
              </a:defRPr>
            </a:lvl2pPr>
            <a:lvl3pPr>
              <a:defRPr sz="1800">
                <a:latin typeface="+mj-lt"/>
              </a:defRPr>
            </a:lvl3pPr>
            <a:lvl4pPr>
              <a:defRPr sz="1800">
                <a:latin typeface="+mj-lt"/>
              </a:defRPr>
            </a:lvl4pPr>
            <a:lvl5pPr>
              <a:defRPr sz="1800">
                <a:latin typeface="+mj-lt"/>
              </a:defRPr>
            </a:lvl5pPr>
          </a:lstStyle>
          <a:p>
            <a:pPr lvl="0"/>
            <a:r>
              <a:rPr lang="en-US"/>
              <a:t>Edit Master text styles</a:t>
            </a:r>
          </a:p>
        </p:txBody>
      </p:sp>
    </p:spTree>
    <p:extLst>
      <p:ext uri="{BB962C8B-B14F-4D97-AF65-F5344CB8AC3E}">
        <p14:creationId xmlns:p14="http://schemas.microsoft.com/office/powerpoint/2010/main" val="132829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57531-7683-4069-8BB0-A65417BC71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4" y="-247720"/>
            <a:ext cx="749915" cy="1088644"/>
          </a:xfrm>
          <a:prstGeom prst="rect">
            <a:avLst/>
          </a:prstGeom>
        </p:spPr>
      </p:pic>
      <p:sp>
        <p:nvSpPr>
          <p:cNvPr id="9" name="Rectangle 8">
            <a:extLst>
              <a:ext uri="{FF2B5EF4-FFF2-40B4-BE49-F238E27FC236}">
                <a16:creationId xmlns:a16="http://schemas.microsoft.com/office/drawing/2014/main" id="{0BCC1D0F-882F-4E6C-A96A-BFB76A6581A4}"/>
              </a:ext>
            </a:extLst>
          </p:cNvPr>
          <p:cNvSpPr/>
          <p:nvPr userDrawn="1"/>
        </p:nvSpPr>
        <p:spPr>
          <a:xfrm>
            <a:off x="160427" y="190507"/>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Slide Number Placeholder 5">
            <a:extLst>
              <a:ext uri="{FF2B5EF4-FFF2-40B4-BE49-F238E27FC236}">
                <a16:creationId xmlns:a16="http://schemas.microsoft.com/office/drawing/2014/main" id="{2F163B08-E26F-4FAB-86D0-7C7D70A8D421}"/>
              </a:ext>
            </a:extLst>
          </p:cNvPr>
          <p:cNvSpPr>
            <a:spLocks noGrp="1"/>
          </p:cNvSpPr>
          <p:nvPr>
            <p:ph type="sldNum" sz="quarter" idx="4"/>
          </p:nvPr>
        </p:nvSpPr>
        <p:spPr>
          <a:xfrm>
            <a:off x="9288377" y="6302373"/>
            <a:ext cx="2743200" cy="365126"/>
          </a:xfrm>
          <a:prstGeom prst="rect">
            <a:avLst/>
          </a:prstGeom>
        </p:spPr>
        <p:txBody>
          <a:bodyPr vert="horz" lIns="91440" tIns="45720" rIns="91440" bIns="45720" rtlCol="0" anchor="ctr"/>
          <a:lstStyle>
            <a:lvl1pPr algn="r">
              <a:defRPr sz="1351">
                <a:solidFill>
                  <a:schemeClr val="tx1"/>
                </a:solidFill>
              </a:defRPr>
            </a:lvl1pPr>
          </a:lstStyle>
          <a:p>
            <a:fld id="{A09674C5-C434-4B24-B4FA-6E5B8E1FB347}" type="slidenum">
              <a:rPr lang="en-US" smtClean="0"/>
              <a:pPr/>
              <a:t>‹#›</a:t>
            </a:fld>
            <a:endParaRPr lang="en-US"/>
          </a:p>
        </p:txBody>
      </p:sp>
      <p:pic>
        <p:nvPicPr>
          <p:cNvPr id="8" name="Content Placeholder 4" descr="A picture containing car, sky&#10;&#10;Description generated with high confidence">
            <a:extLst>
              <a:ext uri="{FF2B5EF4-FFF2-40B4-BE49-F238E27FC236}">
                <a16:creationId xmlns:a16="http://schemas.microsoft.com/office/drawing/2014/main" id="{7BFFD9CF-96E6-4B5C-96D5-F5E25485EF24}"/>
              </a:ext>
            </a:extLst>
          </p:cNvPr>
          <p:cNvPicPr>
            <a:picLocks noChangeAspect="1"/>
          </p:cNvPicPr>
          <p:nvPr userDrawn="1"/>
        </p:nvPicPr>
        <p:blipFill>
          <a:blip r:embed="rId3">
            <a:extLst>
              <a:ext uri="{837473B0-CC2E-450A-ABE3-18F120FF3D39}">
                <a1611:picAttrSrcUrl xmlns:a1611="http://schemas.microsoft.com/office/drawing/2016/11/main" r:id="rId4"/>
              </a:ext>
            </a:extLst>
          </a:blip>
          <a:stretch>
            <a:fillRect/>
          </a:stretch>
        </p:blipFill>
        <p:spPr>
          <a:xfrm>
            <a:off x="781724" y="1600203"/>
            <a:ext cx="3668361" cy="3668359"/>
          </a:xfrm>
          <a:prstGeom prst="rect">
            <a:avLst/>
          </a:prstGeom>
        </p:spPr>
      </p:pic>
      <p:sp>
        <p:nvSpPr>
          <p:cNvPr id="10" name="TextBox 9">
            <a:extLst>
              <a:ext uri="{FF2B5EF4-FFF2-40B4-BE49-F238E27FC236}">
                <a16:creationId xmlns:a16="http://schemas.microsoft.com/office/drawing/2014/main" id="{646BD979-EA66-4B7F-8A19-736DF508CB88}"/>
              </a:ext>
            </a:extLst>
          </p:cNvPr>
          <p:cNvSpPr txBox="1"/>
          <p:nvPr userDrawn="1"/>
        </p:nvSpPr>
        <p:spPr>
          <a:xfrm>
            <a:off x="1890382" y="5268564"/>
            <a:ext cx="2108269" cy="173253"/>
          </a:xfrm>
          <a:prstGeom prst="rect">
            <a:avLst/>
          </a:prstGeom>
          <a:solidFill>
            <a:srgbClr val="000000"/>
          </a:solidFill>
        </p:spPr>
        <p:txBody>
          <a:bodyPr wrap="none" rtlCol="0">
            <a:spAutoFit/>
          </a:bodyPr>
          <a:lstStyle/>
          <a:p>
            <a:pPr marL="0" marR="0" lvl="0" indent="0" algn="r" defTabSz="685801" rtl="0" eaLnBrk="1" fontAlgn="auto" latinLnBrk="0" hangingPunct="1">
              <a:lnSpc>
                <a:spcPct val="100000"/>
              </a:lnSpc>
              <a:spcBef>
                <a:spcPts val="0"/>
              </a:spcBef>
              <a:spcAft>
                <a:spcPts val="451"/>
              </a:spcAft>
              <a:buClrTx/>
              <a:buSzTx/>
              <a:buFontTx/>
              <a:buNone/>
              <a:tabLst/>
              <a:defRPr/>
            </a:pPr>
            <a:r>
              <a:rPr kumimoji="0" lang="en-US" sz="526" b="0" i="0" u="none" strike="noStrike" kern="1200" cap="none" spc="0" normalizeH="0" baseline="0" noProof="0">
                <a:ln>
                  <a:noFill/>
                </a:ln>
                <a:solidFill>
                  <a:srgbClr val="FFFFFF"/>
                </a:solidFill>
                <a:effectLst/>
                <a:uLnTx/>
                <a:uFillTx/>
                <a:latin typeface="Merriweather Sans"/>
                <a:ea typeface="+mn-ea"/>
                <a:cs typeface="+mn-cs"/>
                <a:hlinkClick r:id="rId4" tooltip="http://coolappsforschools.wikispaces.com/file/history/showme.png"/>
              </a:rPr>
              <a:t>This Photo</a:t>
            </a:r>
            <a:r>
              <a:rPr kumimoji="0" lang="en-US" sz="526" b="0" i="0" u="none" strike="noStrike" kern="1200" cap="none" spc="0" normalizeH="0" baseline="0" noProof="0">
                <a:ln>
                  <a:noFill/>
                </a:ln>
                <a:solidFill>
                  <a:srgbClr val="FFFFFF"/>
                </a:solidFill>
                <a:effectLst/>
                <a:uLnTx/>
                <a:uFillTx/>
                <a:latin typeface="Merriweather Sans"/>
                <a:ea typeface="+mn-ea"/>
                <a:cs typeface="+mn-cs"/>
              </a:rPr>
              <a:t> by Unknown Author is licensed under </a:t>
            </a:r>
            <a:r>
              <a:rPr kumimoji="0" lang="en-US" sz="526" b="0" i="0" u="none" strike="noStrike" kern="1200" cap="none" spc="0" normalizeH="0" baseline="0" noProof="0">
                <a:ln>
                  <a:noFill/>
                </a:ln>
                <a:solidFill>
                  <a:srgbClr val="FFFFFF"/>
                </a:solidFill>
                <a:effectLst/>
                <a:uLnTx/>
                <a:uFillTx/>
                <a:latin typeface="Merriweather Sans"/>
                <a:ea typeface="+mn-ea"/>
                <a:cs typeface="+mn-cs"/>
                <a:hlinkClick r:id="rId5" tooltip="https://creativecommons.org/licenses/by-sa/3.0/"/>
              </a:rPr>
              <a:t>CC BY-SA</a:t>
            </a:r>
            <a:endParaRPr kumimoji="0" lang="en-US" sz="526" b="0" i="0" u="none" strike="noStrike" kern="1200" cap="none" spc="0" normalizeH="0" baseline="0" noProof="0">
              <a:ln>
                <a:noFill/>
              </a:ln>
              <a:solidFill>
                <a:srgbClr val="FFFFFF"/>
              </a:solidFill>
              <a:effectLst/>
              <a:uLnTx/>
              <a:uFillTx/>
              <a:latin typeface="Merriweather Sans"/>
              <a:ea typeface="+mn-ea"/>
              <a:cs typeface="+mn-cs"/>
            </a:endParaRPr>
          </a:p>
        </p:txBody>
      </p:sp>
      <p:sp>
        <p:nvSpPr>
          <p:cNvPr id="4" name="Text Placeholder 3">
            <a:extLst>
              <a:ext uri="{FF2B5EF4-FFF2-40B4-BE49-F238E27FC236}">
                <a16:creationId xmlns:a16="http://schemas.microsoft.com/office/drawing/2014/main" id="{3365520A-6299-4723-BDE5-0301037058B6}"/>
              </a:ext>
            </a:extLst>
          </p:cNvPr>
          <p:cNvSpPr>
            <a:spLocks noGrp="1"/>
          </p:cNvSpPr>
          <p:nvPr>
            <p:ph type="body" sz="quarter" idx="10"/>
          </p:nvPr>
        </p:nvSpPr>
        <p:spPr>
          <a:xfrm>
            <a:off x="6096003" y="2668590"/>
            <a:ext cx="5314951" cy="1327151"/>
          </a:xfrm>
        </p:spPr>
        <p:txBody>
          <a:bodyPr>
            <a:normAutofit/>
          </a:bodyPr>
          <a:lstStyle>
            <a:lvl1pPr marL="0" indent="0">
              <a:lnSpc>
                <a:spcPct val="100000"/>
              </a:lnSpc>
              <a:buNone/>
              <a:defRPr sz="3000">
                <a:solidFill>
                  <a:srgbClr val="BC1E3E"/>
                </a:solidFill>
                <a:latin typeface="Georgia" panose="02040502050405020303" pitchFamily="18" charset="0"/>
              </a:defRPr>
            </a:lvl1pPr>
          </a:lstStyle>
          <a:p>
            <a:pPr lvl="0"/>
            <a:r>
              <a:rPr lang="en-US"/>
              <a:t>Edit Master text styles</a:t>
            </a:r>
          </a:p>
        </p:txBody>
      </p:sp>
    </p:spTree>
    <p:extLst>
      <p:ext uri="{BB962C8B-B14F-4D97-AF65-F5344CB8AC3E}">
        <p14:creationId xmlns:p14="http://schemas.microsoft.com/office/powerpoint/2010/main" val="16563940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1" y="6356355"/>
            <a:ext cx="2743200" cy="365126"/>
          </a:xfrm>
          <a:prstGeom prst="rect">
            <a:avLst/>
          </a:prstGeom>
        </p:spPr>
        <p:txBody>
          <a:bodyPr vert="horz" lIns="91440" tIns="45720" rIns="91440" bIns="45720" rtlCol="0" anchor="ctr"/>
          <a:lstStyle>
            <a:lvl1pPr algn="r">
              <a:defRPr sz="1351">
                <a:solidFill>
                  <a:schemeClr val="tx1"/>
                </a:solidFill>
                <a:latin typeface="Verdana" panose="020B0604030504040204" pitchFamily="34" charset="0"/>
                <a:ea typeface="Verdana" panose="020B0604030504040204" pitchFamily="34" charset="0"/>
              </a:defRPr>
            </a:lvl1pPr>
          </a:lstStyle>
          <a:p>
            <a:fld id="{F94BD5BC-2E14-4A8A-AA44-64A1677A0865}" type="slidenum">
              <a:rPr lang="en-US" smtClean="0"/>
              <a:pPr/>
              <a:t>‹#›</a:t>
            </a:fld>
            <a:endParaRPr lang="en-US"/>
          </a:p>
        </p:txBody>
      </p:sp>
    </p:spTree>
    <p:extLst>
      <p:ext uri="{BB962C8B-B14F-4D97-AF65-F5344CB8AC3E}">
        <p14:creationId xmlns:p14="http://schemas.microsoft.com/office/powerpoint/2010/main" val="315381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36" r:id="rId8"/>
    <p:sldLayoutId id="2147483734" r:id="rId9"/>
    <p:sldLayoutId id="2147483735" r:id="rId10"/>
    <p:sldLayoutId id="2147483656" r:id="rId11"/>
    <p:sldLayoutId id="2147483657" r:id="rId12"/>
    <p:sldLayoutId id="2147483658" r:id="rId13"/>
    <p:sldLayoutId id="2147483659" r:id="rId14"/>
    <p:sldLayoutId id="2147483685" r:id="rId15"/>
    <p:sldLayoutId id="2147483693" r:id="rId16"/>
    <p:sldLayoutId id="2147483696" r:id="rId17"/>
    <p:sldLayoutId id="2147483710" r:id="rId18"/>
    <p:sldLayoutId id="2147483718" r:id="rId19"/>
    <p:sldLayoutId id="2147483733" r:id="rId20"/>
  </p:sldLayoutIdLst>
  <p:hf hdr="0" ftr="0" dt="0"/>
  <p:txStyles>
    <p:titleStyle>
      <a:lvl1pPr algn="l" defTabSz="685784" rtl="0" eaLnBrk="1" latinLnBrk="0" hangingPunct="1">
        <a:lnSpc>
          <a:spcPct val="90000"/>
        </a:lnSpc>
        <a:spcBef>
          <a:spcPct val="0"/>
        </a:spcBef>
        <a:buNone/>
        <a:defRPr sz="4000" kern="1200">
          <a:solidFill>
            <a:srgbClr val="BA0C2F"/>
          </a:solidFill>
          <a:latin typeface="+mj-lt"/>
          <a:ea typeface="+mj-ea"/>
          <a:cs typeface="+mj-cs"/>
        </a:defRPr>
      </a:lvl1pPr>
    </p:titleStyle>
    <p:bodyStyle>
      <a:lvl1pPr marL="171445" indent="-171445" algn="l" defTabSz="685784" rtl="0" eaLnBrk="1" latinLnBrk="0" hangingPunct="1">
        <a:lnSpc>
          <a:spcPct val="100000"/>
        </a:lnSpc>
        <a:spcBef>
          <a:spcPts val="751"/>
        </a:spcBef>
        <a:buFont typeface="Arial"/>
        <a:buChar char="•"/>
        <a:defRPr sz="2800" kern="1200">
          <a:solidFill>
            <a:schemeClr val="tx1"/>
          </a:solidFill>
          <a:latin typeface="+mj-lt"/>
          <a:ea typeface="Verdana" panose="020B0604030504040204" pitchFamily="34" charset="0"/>
          <a:cs typeface="+mn-cs"/>
        </a:defRPr>
      </a:lvl1pPr>
      <a:lvl2pPr marL="514337" indent="-171445" algn="l" defTabSz="685784" rtl="0" eaLnBrk="1" latinLnBrk="0" hangingPunct="1">
        <a:lnSpc>
          <a:spcPct val="100000"/>
        </a:lnSpc>
        <a:spcBef>
          <a:spcPts val="374"/>
        </a:spcBef>
        <a:buFont typeface="Arial"/>
        <a:buChar char="•"/>
        <a:defRPr sz="2400" kern="1200">
          <a:solidFill>
            <a:schemeClr val="tx1"/>
          </a:solidFill>
          <a:latin typeface="+mj-lt"/>
          <a:ea typeface="+mn-ea"/>
          <a:cs typeface="+mn-cs"/>
        </a:defRPr>
      </a:lvl2pPr>
      <a:lvl3pPr marL="857228" indent="-171445" algn="l" defTabSz="685784" rtl="0" eaLnBrk="1" latinLnBrk="0" hangingPunct="1">
        <a:lnSpc>
          <a:spcPct val="100000"/>
        </a:lnSpc>
        <a:spcBef>
          <a:spcPts val="374"/>
        </a:spcBef>
        <a:buFont typeface="Arial"/>
        <a:buChar char="•"/>
        <a:defRPr sz="2000" kern="1200">
          <a:solidFill>
            <a:schemeClr val="tx1"/>
          </a:solidFill>
          <a:latin typeface="+mj-lt"/>
          <a:ea typeface="+mn-ea"/>
          <a:cs typeface="+mn-cs"/>
        </a:defRPr>
      </a:lvl3pPr>
      <a:lvl4pPr marL="1200120" indent="-171445" algn="l" defTabSz="685784" rtl="0" eaLnBrk="1" latinLnBrk="0" hangingPunct="1">
        <a:lnSpc>
          <a:spcPct val="100000"/>
        </a:lnSpc>
        <a:spcBef>
          <a:spcPts val="374"/>
        </a:spcBef>
        <a:buFont typeface="Arial"/>
        <a:buChar char="•"/>
        <a:defRPr sz="1800" kern="1200">
          <a:solidFill>
            <a:schemeClr val="tx1"/>
          </a:solidFill>
          <a:latin typeface="+mj-lt"/>
          <a:ea typeface="+mn-ea"/>
          <a:cs typeface="+mn-cs"/>
        </a:defRPr>
      </a:lvl4pPr>
      <a:lvl5pPr marL="1543013" indent="-171445" algn="l" defTabSz="685784" rtl="0" eaLnBrk="1" latinLnBrk="0" hangingPunct="1">
        <a:lnSpc>
          <a:spcPct val="100000"/>
        </a:lnSpc>
        <a:spcBef>
          <a:spcPts val="374"/>
        </a:spcBef>
        <a:buFont typeface="Arial"/>
        <a:buChar char="•"/>
        <a:defRPr sz="1800" kern="1200">
          <a:solidFill>
            <a:schemeClr val="tx1"/>
          </a:solidFill>
          <a:latin typeface="+mj-lt"/>
          <a:ea typeface="+mn-ea"/>
          <a:cs typeface="+mn-cs"/>
        </a:defRPr>
      </a:lvl5pPr>
      <a:lvl6pPr marL="1885903" indent="-171445" algn="l" defTabSz="685784" rtl="0" eaLnBrk="1" latinLnBrk="0" hangingPunct="1">
        <a:lnSpc>
          <a:spcPct val="90000"/>
        </a:lnSpc>
        <a:spcBef>
          <a:spcPts val="374"/>
        </a:spcBef>
        <a:buFont typeface="Arial"/>
        <a:buChar char="•"/>
        <a:defRPr sz="1351" kern="1200">
          <a:solidFill>
            <a:schemeClr val="tx1"/>
          </a:solidFill>
          <a:latin typeface="+mn-lt"/>
          <a:ea typeface="+mn-ea"/>
          <a:cs typeface="+mn-cs"/>
        </a:defRPr>
      </a:lvl6pPr>
      <a:lvl7pPr marL="2228795" indent="-171445" algn="l" defTabSz="685784" rtl="0" eaLnBrk="1" latinLnBrk="0" hangingPunct="1">
        <a:lnSpc>
          <a:spcPct val="90000"/>
        </a:lnSpc>
        <a:spcBef>
          <a:spcPts val="374"/>
        </a:spcBef>
        <a:buFont typeface="Arial"/>
        <a:buChar char="•"/>
        <a:defRPr sz="1351" kern="1200">
          <a:solidFill>
            <a:schemeClr val="tx1"/>
          </a:solidFill>
          <a:latin typeface="+mn-lt"/>
          <a:ea typeface="+mn-ea"/>
          <a:cs typeface="+mn-cs"/>
        </a:defRPr>
      </a:lvl7pPr>
      <a:lvl8pPr marL="2571686" indent="-171445" algn="l" defTabSz="685784" rtl="0" eaLnBrk="1" latinLnBrk="0" hangingPunct="1">
        <a:lnSpc>
          <a:spcPct val="90000"/>
        </a:lnSpc>
        <a:spcBef>
          <a:spcPts val="374"/>
        </a:spcBef>
        <a:buFont typeface="Arial"/>
        <a:buChar char="•"/>
        <a:defRPr sz="1351" kern="1200">
          <a:solidFill>
            <a:schemeClr val="tx1"/>
          </a:solidFill>
          <a:latin typeface="+mn-lt"/>
          <a:ea typeface="+mn-ea"/>
          <a:cs typeface="+mn-cs"/>
        </a:defRPr>
      </a:lvl8pPr>
      <a:lvl9pPr marL="2914578" indent="-171445" algn="l" defTabSz="685784" rtl="0" eaLnBrk="1" latinLnBrk="0" hangingPunct="1">
        <a:lnSpc>
          <a:spcPct val="90000"/>
        </a:lnSpc>
        <a:spcBef>
          <a:spcPts val="374"/>
        </a:spcBef>
        <a:buFont typeface="Arial"/>
        <a:buChar char="•"/>
        <a:defRPr sz="1351" kern="1200">
          <a:solidFill>
            <a:schemeClr val="tx1"/>
          </a:solidFill>
          <a:latin typeface="+mn-lt"/>
          <a:ea typeface="+mn-ea"/>
          <a:cs typeface="+mn-cs"/>
        </a:defRPr>
      </a:lvl9pPr>
    </p:bodyStyle>
    <p:otherStyle>
      <a:defPPr>
        <a:defRPr lang="en-US"/>
      </a:defPPr>
      <a:lvl1pPr marL="0" algn="l" defTabSz="685784" rtl="0" eaLnBrk="1" latinLnBrk="0" hangingPunct="1">
        <a:defRPr sz="1351" kern="1200">
          <a:solidFill>
            <a:schemeClr val="tx1"/>
          </a:solidFill>
          <a:latin typeface="+mn-lt"/>
          <a:ea typeface="+mn-ea"/>
          <a:cs typeface="+mn-cs"/>
        </a:defRPr>
      </a:lvl1pPr>
      <a:lvl2pPr marL="342892" algn="l" defTabSz="685784" rtl="0" eaLnBrk="1" latinLnBrk="0" hangingPunct="1">
        <a:defRPr sz="1351" kern="1200">
          <a:solidFill>
            <a:schemeClr val="tx1"/>
          </a:solidFill>
          <a:latin typeface="+mn-lt"/>
          <a:ea typeface="+mn-ea"/>
          <a:cs typeface="+mn-cs"/>
        </a:defRPr>
      </a:lvl2pPr>
      <a:lvl3pPr marL="685784" algn="l" defTabSz="685784" rtl="0" eaLnBrk="1" latinLnBrk="0" hangingPunct="1">
        <a:defRPr sz="1351" kern="1200">
          <a:solidFill>
            <a:schemeClr val="tx1"/>
          </a:solidFill>
          <a:latin typeface="+mn-lt"/>
          <a:ea typeface="+mn-ea"/>
          <a:cs typeface="+mn-cs"/>
        </a:defRPr>
      </a:lvl3pPr>
      <a:lvl4pPr marL="1028675" algn="l" defTabSz="685784" rtl="0" eaLnBrk="1" latinLnBrk="0" hangingPunct="1">
        <a:defRPr sz="1351" kern="1200">
          <a:solidFill>
            <a:schemeClr val="tx1"/>
          </a:solidFill>
          <a:latin typeface="+mn-lt"/>
          <a:ea typeface="+mn-ea"/>
          <a:cs typeface="+mn-cs"/>
        </a:defRPr>
      </a:lvl4pPr>
      <a:lvl5pPr marL="1371566" algn="l" defTabSz="685784" rtl="0" eaLnBrk="1" latinLnBrk="0" hangingPunct="1">
        <a:defRPr sz="1351" kern="1200">
          <a:solidFill>
            <a:schemeClr val="tx1"/>
          </a:solidFill>
          <a:latin typeface="+mn-lt"/>
          <a:ea typeface="+mn-ea"/>
          <a:cs typeface="+mn-cs"/>
        </a:defRPr>
      </a:lvl5pPr>
      <a:lvl6pPr marL="1714457" algn="l" defTabSz="685784" rtl="0" eaLnBrk="1" latinLnBrk="0" hangingPunct="1">
        <a:defRPr sz="1351" kern="1200">
          <a:solidFill>
            <a:schemeClr val="tx1"/>
          </a:solidFill>
          <a:latin typeface="+mn-lt"/>
          <a:ea typeface="+mn-ea"/>
          <a:cs typeface="+mn-cs"/>
        </a:defRPr>
      </a:lvl6pPr>
      <a:lvl7pPr marL="2057348" algn="l" defTabSz="685784" rtl="0" eaLnBrk="1" latinLnBrk="0" hangingPunct="1">
        <a:defRPr sz="1351" kern="1200">
          <a:solidFill>
            <a:schemeClr val="tx1"/>
          </a:solidFill>
          <a:latin typeface="+mn-lt"/>
          <a:ea typeface="+mn-ea"/>
          <a:cs typeface="+mn-cs"/>
        </a:defRPr>
      </a:lvl7pPr>
      <a:lvl8pPr marL="2400241" algn="l" defTabSz="685784" rtl="0" eaLnBrk="1" latinLnBrk="0" hangingPunct="1">
        <a:defRPr sz="1351" kern="1200">
          <a:solidFill>
            <a:schemeClr val="tx1"/>
          </a:solidFill>
          <a:latin typeface="+mn-lt"/>
          <a:ea typeface="+mn-ea"/>
          <a:cs typeface="+mn-cs"/>
        </a:defRPr>
      </a:lvl8pPr>
      <a:lvl9pPr marL="2743132" algn="l" defTabSz="685784"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800">
                <a:solidFill>
                  <a:schemeClr val="tx1"/>
                </a:solidFill>
                <a:latin typeface="Verdana" panose="020B0604030504040204" pitchFamily="34" charset="0"/>
                <a:ea typeface="Verdana" panose="020B0604030504040204" pitchFamily="34" charset="0"/>
              </a:defRPr>
            </a:lvl1pPr>
          </a:lstStyle>
          <a:p>
            <a:fld id="{86687E3D-F668-2249-ACB4-BCF73090E4A0}" type="slidenum">
              <a:rPr lang="en-US" smtClean="0"/>
              <a:pPr/>
              <a:t>‹#›</a:t>
            </a:fld>
            <a:endParaRPr lang="en-US"/>
          </a:p>
        </p:txBody>
      </p:sp>
    </p:spTree>
    <p:extLst>
      <p:ext uri="{BB962C8B-B14F-4D97-AF65-F5344CB8AC3E}">
        <p14:creationId xmlns:p14="http://schemas.microsoft.com/office/powerpoint/2010/main" val="379847461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hf sldNum="0" hdr="0" dt="0"/>
  <p:txStyles>
    <p:title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p:titleStyle>
    <p:bodyStyle>
      <a:lvl1pPr marL="228594" indent="-228594" algn="l" defTabSz="914377" rtl="0" eaLnBrk="1" latinLnBrk="0" hangingPunct="1">
        <a:lnSpc>
          <a:spcPct val="100000"/>
        </a:lnSpc>
        <a:spcBef>
          <a:spcPts val="1000"/>
        </a:spcBef>
        <a:buFont typeface="Arial"/>
        <a:buChar char="•"/>
        <a:defRPr sz="2800" kern="1200">
          <a:solidFill>
            <a:schemeClr val="tx1"/>
          </a:solidFill>
          <a:latin typeface="+mj-lt"/>
          <a:ea typeface="+mn-ea"/>
          <a:cs typeface="+mn-cs"/>
        </a:defRPr>
      </a:lvl1pPr>
      <a:lvl2pPr marL="685783" indent="-228594" algn="l" defTabSz="914377" rtl="0" eaLnBrk="1" latinLnBrk="0" hangingPunct="1">
        <a:lnSpc>
          <a:spcPct val="100000"/>
        </a:lnSpc>
        <a:spcBef>
          <a:spcPts val="500"/>
        </a:spcBef>
        <a:buFont typeface="Arial"/>
        <a:buChar char="•"/>
        <a:defRPr sz="2400" kern="1200">
          <a:solidFill>
            <a:schemeClr val="tx1"/>
          </a:solidFill>
          <a:latin typeface="+mj-lt"/>
          <a:ea typeface="+mn-ea"/>
          <a:cs typeface="+mn-cs"/>
        </a:defRPr>
      </a:lvl2pPr>
      <a:lvl3pPr marL="1142971" indent="-228594" algn="l" defTabSz="914377" rtl="0" eaLnBrk="1" latinLnBrk="0" hangingPunct="1">
        <a:lnSpc>
          <a:spcPct val="100000"/>
        </a:lnSpc>
        <a:spcBef>
          <a:spcPts val="500"/>
        </a:spcBef>
        <a:buFont typeface="Arial"/>
        <a:buChar char="•"/>
        <a:defRPr sz="2000" kern="1200">
          <a:solidFill>
            <a:schemeClr val="tx1"/>
          </a:solidFill>
          <a:latin typeface="+mj-lt"/>
          <a:ea typeface="+mn-ea"/>
          <a:cs typeface="+mn-cs"/>
        </a:defRPr>
      </a:lvl3pPr>
      <a:lvl4pPr marL="1600160" indent="-228594" algn="l" defTabSz="914377" rtl="0" eaLnBrk="1" latinLnBrk="0" hangingPunct="1">
        <a:lnSpc>
          <a:spcPct val="100000"/>
        </a:lnSpc>
        <a:spcBef>
          <a:spcPts val="500"/>
        </a:spcBef>
        <a:buFont typeface="Arial"/>
        <a:buChar char="•"/>
        <a:defRPr sz="1800" kern="1200">
          <a:solidFill>
            <a:schemeClr val="tx1"/>
          </a:solidFill>
          <a:latin typeface="+mj-lt"/>
          <a:ea typeface="+mn-ea"/>
          <a:cs typeface="+mn-cs"/>
        </a:defRPr>
      </a:lvl4pPr>
      <a:lvl5pPr marL="2057349" indent="-228594" algn="l" defTabSz="914377" rtl="0" eaLnBrk="1" latinLnBrk="0" hangingPunct="1">
        <a:lnSpc>
          <a:spcPct val="100000"/>
        </a:lnSpc>
        <a:spcBef>
          <a:spcPts val="500"/>
        </a:spcBef>
        <a:buFont typeface="Arial"/>
        <a:buChar char="•"/>
        <a:defRPr sz="1800" kern="1200">
          <a:solidFill>
            <a:schemeClr val="tx1"/>
          </a:solidFill>
          <a:latin typeface="+mj-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nesource.uga.edu/_resources/files/documents/enrollupdatetimereporter_sop002.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oneusgsupport@uga.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oneusgsupport@uga.edu"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coolappsforschools.wikispaces.com/file/history/showme.pn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hyperlink" Target="https://onesource.uga.edu/protected/pdf/extended_absences_sop_003.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olappsforschools.wikispaces.com/file/history/showme.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olappsforschools.wikispaces.com/file/history/showme.pn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hrweb@uga.edu"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olappsforschools.wikispaces.com/file/history/showme.p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olappsforschools.wikispaces.com/file/history/showme.pn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training.onesource.uga.edu/"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onesource.uga.edu/" TargetMode="External"/><Relationship Id="rId4" Type="http://schemas.openxmlformats.org/officeDocument/2006/relationships/hyperlink" Target="NULL" TargetMode="External"/><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olappsforschools.wikispaces.com/file/history/showme.pn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onesource.uga.edu/resources/combo_code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olappsforschools.wikispaces.com/file/history/showme.png"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hyperlink" Target="http://2012books.lardbucket.org/books/an-introduction-to-organizational-communication/s12-recruiting-socializing-and-dis.html" TargetMode="External"/><Relationship Id="rId3" Type="http://schemas.openxmlformats.org/officeDocument/2006/relationships/image" Target="../media/image36.jpg"/><Relationship Id="rId7" Type="http://schemas.openxmlformats.org/officeDocument/2006/relationships/image" Target="../media/image38.jp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openclipart.org/detail/22241/money-by-nicubunu" TargetMode="External"/><Relationship Id="rId5" Type="http://schemas.openxmlformats.org/officeDocument/2006/relationships/image" Target="../media/image37.png"/><Relationship Id="rId4" Type="http://schemas.openxmlformats.org/officeDocument/2006/relationships/hyperlink" Target="http://www.jlcarneiro.com/exercicio-de-organogramas/"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olappsforschools.wikispaces.com/file/history/showme.pn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oneusgsupport@uga.edu"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olappsforschools.wikispaces.com/file/history/showme.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training.onesource.uga.edu/UPK_Training/OneSourceOL/Publishing%20Content/PlayerPackage/data/tpc/b89590f8-f201-4c08-a486-1d54fd87ad5c/Parts/MSS%20for%20System%20Managers%20Resource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mailto:oneusgsupport@uga.edu"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hyperlink" Target="mailto:onesource@uga.edu"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onesource.uga.edu/resources/"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training.onesource.uga.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9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92.xml.rels><?xml version="1.0" encoding="UTF-8" standalone="yes"?>
<Relationships xmlns="http://schemas.openxmlformats.org/package/2006/relationships"><Relationship Id="rId3" Type="http://schemas.openxmlformats.org/officeDocument/2006/relationships/hyperlink" Target="http://bit.ly/SYS-MGR" TargetMode="External"/><Relationship Id="rId2" Type="http://schemas.openxmlformats.org/officeDocument/2006/relationships/notesSlide" Target="../notesSlides/notesSlide92.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mailto:oneusgsupport@uga.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5CAD-19C0-46DC-835F-C95C06457909}"/>
              </a:ext>
            </a:extLst>
          </p:cNvPr>
          <p:cNvSpPr>
            <a:spLocks noGrp="1"/>
          </p:cNvSpPr>
          <p:nvPr>
            <p:ph type="ctrTitle"/>
          </p:nvPr>
        </p:nvSpPr>
        <p:spPr/>
        <p:txBody>
          <a:bodyPr/>
          <a:lstStyle/>
          <a:p>
            <a:r>
              <a:rPr lang="en-US"/>
              <a:t>Manager Self Service for System Managers</a:t>
            </a:r>
          </a:p>
        </p:txBody>
      </p:sp>
      <p:sp>
        <p:nvSpPr>
          <p:cNvPr id="3" name="Content Placeholder 2">
            <a:extLst>
              <a:ext uri="{FF2B5EF4-FFF2-40B4-BE49-F238E27FC236}">
                <a16:creationId xmlns:a16="http://schemas.microsoft.com/office/drawing/2014/main" id="{2F6BEDCC-FB6C-4505-82C1-8B68816F21A3}"/>
              </a:ext>
            </a:extLst>
          </p:cNvPr>
          <p:cNvSpPr>
            <a:spLocks noGrp="1"/>
          </p:cNvSpPr>
          <p:nvPr>
            <p:ph idx="1"/>
          </p:nvPr>
        </p:nvSpPr>
        <p:spPr/>
        <p:txBody>
          <a:bodyPr/>
          <a:lstStyle/>
          <a:p>
            <a:r>
              <a:rPr lang="en-US"/>
              <a:t>One USG Connect</a:t>
            </a:r>
          </a:p>
        </p:txBody>
      </p:sp>
    </p:spTree>
    <p:extLst>
      <p:ext uri="{BB962C8B-B14F-4D97-AF65-F5344CB8AC3E}">
        <p14:creationId xmlns:p14="http://schemas.microsoft.com/office/powerpoint/2010/main" val="3036726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38D9-F716-4194-9176-8940BBFF6027}"/>
              </a:ext>
            </a:extLst>
          </p:cNvPr>
          <p:cNvSpPr>
            <a:spLocks noGrp="1"/>
          </p:cNvSpPr>
          <p:nvPr>
            <p:ph type="title"/>
          </p:nvPr>
        </p:nvSpPr>
        <p:spPr/>
        <p:txBody>
          <a:bodyPr/>
          <a:lstStyle/>
          <a:p>
            <a:r>
              <a:rPr lang="en-US"/>
              <a:t>Manager Self Service Navigation</a:t>
            </a:r>
          </a:p>
        </p:txBody>
      </p:sp>
      <p:sp>
        <p:nvSpPr>
          <p:cNvPr id="4" name="Slide Number Placeholder 3">
            <a:extLst>
              <a:ext uri="{FF2B5EF4-FFF2-40B4-BE49-F238E27FC236}">
                <a16:creationId xmlns:a16="http://schemas.microsoft.com/office/drawing/2014/main" id="{FA32225C-F699-428C-BC50-3797652B766D}"/>
              </a:ext>
            </a:extLst>
          </p:cNvPr>
          <p:cNvSpPr>
            <a:spLocks noGrp="1"/>
          </p:cNvSpPr>
          <p:nvPr>
            <p:ph type="sldNum" sz="quarter" idx="4"/>
          </p:nvPr>
        </p:nvSpPr>
        <p:spPr/>
        <p:txBody>
          <a:bodyPr/>
          <a:lstStyle/>
          <a:p>
            <a:fld id="{A4ED125B-D284-4FF1-A924-6417E476951B}" type="slidenum">
              <a:rPr lang="en-US" smtClean="0"/>
              <a:pPr/>
              <a:t>10</a:t>
            </a:fld>
            <a:endParaRPr lang="en-US"/>
          </a:p>
        </p:txBody>
      </p:sp>
      <p:grpSp>
        <p:nvGrpSpPr>
          <p:cNvPr id="5" name="Group 4">
            <a:extLst>
              <a:ext uri="{FF2B5EF4-FFF2-40B4-BE49-F238E27FC236}">
                <a16:creationId xmlns:a16="http://schemas.microsoft.com/office/drawing/2014/main" id="{F4A44D64-DD73-417E-A1E9-368A1E12D52D}"/>
              </a:ext>
            </a:extLst>
          </p:cNvPr>
          <p:cNvGrpSpPr/>
          <p:nvPr/>
        </p:nvGrpSpPr>
        <p:grpSpPr>
          <a:xfrm>
            <a:off x="1808671" y="1324055"/>
            <a:ext cx="9123489" cy="5001224"/>
            <a:chOff x="1808671" y="1730455"/>
            <a:chExt cx="7747135" cy="4030986"/>
          </a:xfrm>
        </p:grpSpPr>
        <p:pic>
          <p:nvPicPr>
            <p:cNvPr id="6" name="Picture 5">
              <a:extLst>
                <a:ext uri="{FF2B5EF4-FFF2-40B4-BE49-F238E27FC236}">
                  <a16:creationId xmlns:a16="http://schemas.microsoft.com/office/drawing/2014/main" id="{6791DEDA-99C8-4693-A71C-E557C6AC9C9E}"/>
                </a:ext>
              </a:extLst>
            </p:cNvPr>
            <p:cNvPicPr>
              <a:picLocks noChangeAspect="1"/>
            </p:cNvPicPr>
            <p:nvPr/>
          </p:nvPicPr>
          <p:blipFill>
            <a:blip r:embed="rId3"/>
            <a:stretch>
              <a:fillRect/>
            </a:stretch>
          </p:blipFill>
          <p:spPr>
            <a:xfrm>
              <a:off x="1808671" y="3137562"/>
              <a:ext cx="2450307" cy="714374"/>
            </a:xfrm>
            <a:prstGeom prst="rect">
              <a:avLst/>
            </a:prstGeom>
          </p:spPr>
        </p:pic>
        <p:pic>
          <p:nvPicPr>
            <p:cNvPr id="7" name="Picture 6">
              <a:extLst>
                <a:ext uri="{FF2B5EF4-FFF2-40B4-BE49-F238E27FC236}">
                  <a16:creationId xmlns:a16="http://schemas.microsoft.com/office/drawing/2014/main" id="{A60AFF4E-DB4C-4EA5-9A26-55894346A299}"/>
                </a:ext>
              </a:extLst>
            </p:cNvPr>
            <p:cNvPicPr>
              <a:picLocks noChangeAspect="1"/>
            </p:cNvPicPr>
            <p:nvPr/>
          </p:nvPicPr>
          <p:blipFill>
            <a:blip r:embed="rId4"/>
            <a:stretch>
              <a:fillRect/>
            </a:stretch>
          </p:blipFill>
          <p:spPr>
            <a:xfrm>
              <a:off x="4695138" y="1730455"/>
              <a:ext cx="2356299" cy="4030986"/>
            </a:xfrm>
            <a:prstGeom prst="rect">
              <a:avLst/>
            </a:prstGeom>
          </p:spPr>
        </p:pic>
        <p:sp>
          <p:nvSpPr>
            <p:cNvPr id="8" name="Down Arrow 6">
              <a:extLst>
                <a:ext uri="{FF2B5EF4-FFF2-40B4-BE49-F238E27FC236}">
                  <a16:creationId xmlns:a16="http://schemas.microsoft.com/office/drawing/2014/main" id="{734BBED8-9376-4D22-BF67-527A882E86E1}"/>
                </a:ext>
              </a:extLst>
            </p:cNvPr>
            <p:cNvSpPr/>
            <p:nvPr/>
          </p:nvSpPr>
          <p:spPr>
            <a:xfrm>
              <a:off x="3796465" y="2619599"/>
              <a:ext cx="534534" cy="589733"/>
            </a:xfrm>
            <a:prstGeom prst="downArrow">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erriweather Sans"/>
              </a:endParaRPr>
            </a:p>
          </p:txBody>
        </p:sp>
        <p:sp>
          <p:nvSpPr>
            <p:cNvPr id="9" name="Right Arrow 7">
              <a:extLst>
                <a:ext uri="{FF2B5EF4-FFF2-40B4-BE49-F238E27FC236}">
                  <a16:creationId xmlns:a16="http://schemas.microsoft.com/office/drawing/2014/main" id="{CF6EE659-4A71-46B0-8001-6E9845C97764}"/>
                </a:ext>
              </a:extLst>
            </p:cNvPr>
            <p:cNvSpPr/>
            <p:nvPr/>
          </p:nvSpPr>
          <p:spPr>
            <a:xfrm>
              <a:off x="4546307" y="3345270"/>
              <a:ext cx="964904" cy="400676"/>
            </a:xfrm>
            <a:prstGeom prst="rightArrow">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erriweather Sans"/>
              </a:endParaRPr>
            </a:p>
          </p:txBody>
        </p:sp>
        <p:pic>
          <p:nvPicPr>
            <p:cNvPr id="10" name="Picture 9">
              <a:extLst>
                <a:ext uri="{FF2B5EF4-FFF2-40B4-BE49-F238E27FC236}">
                  <a16:creationId xmlns:a16="http://schemas.microsoft.com/office/drawing/2014/main" id="{FC070263-60C5-4B2E-BA4F-330B9115BBD7}"/>
                </a:ext>
              </a:extLst>
            </p:cNvPr>
            <p:cNvPicPr>
              <a:picLocks noChangeAspect="1"/>
            </p:cNvPicPr>
            <p:nvPr/>
          </p:nvPicPr>
          <p:blipFill>
            <a:blip r:embed="rId5"/>
            <a:stretch>
              <a:fillRect/>
            </a:stretch>
          </p:blipFill>
          <p:spPr>
            <a:xfrm>
              <a:off x="7200267" y="1730455"/>
              <a:ext cx="2355537" cy="4030986"/>
            </a:xfrm>
            <a:prstGeom prst="rect">
              <a:avLst/>
            </a:prstGeom>
          </p:spPr>
        </p:pic>
        <p:sp>
          <p:nvSpPr>
            <p:cNvPr id="11" name="Double Bracket 10">
              <a:extLst>
                <a:ext uri="{FF2B5EF4-FFF2-40B4-BE49-F238E27FC236}">
                  <a16:creationId xmlns:a16="http://schemas.microsoft.com/office/drawing/2014/main" id="{2DFA4686-969F-4A6C-B0B2-DD46C2A5B220}"/>
                </a:ext>
              </a:extLst>
            </p:cNvPr>
            <p:cNvSpPr/>
            <p:nvPr/>
          </p:nvSpPr>
          <p:spPr>
            <a:xfrm>
              <a:off x="7625997" y="2222834"/>
              <a:ext cx="1929809" cy="2495993"/>
            </a:xfrm>
            <a:prstGeom prst="bracketPair">
              <a:avLst/>
            </a:prstGeom>
            <a:ln>
              <a:solidFill>
                <a:srgbClr val="FF2600"/>
              </a:solidFill>
            </a:ln>
          </p:spPr>
          <p:style>
            <a:lnRef idx="2">
              <a:schemeClr val="dk1"/>
            </a:lnRef>
            <a:fillRef idx="0">
              <a:schemeClr val="dk1"/>
            </a:fillRef>
            <a:effectRef idx="1">
              <a:schemeClr val="dk1"/>
            </a:effectRef>
            <a:fontRef idx="minor">
              <a:schemeClr val="tx1"/>
            </a:fontRef>
          </p:style>
          <p:txBody>
            <a:bodyPr rtlCol="0" anchor="ctr"/>
            <a:lstStyle/>
            <a:p>
              <a:pPr algn="ctr" defTabSz="685801">
                <a:defRPr/>
              </a:pPr>
              <a:endParaRPr lang="en-US" sz="1351">
                <a:solidFill>
                  <a:prstClr val="black"/>
                </a:solidFill>
                <a:latin typeface="Merriweather Sans"/>
              </a:endParaRPr>
            </a:p>
          </p:txBody>
        </p:sp>
        <p:sp>
          <p:nvSpPr>
            <p:cNvPr id="12" name="Right Arrow 7">
              <a:extLst>
                <a:ext uri="{FF2B5EF4-FFF2-40B4-BE49-F238E27FC236}">
                  <a16:creationId xmlns:a16="http://schemas.microsoft.com/office/drawing/2014/main" id="{A867350B-D492-48D8-BB96-A7E535D03F42}"/>
                </a:ext>
              </a:extLst>
            </p:cNvPr>
            <p:cNvSpPr/>
            <p:nvPr/>
          </p:nvSpPr>
          <p:spPr>
            <a:xfrm>
              <a:off x="6930680" y="3402418"/>
              <a:ext cx="695316" cy="343526"/>
            </a:xfrm>
            <a:prstGeom prst="rightArrow">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erriweather Sans"/>
              </a:endParaRPr>
            </a:p>
          </p:txBody>
        </p:sp>
      </p:grpSp>
    </p:spTree>
    <p:extLst>
      <p:ext uri="{BB962C8B-B14F-4D97-AF65-F5344CB8AC3E}">
        <p14:creationId xmlns:p14="http://schemas.microsoft.com/office/powerpoint/2010/main" val="3949568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7EAC-4D05-4664-8707-D8DF39FA50A1}"/>
              </a:ext>
            </a:extLst>
          </p:cNvPr>
          <p:cNvSpPr>
            <a:spLocks noGrp="1"/>
          </p:cNvSpPr>
          <p:nvPr>
            <p:ph type="title"/>
          </p:nvPr>
        </p:nvSpPr>
        <p:spPr>
          <a:xfrm>
            <a:off x="1588118" y="241017"/>
            <a:ext cx="10443463" cy="849769"/>
          </a:xfrm>
        </p:spPr>
        <p:txBody>
          <a:bodyPr>
            <a:normAutofit fontScale="90000"/>
          </a:bodyPr>
          <a:lstStyle/>
          <a:p>
            <a:r>
              <a:rPr lang="en-US"/>
              <a:t>Benefits of </a:t>
            </a:r>
            <a:r>
              <a:rPr lang="en-US" err="1"/>
              <a:t>OneUSG</a:t>
            </a:r>
            <a:r>
              <a:rPr lang="en-US"/>
              <a:t> Connect for System Managers</a:t>
            </a:r>
          </a:p>
        </p:txBody>
      </p:sp>
      <p:sp>
        <p:nvSpPr>
          <p:cNvPr id="3" name="Content Placeholder 2">
            <a:extLst>
              <a:ext uri="{FF2B5EF4-FFF2-40B4-BE49-F238E27FC236}">
                <a16:creationId xmlns:a16="http://schemas.microsoft.com/office/drawing/2014/main" id="{DB4AEC7A-D5DA-4AAB-98DB-3A7C73130385}"/>
              </a:ext>
            </a:extLst>
          </p:cNvPr>
          <p:cNvSpPr>
            <a:spLocks noGrp="1"/>
          </p:cNvSpPr>
          <p:nvPr>
            <p:ph idx="1"/>
          </p:nvPr>
        </p:nvSpPr>
        <p:spPr/>
        <p:txBody>
          <a:bodyPr/>
          <a:lstStyle/>
          <a:p>
            <a:pPr marL="513874" lvl="1" indent="-170974"/>
            <a:r>
              <a:rPr lang="en-US" sz="2800"/>
              <a:t>Streamlines business processes and increases efficiency</a:t>
            </a:r>
          </a:p>
          <a:p>
            <a:pPr marL="513874" lvl="1" indent="-170974"/>
            <a:r>
              <a:rPr lang="en-US" sz="2800"/>
              <a:t>Creates consistency across departments and units</a:t>
            </a:r>
          </a:p>
          <a:p>
            <a:pPr marL="856773" lvl="2" indent="-170974"/>
            <a:r>
              <a:rPr lang="en-US" sz="2400"/>
              <a:t>Every unit is following the same process, which means employees can get better support from Central offices</a:t>
            </a:r>
          </a:p>
          <a:p>
            <a:pPr marL="513874" lvl="1" indent="-170974"/>
            <a:r>
              <a:rPr lang="en-US" sz="2800"/>
              <a:t>Reliable tracking and monitoring of transaction status</a:t>
            </a:r>
          </a:p>
          <a:p>
            <a:pPr marL="513874" lvl="1" indent="-170974"/>
            <a:r>
              <a:rPr lang="en-US" sz="2800"/>
              <a:t>Digitizes process to save money, time, and paper</a:t>
            </a:r>
          </a:p>
          <a:p>
            <a:endParaRPr lang="en-US"/>
          </a:p>
        </p:txBody>
      </p:sp>
      <p:sp>
        <p:nvSpPr>
          <p:cNvPr id="4" name="Slide Number Placeholder 3">
            <a:extLst>
              <a:ext uri="{FF2B5EF4-FFF2-40B4-BE49-F238E27FC236}">
                <a16:creationId xmlns:a16="http://schemas.microsoft.com/office/drawing/2014/main" id="{57427D5A-67E1-481B-8928-2EC2B935863E}"/>
              </a:ext>
            </a:extLst>
          </p:cNvPr>
          <p:cNvSpPr>
            <a:spLocks noGrp="1"/>
          </p:cNvSpPr>
          <p:nvPr>
            <p:ph type="sldNum" sz="quarter" idx="4"/>
          </p:nvPr>
        </p:nvSpPr>
        <p:spPr/>
        <p:txBody>
          <a:bodyPr/>
          <a:lstStyle/>
          <a:p>
            <a:fld id="{A4ED125B-D284-4FF1-A924-6417E476951B}" type="slidenum">
              <a:rPr lang="en-US" smtClean="0"/>
              <a:pPr/>
              <a:t>11</a:t>
            </a:fld>
            <a:endParaRPr lang="en-US"/>
          </a:p>
        </p:txBody>
      </p:sp>
    </p:spTree>
    <p:extLst>
      <p:ext uri="{BB962C8B-B14F-4D97-AF65-F5344CB8AC3E}">
        <p14:creationId xmlns:p14="http://schemas.microsoft.com/office/powerpoint/2010/main" val="351369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8C44-8A7C-4C82-985E-EBCD3F39BBD2}"/>
              </a:ext>
            </a:extLst>
          </p:cNvPr>
          <p:cNvSpPr>
            <a:spLocks noGrp="1"/>
          </p:cNvSpPr>
          <p:nvPr>
            <p:ph type="title"/>
          </p:nvPr>
        </p:nvSpPr>
        <p:spPr/>
        <p:txBody>
          <a:bodyPr/>
          <a:lstStyle/>
          <a:p>
            <a:r>
              <a:rPr lang="en-US"/>
              <a:t>Introducing MSS Transactions</a:t>
            </a:r>
          </a:p>
        </p:txBody>
      </p:sp>
      <p:sp>
        <p:nvSpPr>
          <p:cNvPr id="3" name="Text Placeholder 2">
            <a:extLst>
              <a:ext uri="{FF2B5EF4-FFF2-40B4-BE49-F238E27FC236}">
                <a16:creationId xmlns:a16="http://schemas.microsoft.com/office/drawing/2014/main" id="{438DA375-D3C2-494A-9F1D-7496EE362668}"/>
              </a:ext>
            </a:extLst>
          </p:cNvPr>
          <p:cNvSpPr>
            <a:spLocks noGrp="1"/>
          </p:cNvSpPr>
          <p:nvPr>
            <p:ph type="body" idx="1"/>
          </p:nvPr>
        </p:nvSpPr>
        <p:spPr/>
        <p:txBody>
          <a:bodyPr/>
          <a:lstStyle/>
          <a:p>
            <a:r>
              <a:rPr lang="en-US"/>
              <a:t>Manager Self Service for System Managers</a:t>
            </a:r>
          </a:p>
        </p:txBody>
      </p:sp>
      <p:sp>
        <p:nvSpPr>
          <p:cNvPr id="4" name="Slide Number Placeholder 3">
            <a:extLst>
              <a:ext uri="{FF2B5EF4-FFF2-40B4-BE49-F238E27FC236}">
                <a16:creationId xmlns:a16="http://schemas.microsoft.com/office/drawing/2014/main" id="{1CED490D-D650-4EB1-83EC-11BDEBD61C2B}"/>
              </a:ext>
            </a:extLst>
          </p:cNvPr>
          <p:cNvSpPr>
            <a:spLocks noGrp="1"/>
          </p:cNvSpPr>
          <p:nvPr>
            <p:ph type="sldNum" sz="quarter" idx="12"/>
          </p:nvPr>
        </p:nvSpPr>
        <p:spPr/>
        <p:txBody>
          <a:bodyPr/>
          <a:lstStyle/>
          <a:p>
            <a:fld id="{86687E3D-F668-2249-ACB4-BCF73090E4A0}" type="slidenum">
              <a:rPr lang="en-US" smtClean="0"/>
              <a:t>12</a:t>
            </a:fld>
            <a:endParaRPr lang="en-US"/>
          </a:p>
        </p:txBody>
      </p:sp>
    </p:spTree>
    <p:extLst>
      <p:ext uri="{BB962C8B-B14F-4D97-AF65-F5344CB8AC3E}">
        <p14:creationId xmlns:p14="http://schemas.microsoft.com/office/powerpoint/2010/main" val="1392875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solidFill>
                  <a:srgbClr val="C00000"/>
                </a:solidFill>
              </a:rPr>
              <a:t>Manager Self-Service Transactions at UGA</a:t>
            </a:r>
          </a:p>
        </p:txBody>
      </p:sp>
      <p:sp>
        <p:nvSpPr>
          <p:cNvPr id="6" name="Rectangle 5"/>
          <p:cNvSpPr/>
          <p:nvPr/>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p:cNvSpPr txBox="1">
            <a:spLocks/>
          </p:cNvSpPr>
          <p:nvPr/>
        </p:nvSpPr>
        <p:spPr>
          <a:xfrm>
            <a:off x="1115323" y="1595169"/>
            <a:ext cx="9765687" cy="3704215"/>
          </a:xfrm>
          <a:prstGeom prst="rect">
            <a:avLst/>
          </a:prstGeom>
        </p:spPr>
        <p:txBody>
          <a:bodyPr vert="horz" lIns="91440" tIns="45720" rIns="91440" bIns="45720" rtlCol="0" anchor="t">
            <a:norm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a:buNone/>
              <a:tabLst/>
              <a:defRPr/>
            </a:pPr>
            <a:b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b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377" rtl="0" eaLnBrk="1" fontAlgn="auto" latinLnBrk="0" hangingPunct="1">
              <a:lnSpc>
                <a:spcPct val="90000"/>
              </a:lnSpc>
              <a:spcBef>
                <a:spcPts val="1000"/>
              </a:spcBef>
              <a:spcAft>
                <a:spcPts val="0"/>
              </a:spcAft>
              <a:buClrTx/>
              <a:buSzTx/>
              <a:buFont typeface="Arial"/>
              <a:buNone/>
              <a:tabLst/>
              <a:defRPr/>
            </a:pPr>
            <a:endParaRPr kumimoji="0" lang="en-US" sz="2800" b="1" i="0" u="none" strike="noStrike" kern="1200" cap="none" spc="0" normalizeH="0" baseline="0" noProof="0">
              <a:ln>
                <a:noFill/>
              </a:ln>
              <a:solidFill>
                <a:prstClr val="black"/>
              </a:solidFill>
              <a:effectLst/>
              <a:uLnTx/>
              <a:uFillTx/>
              <a:latin typeface="Georgia" panose="02040502050405020303" pitchFamily="18" charset="0"/>
              <a:ea typeface="Georgia" charset="0"/>
              <a:cs typeface="Georgia" charset="0"/>
            </a:endParaRPr>
          </a:p>
        </p:txBody>
      </p:sp>
      <p:sp>
        <p:nvSpPr>
          <p:cNvPr id="4" name="Slide Number Placeholder 3">
            <a:extLst>
              <a:ext uri="{FF2B5EF4-FFF2-40B4-BE49-F238E27FC236}">
                <a16:creationId xmlns:a16="http://schemas.microsoft.com/office/drawing/2014/main" id="{845EC66D-9940-4FCC-B649-DA2A46664662}"/>
              </a:ext>
            </a:extLst>
          </p:cNvPr>
          <p:cNvSpPr>
            <a:spLocks noGrp="1"/>
          </p:cNvSpPr>
          <p:nvPr>
            <p:ph type="sldNum" sz="quarter" idx="4"/>
          </p:nvPr>
        </p:nvSpPr>
        <p:spPr/>
        <p:txBody>
          <a:bodyPr/>
          <a:lstStyle/>
          <a:p>
            <a:fld id="{86687E3D-F668-2249-ACB4-BCF73090E4A0}" type="slidenum">
              <a:rPr lang="en-US" smtClean="0"/>
              <a:pPr/>
              <a:t>13</a:t>
            </a:fld>
            <a:endParaRPr lang="en-US"/>
          </a:p>
        </p:txBody>
      </p:sp>
      <p:pic>
        <p:nvPicPr>
          <p:cNvPr id="5" name="Picture 4">
            <a:extLst>
              <a:ext uri="{FF2B5EF4-FFF2-40B4-BE49-F238E27FC236}">
                <a16:creationId xmlns:a16="http://schemas.microsoft.com/office/drawing/2014/main" id="{9703B02D-B91D-4B58-9DBC-BBEE137B9F93}"/>
              </a:ext>
            </a:extLst>
          </p:cNvPr>
          <p:cNvPicPr>
            <a:picLocks noChangeAspect="1"/>
          </p:cNvPicPr>
          <p:nvPr/>
        </p:nvPicPr>
        <p:blipFill>
          <a:blip r:embed="rId3"/>
          <a:stretch>
            <a:fillRect/>
          </a:stretch>
        </p:blipFill>
        <p:spPr>
          <a:xfrm>
            <a:off x="1620599" y="1558616"/>
            <a:ext cx="8950802" cy="4024313"/>
          </a:xfrm>
          <a:prstGeom prst="rect">
            <a:avLst/>
          </a:prstGeom>
        </p:spPr>
      </p:pic>
    </p:spTree>
    <p:extLst>
      <p:ext uri="{BB962C8B-B14F-4D97-AF65-F5344CB8AC3E}">
        <p14:creationId xmlns:p14="http://schemas.microsoft.com/office/powerpoint/2010/main" val="165120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MSS vs UGAJobs</a:t>
            </a:r>
          </a:p>
        </p:txBody>
      </p:sp>
      <p:sp>
        <p:nvSpPr>
          <p:cNvPr id="5" name="Slide Number Placeholder 4">
            <a:extLst>
              <a:ext uri="{FF2B5EF4-FFF2-40B4-BE49-F238E27FC236}">
                <a16:creationId xmlns:a16="http://schemas.microsoft.com/office/drawing/2014/main" id="{F1A9B5EA-4E4D-49AD-BAC0-6FB8A4F7E833}"/>
              </a:ext>
            </a:extLst>
          </p:cNvPr>
          <p:cNvSpPr>
            <a:spLocks noGrp="1"/>
          </p:cNvSpPr>
          <p:nvPr>
            <p:ph type="sldNum" sz="quarter" idx="4"/>
          </p:nvPr>
        </p:nvSpPr>
        <p:spPr/>
        <p:txBody>
          <a:bodyPr/>
          <a:lstStyle/>
          <a:p>
            <a:fld id="{86687E3D-F668-2249-ACB4-BCF73090E4A0}" type="slidenum">
              <a:rPr lang="en-US" smtClean="0"/>
              <a:pPr/>
              <a:t>14</a:t>
            </a:fld>
            <a:endParaRPr lang="en-US"/>
          </a:p>
        </p:txBody>
      </p:sp>
      <p:pic>
        <p:nvPicPr>
          <p:cNvPr id="12" name="Picture 11">
            <a:extLst>
              <a:ext uri="{FF2B5EF4-FFF2-40B4-BE49-F238E27FC236}">
                <a16:creationId xmlns:a16="http://schemas.microsoft.com/office/drawing/2014/main" id="{D32B7D84-4258-4358-96C2-C0D842581C1A}"/>
              </a:ext>
            </a:extLst>
          </p:cNvPr>
          <p:cNvPicPr>
            <a:picLocks noChangeAspect="1"/>
          </p:cNvPicPr>
          <p:nvPr/>
        </p:nvPicPr>
        <p:blipFill>
          <a:blip r:embed="rId3"/>
          <a:stretch>
            <a:fillRect/>
          </a:stretch>
        </p:blipFill>
        <p:spPr>
          <a:xfrm>
            <a:off x="1666991" y="1425892"/>
            <a:ext cx="8858017" cy="4273868"/>
          </a:xfrm>
          <a:prstGeom prst="rect">
            <a:avLst/>
          </a:prstGeom>
        </p:spPr>
      </p:pic>
    </p:spTree>
    <p:extLst>
      <p:ext uri="{BB962C8B-B14F-4D97-AF65-F5344CB8AC3E}">
        <p14:creationId xmlns:p14="http://schemas.microsoft.com/office/powerpoint/2010/main" val="3034550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Enrolling/Updating a Time Reporter</a:t>
            </a:r>
          </a:p>
        </p:txBody>
      </p:sp>
      <p:sp>
        <p:nvSpPr>
          <p:cNvPr id="5" name="Slide Number Placeholder 4">
            <a:extLst>
              <a:ext uri="{FF2B5EF4-FFF2-40B4-BE49-F238E27FC236}">
                <a16:creationId xmlns:a16="http://schemas.microsoft.com/office/drawing/2014/main" id="{F1A9B5EA-4E4D-49AD-BAC0-6FB8A4F7E833}"/>
              </a:ext>
            </a:extLst>
          </p:cNvPr>
          <p:cNvSpPr>
            <a:spLocks noGrp="1"/>
          </p:cNvSpPr>
          <p:nvPr>
            <p:ph type="sldNum" sz="quarter" idx="4"/>
          </p:nvPr>
        </p:nvSpPr>
        <p:spPr/>
        <p:txBody>
          <a:bodyPr/>
          <a:lstStyle/>
          <a:p>
            <a:fld id="{86687E3D-F668-2249-ACB4-BCF73090E4A0}" type="slidenum">
              <a:rPr lang="en-US" smtClean="0"/>
              <a:pPr/>
              <a:t>15</a:t>
            </a:fld>
            <a:endParaRPr lang="en-US"/>
          </a:p>
        </p:txBody>
      </p:sp>
      <p:sp>
        <p:nvSpPr>
          <p:cNvPr id="3" name="TextBox 2">
            <a:extLst>
              <a:ext uri="{FF2B5EF4-FFF2-40B4-BE49-F238E27FC236}">
                <a16:creationId xmlns:a16="http://schemas.microsoft.com/office/drawing/2014/main" id="{1E09E200-1D76-4670-9D5C-66ED365831F8}"/>
              </a:ext>
            </a:extLst>
          </p:cNvPr>
          <p:cNvSpPr txBox="1"/>
          <p:nvPr/>
        </p:nvSpPr>
        <p:spPr>
          <a:xfrm>
            <a:off x="1013361" y="1133356"/>
            <a:ext cx="10165278" cy="5724644"/>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mj-lt"/>
              </a:rPr>
              <a:t>All employees are automatically enrolled in Time &amp; Labor in OneUSG Connect when they are hired. An employee’s Time Reporter enrollment is based on their pay group and determines how the employee enters time, as well as whether the employee earns overtime or comp time. </a:t>
            </a:r>
          </a:p>
          <a:p>
            <a:endParaRPr lang="en-US" sz="2400">
              <a:latin typeface="+mj-lt"/>
            </a:endParaRPr>
          </a:p>
          <a:p>
            <a:pPr marL="285750" indent="-285750">
              <a:buFont typeface="Arial" panose="020B0604020202020204" pitchFamily="34" charset="0"/>
              <a:buChar char="•"/>
            </a:pPr>
            <a:r>
              <a:rPr lang="en-US" sz="2400">
                <a:latin typeface="+mj-lt"/>
              </a:rPr>
              <a:t>Once an employee is hired and an employee record is created in OneUSG Connect, it is the responsibility of the hiring unit/distributed unit to make sure the employee is enrolled correctly as a Time Reporter.</a:t>
            </a:r>
            <a:br>
              <a:rPr lang="en-US" sz="2400">
                <a:latin typeface="+mj-lt"/>
              </a:rPr>
            </a:br>
            <a:endParaRPr lang="en-US" sz="2400">
              <a:latin typeface="+mj-lt"/>
            </a:endParaRPr>
          </a:p>
          <a:p>
            <a:pPr marL="285750" indent="-285750">
              <a:buFont typeface="Arial" panose="020B0604020202020204" pitchFamily="34" charset="0"/>
              <a:buChar char="•"/>
            </a:pPr>
            <a:r>
              <a:rPr lang="en-US" sz="2400">
                <a:latin typeface="+mj-lt"/>
              </a:rPr>
              <a:t>The following slide displays steps for System Managers to enroll or update a Time Reporter (employee) in OneUSG Connect.</a:t>
            </a:r>
          </a:p>
          <a:p>
            <a:endParaRPr lang="en-US" sz="2400">
              <a:latin typeface="+mj-lt"/>
            </a:endParaRPr>
          </a:p>
          <a:p>
            <a:endParaRPr lang="en-US" sz="2400">
              <a:latin typeface="+mj-lt"/>
            </a:endParaRPr>
          </a:p>
          <a:p>
            <a:r>
              <a:rPr lang="en-US">
                <a:latin typeface="+mj-lt"/>
              </a:rPr>
              <a:t>*For additional information refer to the </a:t>
            </a:r>
            <a:r>
              <a:rPr lang="en-US" u="sng">
                <a:latin typeface="+mj-lt"/>
                <a:hlinkClick r:id="rId3"/>
              </a:rPr>
              <a:t>Enroll/Update Time Reporter Standard Operating Procedure (SOP)</a:t>
            </a:r>
            <a:r>
              <a:rPr lang="en-US">
                <a:latin typeface="+mj-lt"/>
              </a:rPr>
              <a:t>.</a:t>
            </a:r>
          </a:p>
          <a:p>
            <a:endParaRPr lang="en-US"/>
          </a:p>
        </p:txBody>
      </p:sp>
    </p:spTree>
    <p:extLst>
      <p:ext uri="{BB962C8B-B14F-4D97-AF65-F5344CB8AC3E}">
        <p14:creationId xmlns:p14="http://schemas.microsoft.com/office/powerpoint/2010/main" val="4212000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Enrolling/Updating a Time Reporter</a:t>
            </a:r>
          </a:p>
        </p:txBody>
      </p:sp>
      <p:sp>
        <p:nvSpPr>
          <p:cNvPr id="5" name="Slide Number Placeholder 4">
            <a:extLst>
              <a:ext uri="{FF2B5EF4-FFF2-40B4-BE49-F238E27FC236}">
                <a16:creationId xmlns:a16="http://schemas.microsoft.com/office/drawing/2014/main" id="{F1A9B5EA-4E4D-49AD-BAC0-6FB8A4F7E833}"/>
              </a:ext>
            </a:extLst>
          </p:cNvPr>
          <p:cNvSpPr>
            <a:spLocks noGrp="1"/>
          </p:cNvSpPr>
          <p:nvPr>
            <p:ph type="sldNum" sz="quarter" idx="4"/>
          </p:nvPr>
        </p:nvSpPr>
        <p:spPr/>
        <p:txBody>
          <a:bodyPr/>
          <a:lstStyle/>
          <a:p>
            <a:fld id="{86687E3D-F668-2249-ACB4-BCF73090E4A0}" type="slidenum">
              <a:rPr lang="en-US" smtClean="0"/>
              <a:pPr/>
              <a:t>16</a:t>
            </a:fld>
            <a:endParaRPr lang="en-US"/>
          </a:p>
        </p:txBody>
      </p:sp>
      <p:sp>
        <p:nvSpPr>
          <p:cNvPr id="3" name="TextBox 2">
            <a:extLst>
              <a:ext uri="{FF2B5EF4-FFF2-40B4-BE49-F238E27FC236}">
                <a16:creationId xmlns:a16="http://schemas.microsoft.com/office/drawing/2014/main" id="{1E09E200-1D76-4670-9D5C-66ED365831F8}"/>
              </a:ext>
            </a:extLst>
          </p:cNvPr>
          <p:cNvSpPr txBox="1"/>
          <p:nvPr/>
        </p:nvSpPr>
        <p:spPr>
          <a:xfrm>
            <a:off x="1241856" y="997955"/>
            <a:ext cx="10443463" cy="5416868"/>
          </a:xfrm>
          <a:prstGeom prst="rect">
            <a:avLst/>
          </a:prstGeom>
          <a:noFill/>
        </p:spPr>
        <p:txBody>
          <a:bodyPr wrap="square" rtlCol="0">
            <a:spAutoFit/>
          </a:bodyPr>
          <a:lstStyle/>
          <a:p>
            <a:r>
              <a:rPr lang="en-US" sz="2000">
                <a:latin typeface="+mj-lt"/>
              </a:rPr>
              <a:t>System Managers (Initiators) should follow these steps to enroll or update a Time Reporter (employee) in OneUSG Connect:</a:t>
            </a:r>
            <a:br>
              <a:rPr lang="en-US">
                <a:latin typeface="+mj-lt"/>
              </a:rPr>
            </a:br>
            <a:endParaRPr lang="en-US">
              <a:latin typeface="+mj-lt"/>
            </a:endParaRPr>
          </a:p>
          <a:p>
            <a:pPr marL="342900" lvl="0" indent="-342900">
              <a:buFont typeface="+mj-lt"/>
              <a:buAutoNum type="arabicPeriod"/>
            </a:pPr>
            <a:r>
              <a:rPr lang="en-US">
                <a:latin typeface="+mj-lt"/>
              </a:rPr>
              <a:t>Send an email to OneUSG Support via </a:t>
            </a:r>
            <a:r>
              <a:rPr lang="en-US" u="sng">
                <a:latin typeface="+mj-lt"/>
                <a:hlinkClick r:id="rId3"/>
              </a:rPr>
              <a:t>oneusgsupport@uga.edu</a:t>
            </a:r>
            <a:r>
              <a:rPr lang="en-US">
                <a:latin typeface="+mj-lt"/>
              </a:rPr>
              <a:t> with the subject line: Time Reporter Update</a:t>
            </a:r>
          </a:p>
          <a:p>
            <a:pPr marL="342900" lvl="0" indent="-342900">
              <a:buFont typeface="+mj-lt"/>
              <a:buAutoNum type="arabicPeriod"/>
            </a:pPr>
            <a:r>
              <a:rPr lang="en-US">
                <a:latin typeface="+mj-lt"/>
              </a:rPr>
              <a:t>Include the following information in the email:</a:t>
            </a:r>
          </a:p>
          <a:p>
            <a:pPr marL="742895" lvl="1" indent="-285750">
              <a:buFont typeface="Arial" panose="020B0604020202020204" pitchFamily="34" charset="0"/>
              <a:buChar char="•"/>
            </a:pPr>
            <a:r>
              <a:rPr lang="en-US">
                <a:latin typeface="+mj-lt"/>
              </a:rPr>
              <a:t>Employee ID</a:t>
            </a:r>
          </a:p>
          <a:p>
            <a:pPr marL="742895" lvl="1" indent="-285750">
              <a:buFont typeface="Arial" panose="020B0604020202020204" pitchFamily="34" charset="0"/>
              <a:buChar char="•"/>
            </a:pPr>
            <a:r>
              <a:rPr lang="en-US">
                <a:latin typeface="+mj-lt"/>
              </a:rPr>
              <a:t>Employee’s full name</a:t>
            </a:r>
          </a:p>
          <a:p>
            <a:pPr marL="742895" lvl="1" indent="-285750">
              <a:buFont typeface="Arial" panose="020B0604020202020204" pitchFamily="34" charset="0"/>
              <a:buChar char="•"/>
            </a:pPr>
            <a:r>
              <a:rPr lang="en-US">
                <a:latin typeface="+mj-lt"/>
              </a:rPr>
              <a:t>What needs to change:</a:t>
            </a:r>
          </a:p>
          <a:p>
            <a:pPr marL="1200040" lvl="2" indent="-285750">
              <a:buFont typeface="Arial" panose="020B0604020202020204" pitchFamily="34" charset="0"/>
              <a:buChar char="•"/>
            </a:pPr>
            <a:r>
              <a:rPr lang="en-US">
                <a:latin typeface="+mj-lt"/>
              </a:rPr>
              <a:t>Time Entry Method (Kaba Clock, Web Clock, Pay from Schedule, Manual)</a:t>
            </a:r>
          </a:p>
          <a:p>
            <a:pPr marL="1200040" lvl="2" indent="-285750">
              <a:buFont typeface="Arial" panose="020B0604020202020204" pitchFamily="34" charset="0"/>
              <a:buChar char="•"/>
            </a:pPr>
            <a:r>
              <a:rPr lang="en-US">
                <a:latin typeface="+mj-lt"/>
              </a:rPr>
              <a:t>Overtime or Comp Time</a:t>
            </a:r>
          </a:p>
          <a:p>
            <a:pPr marL="1200040" lvl="2" indent="-285750">
              <a:buFont typeface="Arial" panose="020B0604020202020204" pitchFamily="34" charset="0"/>
              <a:buChar char="•"/>
            </a:pPr>
            <a:r>
              <a:rPr lang="en-US">
                <a:latin typeface="+mj-lt"/>
              </a:rPr>
              <a:t>Auto-Meal Deduction (30 minute, 60 minute, or none)</a:t>
            </a:r>
          </a:p>
          <a:p>
            <a:pPr marL="1200040" lvl="2" indent="-285750">
              <a:buFont typeface="Arial" panose="020B0604020202020204" pitchFamily="34" charset="0"/>
              <a:buChar char="•"/>
            </a:pPr>
            <a:r>
              <a:rPr lang="en-US">
                <a:latin typeface="+mj-lt"/>
              </a:rPr>
              <a:t>14 Hour Special Accrual (Y or N)</a:t>
            </a:r>
          </a:p>
          <a:p>
            <a:pPr marL="342900" lvl="0" indent="-342900">
              <a:buFont typeface="+mj-lt"/>
              <a:buAutoNum type="arabicPeriod"/>
            </a:pPr>
            <a:r>
              <a:rPr lang="en-US">
                <a:latin typeface="+mj-lt"/>
              </a:rPr>
              <a:t>The email generates a ServiceNow ticket that will be routed to the Central Office.</a:t>
            </a:r>
          </a:p>
          <a:p>
            <a:pPr marL="342900" lvl="0" indent="-342900">
              <a:buFont typeface="+mj-lt"/>
              <a:buAutoNum type="arabicPeriod"/>
            </a:pPr>
            <a:r>
              <a:rPr lang="en-US">
                <a:latin typeface="+mj-lt"/>
              </a:rPr>
              <a:t>The Central Office updates the employee’s Time Reporter setup in OneUSG Connect and resolves the ServiceNow ticket.</a:t>
            </a:r>
          </a:p>
          <a:p>
            <a:pPr marL="342900" lvl="0" indent="-342900">
              <a:buFont typeface="+mj-lt"/>
              <a:buAutoNum type="arabicPeriod"/>
            </a:pPr>
            <a:r>
              <a:rPr lang="en-US">
                <a:latin typeface="+mj-lt"/>
              </a:rPr>
              <a:t>The Department HR Practitioner will receive a notification from ServiceNow that the Time Reporter setup has been updated in OneUSG Connect, and the time reporting rules will be applied to the employee’s time entries moving forward, effective the first day of the pay period.</a:t>
            </a:r>
          </a:p>
        </p:txBody>
      </p:sp>
    </p:spTree>
    <p:extLst>
      <p:ext uri="{BB962C8B-B14F-4D97-AF65-F5344CB8AC3E}">
        <p14:creationId xmlns:p14="http://schemas.microsoft.com/office/powerpoint/2010/main" val="2137511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65C1-F3F6-4AC0-A45C-483C1FA92E97}"/>
              </a:ext>
            </a:extLst>
          </p:cNvPr>
          <p:cNvSpPr>
            <a:spLocks noGrp="1"/>
          </p:cNvSpPr>
          <p:nvPr>
            <p:ph type="title"/>
          </p:nvPr>
        </p:nvSpPr>
        <p:spPr/>
        <p:txBody>
          <a:bodyPr>
            <a:normAutofit fontScale="90000"/>
          </a:bodyPr>
          <a:lstStyle/>
          <a:p>
            <a:r>
              <a:rPr lang="en-US">
                <a:latin typeface="Georgia" panose="02040502050405020303" pitchFamily="18" charset="0"/>
              </a:rPr>
              <a:t>Request Change to Time and Absence Approver</a:t>
            </a:r>
            <a:endParaRPr lang="en-US"/>
          </a:p>
        </p:txBody>
      </p:sp>
      <p:sp>
        <p:nvSpPr>
          <p:cNvPr id="3" name="Content Placeholder 2">
            <a:extLst>
              <a:ext uri="{FF2B5EF4-FFF2-40B4-BE49-F238E27FC236}">
                <a16:creationId xmlns:a16="http://schemas.microsoft.com/office/drawing/2014/main" id="{EE8FE854-9EB7-4AFE-8D5C-924125CA2291}"/>
              </a:ext>
            </a:extLst>
          </p:cNvPr>
          <p:cNvSpPr>
            <a:spLocks noGrp="1"/>
          </p:cNvSpPr>
          <p:nvPr>
            <p:ph sz="half" idx="1"/>
          </p:nvPr>
        </p:nvSpPr>
        <p:spPr/>
        <p:txBody>
          <a:bodyPr vert="horz" lIns="91440" tIns="45720" rIns="91440" bIns="45720" rtlCol="0" anchor="t">
            <a:normAutofit/>
          </a:bodyPr>
          <a:lstStyle/>
          <a:p>
            <a:pPr marL="170815" indent="-170815" fontAlgn="b"/>
            <a:r>
              <a:rPr lang="en-US" sz="2400">
                <a:solidFill>
                  <a:srgbClr val="000000"/>
                </a:solidFill>
                <a:latin typeface="Georgia" panose="02040502050405020303" pitchFamily="18" charset="0"/>
              </a:rPr>
              <a:t>You can assign any UGA employee to be the Time &amp; Absence Approver for another UGA employee</a:t>
            </a:r>
            <a:endParaRPr lang="en-US"/>
          </a:p>
          <a:p>
            <a:pPr marL="170815" indent="-170815" fontAlgn="b"/>
            <a:r>
              <a:rPr lang="en-US" sz="2400">
                <a:solidFill>
                  <a:srgbClr val="000000"/>
                </a:solidFill>
                <a:latin typeface="Georgia" panose="02040502050405020303" pitchFamily="18" charset="0"/>
              </a:rPr>
              <a:t>If you are changing Time &amp; Absence Approvers in bulk (i.e. for 50+ employees at a time, such as for employees that change departments of terminate employment), contact </a:t>
            </a:r>
            <a:r>
              <a:rPr lang="en-US" sz="2400">
                <a:solidFill>
                  <a:srgbClr val="000000"/>
                </a:solidFill>
                <a:latin typeface="Georgia" panose="02040502050405020303" pitchFamily="18" charset="0"/>
                <a:hlinkClick r:id="rId3"/>
              </a:rPr>
              <a:t>oneusgsupport@uga.edu</a:t>
            </a:r>
            <a:r>
              <a:rPr lang="en-US" sz="2400">
                <a:solidFill>
                  <a:srgbClr val="000000"/>
                </a:solidFill>
                <a:latin typeface="Georgia" panose="02040502050405020303" pitchFamily="18" charset="0"/>
              </a:rPr>
              <a:t>.</a:t>
            </a:r>
          </a:p>
          <a:p>
            <a:pPr marL="170815" indent="-170815"/>
            <a:endParaRPr lang="en-US"/>
          </a:p>
        </p:txBody>
      </p:sp>
      <p:sp>
        <p:nvSpPr>
          <p:cNvPr id="5" name="Slide Number Placeholder 4">
            <a:extLst>
              <a:ext uri="{FF2B5EF4-FFF2-40B4-BE49-F238E27FC236}">
                <a16:creationId xmlns:a16="http://schemas.microsoft.com/office/drawing/2014/main" id="{D7E05C1A-E73F-4C2E-AC00-6954AFE3A322}"/>
              </a:ext>
            </a:extLst>
          </p:cNvPr>
          <p:cNvSpPr>
            <a:spLocks noGrp="1"/>
          </p:cNvSpPr>
          <p:nvPr>
            <p:ph type="sldNum" sz="quarter" idx="4"/>
          </p:nvPr>
        </p:nvSpPr>
        <p:spPr/>
        <p:txBody>
          <a:bodyPr/>
          <a:lstStyle/>
          <a:p>
            <a:fld id="{A4ED125B-D284-4FF1-A924-6417E476951B}" type="slidenum">
              <a:rPr lang="en-US" smtClean="0"/>
              <a:pPr/>
              <a:t>17</a:t>
            </a:fld>
            <a:endParaRPr lang="en-US"/>
          </a:p>
        </p:txBody>
      </p:sp>
      <p:pic>
        <p:nvPicPr>
          <p:cNvPr id="6" name="Picture 5">
            <a:extLst>
              <a:ext uri="{FF2B5EF4-FFF2-40B4-BE49-F238E27FC236}">
                <a16:creationId xmlns:a16="http://schemas.microsoft.com/office/drawing/2014/main" id="{17922337-9075-4AB2-8643-1A081A783D08}"/>
              </a:ext>
            </a:extLst>
          </p:cNvPr>
          <p:cNvPicPr>
            <a:picLocks noChangeAspect="1"/>
          </p:cNvPicPr>
          <p:nvPr/>
        </p:nvPicPr>
        <p:blipFill>
          <a:blip r:embed="rId4"/>
          <a:stretch>
            <a:fillRect/>
          </a:stretch>
        </p:blipFill>
        <p:spPr>
          <a:xfrm>
            <a:off x="6809849" y="1468415"/>
            <a:ext cx="4413286" cy="25454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724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4B7CAC-F9ED-43FB-99CE-1ECB8E335A48}"/>
              </a:ext>
            </a:extLst>
          </p:cNvPr>
          <p:cNvSpPr>
            <a:spLocks noGrp="1"/>
          </p:cNvSpPr>
          <p:nvPr>
            <p:ph type="sldNum" sz="quarter" idx="4"/>
          </p:nvPr>
        </p:nvSpPr>
        <p:spPr/>
        <p:txBody>
          <a:bodyPr/>
          <a:lstStyle/>
          <a:p>
            <a:fld id="{A09674C5-C434-4B24-B4FA-6E5B8E1FB347}" type="slidenum">
              <a:rPr lang="en-US" smtClean="0"/>
              <a:pPr/>
              <a:t>18</a:t>
            </a:fld>
            <a:endParaRPr lang="en-US"/>
          </a:p>
        </p:txBody>
      </p:sp>
      <p:pic>
        <p:nvPicPr>
          <p:cNvPr id="4" name="Content Placeholder 4" descr="A picture containing car, sky&#10;&#10;Description generated with high confidence">
            <a:extLst>
              <a:ext uri="{FF2B5EF4-FFF2-40B4-BE49-F238E27FC236}">
                <a16:creationId xmlns:a16="http://schemas.microsoft.com/office/drawing/2014/main" id="{8589F650-B2B7-42EE-B8C1-FCC2782ABC5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10293" y="2057403"/>
            <a:ext cx="2751271" cy="2751271"/>
          </a:xfrm>
          <a:prstGeom prst="rect">
            <a:avLst/>
          </a:prstGeom>
        </p:spPr>
      </p:pic>
      <p:sp>
        <p:nvSpPr>
          <p:cNvPr id="5" name="TextBox 4">
            <a:extLst>
              <a:ext uri="{FF2B5EF4-FFF2-40B4-BE49-F238E27FC236}">
                <a16:creationId xmlns:a16="http://schemas.microsoft.com/office/drawing/2014/main" id="{C8FB2C39-77EA-4CB1-8614-7E8B16DA0F6D}"/>
              </a:ext>
            </a:extLst>
          </p:cNvPr>
          <p:cNvSpPr txBox="1"/>
          <p:nvPr/>
        </p:nvSpPr>
        <p:spPr>
          <a:xfrm>
            <a:off x="2414720" y="4808674"/>
            <a:ext cx="2108269" cy="173253"/>
          </a:xfrm>
          <a:prstGeom prst="rect">
            <a:avLst/>
          </a:prstGeom>
          <a:solidFill>
            <a:srgbClr val="000000"/>
          </a:solidFill>
        </p:spPr>
        <p:txBody>
          <a:bodyPr wrap="none" rtlCol="0">
            <a:spAutoFit/>
          </a:bodyPr>
          <a:lstStyle/>
          <a:p>
            <a:pPr algn="r" defTabSz="685801">
              <a:spcAft>
                <a:spcPts val="451"/>
              </a:spcAft>
              <a:defRPr/>
            </a:pPr>
            <a:r>
              <a:rPr lang="en-US" sz="526">
                <a:solidFill>
                  <a:srgbClr val="FFFFFF"/>
                </a:solidFill>
                <a:latin typeface="Merriweather Sans"/>
                <a:hlinkClick r:id="rId4" tooltip="http://coolappsforschools.wikispaces.com/file/history/showme.png"/>
              </a:rPr>
              <a:t>This Photo</a:t>
            </a:r>
            <a:r>
              <a:rPr lang="en-US" sz="526">
                <a:solidFill>
                  <a:srgbClr val="FFFFFF"/>
                </a:solidFill>
                <a:latin typeface="Merriweather Sans"/>
              </a:rPr>
              <a:t> by Unknown Author is licensed under </a:t>
            </a:r>
            <a:r>
              <a:rPr lang="en-US" sz="526">
                <a:solidFill>
                  <a:srgbClr val="FFFFFF"/>
                </a:solidFill>
                <a:latin typeface="Merriweather Sans"/>
                <a:hlinkClick r:id="rId5" tooltip="https://creativecommons.org/licenses/by-sa/3.0/"/>
              </a:rPr>
              <a:t>CC BY-SA</a:t>
            </a:r>
            <a:endParaRPr lang="en-US" sz="526">
              <a:solidFill>
                <a:srgbClr val="FFFFFF"/>
              </a:solidFill>
              <a:latin typeface="Merriweather Sans"/>
            </a:endParaRPr>
          </a:p>
        </p:txBody>
      </p:sp>
      <p:sp>
        <p:nvSpPr>
          <p:cNvPr id="6" name="Title 1">
            <a:extLst>
              <a:ext uri="{FF2B5EF4-FFF2-40B4-BE49-F238E27FC236}">
                <a16:creationId xmlns:a16="http://schemas.microsoft.com/office/drawing/2014/main" id="{8416502D-3275-4F44-ABCA-A7AA5D55FFA7}"/>
              </a:ext>
            </a:extLst>
          </p:cNvPr>
          <p:cNvSpPr>
            <a:spLocks noGrp="1"/>
          </p:cNvSpPr>
          <p:nvPr>
            <p:ph type="title"/>
          </p:nvPr>
        </p:nvSpPr>
        <p:spPr>
          <a:xfrm>
            <a:off x="6928635" y="2314278"/>
            <a:ext cx="4719484" cy="2229443"/>
          </a:xfrm>
          <a:noFill/>
        </p:spPr>
        <p:txBody>
          <a:bodyPr vert="horz" lIns="68580" tIns="34291" rIns="68580" bIns="34291" rtlCol="0" anchor="ctr">
            <a:normAutofit fontScale="90000"/>
          </a:bodyPr>
          <a:lstStyle/>
          <a:p>
            <a:br>
              <a:rPr lang="en-US" sz="3000"/>
            </a:br>
            <a:br>
              <a:rPr lang="en-US" sz="3000"/>
            </a:br>
            <a:r>
              <a:rPr lang="en-US" sz="3000"/>
              <a:t>Requesting a Change to an Employee’s Time &amp; Absence Approver</a:t>
            </a:r>
            <a:br>
              <a:rPr lang="en-US" sz="3000"/>
            </a:br>
            <a:endParaRPr lang="en-US"/>
          </a:p>
        </p:txBody>
      </p:sp>
    </p:spTree>
    <p:extLst>
      <p:ext uri="{BB962C8B-B14F-4D97-AF65-F5344CB8AC3E}">
        <p14:creationId xmlns:p14="http://schemas.microsoft.com/office/powerpoint/2010/main" val="205011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9BFF5-36FA-4583-9091-B4178C3E4E0C}"/>
              </a:ext>
            </a:extLst>
          </p:cNvPr>
          <p:cNvSpPr>
            <a:spLocks noGrp="1"/>
          </p:cNvSpPr>
          <p:nvPr>
            <p:ph type="title"/>
          </p:nvPr>
        </p:nvSpPr>
        <p:spPr/>
        <p:txBody>
          <a:bodyPr/>
          <a:lstStyle/>
          <a:p>
            <a:r>
              <a:rPr lang="en-US"/>
              <a:t>Requesting Leave Changes</a:t>
            </a:r>
          </a:p>
        </p:txBody>
      </p:sp>
      <p:sp>
        <p:nvSpPr>
          <p:cNvPr id="3" name="Content Placeholder 2">
            <a:extLst>
              <a:ext uri="{FF2B5EF4-FFF2-40B4-BE49-F238E27FC236}">
                <a16:creationId xmlns:a16="http://schemas.microsoft.com/office/drawing/2014/main" id="{C2EE5FEF-CF76-4956-ACEC-A03C9825ADDB}"/>
              </a:ext>
            </a:extLst>
          </p:cNvPr>
          <p:cNvSpPr>
            <a:spLocks noGrp="1"/>
          </p:cNvSpPr>
          <p:nvPr>
            <p:ph idx="1"/>
          </p:nvPr>
        </p:nvSpPr>
        <p:spPr/>
        <p:txBody>
          <a:bodyPr vert="horz" lIns="91440" tIns="45720" rIns="91440" bIns="45720" rtlCol="0" anchor="t">
            <a:normAutofit/>
          </a:bodyPr>
          <a:lstStyle/>
          <a:p>
            <a:pPr marL="170815" indent="-170815"/>
            <a:r>
              <a:rPr lang="en-US" sz="2800"/>
              <a:t>Absences and extended leave events should be submitted in OneUSG Connect</a:t>
            </a:r>
            <a:endParaRPr lang="en-US"/>
          </a:p>
          <a:p>
            <a:pPr marL="170815" indent="-170815"/>
            <a:r>
              <a:rPr lang="en-US" sz="2800">
                <a:solidFill>
                  <a:prstClr val="black"/>
                </a:solidFill>
              </a:rPr>
              <a:t>Employees started submitting leave in OneUSG Connect beginning:</a:t>
            </a:r>
          </a:p>
          <a:p>
            <a:pPr marL="513715" lvl="1" indent="-170815"/>
            <a:r>
              <a:rPr lang="en-US" sz="2400">
                <a:solidFill>
                  <a:prstClr val="black"/>
                </a:solidFill>
                <a:latin typeface="Georgia" panose="02040502050405020303" pitchFamily="18" charset="0"/>
              </a:rPr>
              <a:t>Bi-weekly:  12/16/2018</a:t>
            </a:r>
          </a:p>
          <a:p>
            <a:pPr marL="513715" lvl="1" indent="-170815"/>
            <a:r>
              <a:rPr lang="en-US" sz="2400">
                <a:solidFill>
                  <a:prstClr val="black"/>
                </a:solidFill>
                <a:latin typeface="Georgia" panose="02040502050405020303" pitchFamily="18" charset="0"/>
              </a:rPr>
              <a:t>Academic and Monthly:  1/1/2019</a:t>
            </a:r>
          </a:p>
          <a:p>
            <a:pPr marL="170815" indent="-170815"/>
            <a:r>
              <a:rPr lang="en-US" sz="2700"/>
              <a:t>Unapproved time and leave requests will be uncompensated </a:t>
            </a:r>
            <a:r>
              <a:rPr lang="en-US" sz="2700" u="sng"/>
              <a:t>until approvals are completed</a:t>
            </a:r>
            <a:r>
              <a:rPr lang="en-US" sz="2700"/>
              <a:t>. Once approved, it will be paid out on a later check.</a:t>
            </a:r>
          </a:p>
        </p:txBody>
      </p:sp>
      <p:sp>
        <p:nvSpPr>
          <p:cNvPr id="4" name="Slide Number Placeholder 3">
            <a:extLst>
              <a:ext uri="{FF2B5EF4-FFF2-40B4-BE49-F238E27FC236}">
                <a16:creationId xmlns:a16="http://schemas.microsoft.com/office/drawing/2014/main" id="{2A352CA8-BE91-4B8E-A197-1845C4A27B91}"/>
              </a:ext>
            </a:extLst>
          </p:cNvPr>
          <p:cNvSpPr>
            <a:spLocks noGrp="1"/>
          </p:cNvSpPr>
          <p:nvPr>
            <p:ph type="sldNum" sz="quarter" idx="4"/>
          </p:nvPr>
        </p:nvSpPr>
        <p:spPr/>
        <p:txBody>
          <a:bodyPr/>
          <a:lstStyle/>
          <a:p>
            <a:fld id="{A4ED125B-D284-4FF1-A924-6417E476951B}" type="slidenum">
              <a:rPr lang="en-US" smtClean="0"/>
              <a:pPr/>
              <a:t>19</a:t>
            </a:fld>
            <a:endParaRPr lang="en-US"/>
          </a:p>
        </p:txBody>
      </p:sp>
    </p:spTree>
    <p:extLst>
      <p:ext uri="{BB962C8B-B14F-4D97-AF65-F5344CB8AC3E}">
        <p14:creationId xmlns:p14="http://schemas.microsoft.com/office/powerpoint/2010/main" val="98143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889A-1E69-46C7-AB6C-D228204EC6A1}"/>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603456EF-5A6E-4372-B112-2B4C5A4D8648}"/>
              </a:ext>
            </a:extLst>
          </p:cNvPr>
          <p:cNvSpPr>
            <a:spLocks noGrp="1"/>
          </p:cNvSpPr>
          <p:nvPr>
            <p:ph idx="1"/>
          </p:nvPr>
        </p:nvSpPr>
        <p:spPr>
          <a:xfrm>
            <a:off x="543236" y="1309432"/>
            <a:ext cx="11130115" cy="4792552"/>
          </a:xfrm>
        </p:spPr>
        <p:txBody>
          <a:bodyPr vert="horz" lIns="91440" tIns="45720" rIns="91440" bIns="45720" rtlCol="0" anchor="t">
            <a:normAutofit lnSpcReduction="10000"/>
          </a:bodyPr>
          <a:lstStyle/>
          <a:p>
            <a:pPr marL="0" indent="0">
              <a:buNone/>
            </a:pPr>
            <a:r>
              <a:rPr lang="en-US" sz="2800">
                <a:latin typeface="georgia"/>
              </a:rPr>
              <a:t>By the end of this course, you will:</a:t>
            </a:r>
            <a:endParaRPr lang="en-US" sz="2800"/>
          </a:p>
          <a:p>
            <a:pPr marL="170815" indent="-170815"/>
            <a:r>
              <a:rPr lang="en-US" sz="2800">
                <a:latin typeface="georgia"/>
              </a:rPr>
              <a:t>Understand the System Manager role and responsibilities in </a:t>
            </a:r>
            <a:r>
              <a:rPr lang="en-US" sz="2800" err="1">
                <a:latin typeface="georgia"/>
              </a:rPr>
              <a:t>OneUSG</a:t>
            </a:r>
            <a:r>
              <a:rPr lang="en-US" sz="2800">
                <a:latin typeface="georgia"/>
              </a:rPr>
              <a:t> Connect </a:t>
            </a:r>
            <a:endParaRPr lang="en-US" sz="2800"/>
          </a:p>
          <a:p>
            <a:pPr marL="170815" indent="-170815"/>
            <a:r>
              <a:rPr lang="en-US" sz="2800">
                <a:latin typeface="georgia"/>
              </a:rPr>
              <a:t>Learn how to complete MSS transactions in </a:t>
            </a:r>
            <a:r>
              <a:rPr lang="en-US" sz="2800" err="1">
                <a:latin typeface="georgia"/>
              </a:rPr>
              <a:t>OneUSG</a:t>
            </a:r>
            <a:r>
              <a:rPr lang="en-US" sz="2800">
                <a:latin typeface="georgia"/>
              </a:rPr>
              <a:t> Connect</a:t>
            </a:r>
          </a:p>
          <a:p>
            <a:pPr marL="170815" indent="-170815"/>
            <a:r>
              <a:rPr lang="en-US" sz="2800">
                <a:latin typeface="georgia"/>
              </a:rPr>
              <a:t>Understand the basic concepts of Commitment Accounting in </a:t>
            </a:r>
            <a:r>
              <a:rPr lang="en-US" sz="2800" err="1">
                <a:latin typeface="georgia"/>
              </a:rPr>
              <a:t>OneUSG</a:t>
            </a:r>
            <a:r>
              <a:rPr lang="en-US" sz="2800">
                <a:latin typeface="georgia"/>
              </a:rPr>
              <a:t> Connect</a:t>
            </a:r>
          </a:p>
          <a:p>
            <a:pPr marL="513715" lvl="1" indent="-170815">
              <a:spcBef>
                <a:spcPts val="751"/>
              </a:spcBef>
            </a:pPr>
            <a:r>
              <a:rPr lang="en-US" sz="2500">
                <a:latin typeface="georgia"/>
              </a:rPr>
              <a:t>Locate combination codes for your department and understand how they are used to define position funding</a:t>
            </a:r>
          </a:p>
          <a:p>
            <a:pPr marL="513715" lvl="1" indent="-170815">
              <a:spcBef>
                <a:spcPts val="751"/>
              </a:spcBef>
            </a:pPr>
            <a:r>
              <a:rPr lang="en-US" sz="2500">
                <a:latin typeface="georgia"/>
              </a:rPr>
              <a:t>Understand how positions are funded and how to request changes to funding</a:t>
            </a:r>
          </a:p>
          <a:p>
            <a:pPr marL="513715" lvl="1" indent="-170815">
              <a:spcBef>
                <a:spcPts val="751"/>
              </a:spcBef>
            </a:pPr>
            <a:r>
              <a:rPr lang="en-US" sz="2500">
                <a:latin typeface="georgia"/>
              </a:rPr>
              <a:t>Understand how to initiate retro distributions </a:t>
            </a:r>
          </a:p>
          <a:p>
            <a:pPr marL="170815" indent="-170815"/>
            <a:endParaRPr lang="en-US"/>
          </a:p>
        </p:txBody>
      </p:sp>
      <p:sp>
        <p:nvSpPr>
          <p:cNvPr id="4" name="Slide Number Placeholder 3">
            <a:extLst>
              <a:ext uri="{FF2B5EF4-FFF2-40B4-BE49-F238E27FC236}">
                <a16:creationId xmlns:a16="http://schemas.microsoft.com/office/drawing/2014/main" id="{B24F8007-56B0-4211-A645-C060D11E900E}"/>
              </a:ext>
            </a:extLst>
          </p:cNvPr>
          <p:cNvSpPr>
            <a:spLocks noGrp="1"/>
          </p:cNvSpPr>
          <p:nvPr>
            <p:ph type="sldNum" sz="quarter" idx="4"/>
          </p:nvPr>
        </p:nvSpPr>
        <p:spPr/>
        <p:txBody>
          <a:bodyPr/>
          <a:lstStyle/>
          <a:p>
            <a:fld id="{A4ED125B-D284-4FF1-A924-6417E476951B}" type="slidenum">
              <a:rPr lang="en-US" smtClean="0"/>
              <a:pPr/>
              <a:t>2</a:t>
            </a:fld>
            <a:endParaRPr lang="en-US"/>
          </a:p>
        </p:txBody>
      </p:sp>
    </p:spTree>
    <p:extLst>
      <p:ext uri="{BB962C8B-B14F-4D97-AF65-F5344CB8AC3E}">
        <p14:creationId xmlns:p14="http://schemas.microsoft.com/office/powerpoint/2010/main" val="2904073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F0700-D762-4046-8428-30A8897D0CEB}"/>
              </a:ext>
            </a:extLst>
          </p:cNvPr>
          <p:cNvSpPr>
            <a:spLocks noGrp="1"/>
          </p:cNvSpPr>
          <p:nvPr>
            <p:ph type="title"/>
          </p:nvPr>
        </p:nvSpPr>
        <p:spPr/>
        <p:txBody>
          <a:bodyPr/>
          <a:lstStyle/>
          <a:p>
            <a:r>
              <a:rPr lang="en-US"/>
              <a:t>Leave Balances</a:t>
            </a:r>
          </a:p>
        </p:txBody>
      </p:sp>
      <p:sp>
        <p:nvSpPr>
          <p:cNvPr id="3" name="Content Placeholder 2">
            <a:extLst>
              <a:ext uri="{FF2B5EF4-FFF2-40B4-BE49-F238E27FC236}">
                <a16:creationId xmlns:a16="http://schemas.microsoft.com/office/drawing/2014/main" id="{7E0B1007-F506-46A7-8797-E7F3D27F6189}"/>
              </a:ext>
            </a:extLst>
          </p:cNvPr>
          <p:cNvSpPr>
            <a:spLocks noGrp="1"/>
          </p:cNvSpPr>
          <p:nvPr>
            <p:ph idx="1"/>
          </p:nvPr>
        </p:nvSpPr>
        <p:spPr/>
        <p:txBody>
          <a:bodyPr/>
          <a:lstStyle/>
          <a:p>
            <a:pPr marL="342902" indent="-342902" defTabSz="685801">
              <a:spcBef>
                <a:spcPts val="0"/>
              </a:spcBef>
              <a:buFont typeface="Arial" panose="020B0604020202020204" pitchFamily="34" charset="0"/>
              <a:buChar char="•"/>
              <a:defRPr/>
            </a:pPr>
            <a:r>
              <a:rPr lang="en-US" sz="2800">
                <a:solidFill>
                  <a:prstClr val="black"/>
                </a:solidFill>
                <a:latin typeface="Georgia"/>
              </a:rPr>
              <a:t>If you’re a monthly or academic employee, leave balance will be available for use </a:t>
            </a:r>
            <a:r>
              <a:rPr lang="en-US" sz="2800" u="sng">
                <a:solidFill>
                  <a:prstClr val="black"/>
                </a:solidFill>
                <a:latin typeface="Georgia"/>
              </a:rPr>
              <a:t>the first of the next month</a:t>
            </a:r>
          </a:p>
          <a:p>
            <a:pPr marL="342902" indent="-342902" defTabSz="685801">
              <a:spcBef>
                <a:spcPts val="0"/>
              </a:spcBef>
              <a:buFont typeface="Arial" panose="020B0604020202020204" pitchFamily="34" charset="0"/>
              <a:buChar char="•"/>
              <a:defRPr/>
            </a:pPr>
            <a:endParaRPr lang="en-US" sz="2800" u="sng">
              <a:solidFill>
                <a:prstClr val="black"/>
              </a:solidFill>
              <a:latin typeface="Georgia"/>
            </a:endParaRPr>
          </a:p>
          <a:p>
            <a:pPr marL="342902" indent="-342902" defTabSz="685801">
              <a:spcBef>
                <a:spcPts val="0"/>
              </a:spcBef>
              <a:buFont typeface="Arial" panose="020B0604020202020204" pitchFamily="34" charset="0"/>
              <a:buChar char="•"/>
              <a:defRPr/>
            </a:pPr>
            <a:r>
              <a:rPr lang="en-US" sz="2800">
                <a:solidFill>
                  <a:prstClr val="black"/>
                </a:solidFill>
                <a:latin typeface="Georgia"/>
              </a:rPr>
              <a:t>For biweekly-paid staff, it will be available at the beginning of the pay period that holds the 1</a:t>
            </a:r>
            <a:r>
              <a:rPr lang="en-US" sz="2800" baseline="30000">
                <a:solidFill>
                  <a:prstClr val="black"/>
                </a:solidFill>
                <a:latin typeface="Georgia"/>
              </a:rPr>
              <a:t>st</a:t>
            </a:r>
            <a:r>
              <a:rPr lang="en-US" sz="2800">
                <a:solidFill>
                  <a:prstClr val="black"/>
                </a:solidFill>
                <a:latin typeface="Georgia"/>
              </a:rPr>
              <a:t> of the month</a:t>
            </a:r>
          </a:p>
          <a:p>
            <a:pPr marL="685801" lvl="1" indent="-342902">
              <a:buFont typeface="Arial" panose="020B0604020202020204" pitchFamily="34" charset="0"/>
              <a:buChar char="•"/>
              <a:defRPr/>
            </a:pPr>
            <a:r>
              <a:rPr lang="en-US" sz="2400">
                <a:solidFill>
                  <a:prstClr val="black"/>
                </a:solidFill>
              </a:rPr>
              <a:t>You actually earn it on the 15</a:t>
            </a:r>
            <a:r>
              <a:rPr lang="en-US" sz="2400" baseline="30000">
                <a:solidFill>
                  <a:prstClr val="black"/>
                </a:solidFill>
              </a:rPr>
              <a:t>th</a:t>
            </a:r>
            <a:r>
              <a:rPr lang="en-US" sz="2400">
                <a:solidFill>
                  <a:prstClr val="black"/>
                </a:solidFill>
              </a:rPr>
              <a:t> of the month</a:t>
            </a:r>
          </a:p>
          <a:p>
            <a:pPr marL="0" indent="0" defTabSz="685801">
              <a:spcBef>
                <a:spcPts val="0"/>
              </a:spcBef>
              <a:buNone/>
              <a:defRPr/>
            </a:pPr>
            <a:endParaRPr lang="en-US">
              <a:solidFill>
                <a:prstClr val="black"/>
              </a:solidFill>
              <a:latin typeface="Georgia"/>
            </a:endParaRPr>
          </a:p>
          <a:p>
            <a:pPr marL="342902" indent="-342902" defTabSz="685801">
              <a:spcBef>
                <a:spcPts val="0"/>
              </a:spcBef>
              <a:buFont typeface="Arial" panose="020B0604020202020204" pitchFamily="34" charset="0"/>
              <a:buChar char="•"/>
              <a:defRPr/>
            </a:pPr>
            <a:r>
              <a:rPr lang="en-US" sz="2800" b="1">
                <a:solidFill>
                  <a:srgbClr val="BA0C2F"/>
                </a:solidFill>
                <a:latin typeface="Georgia"/>
              </a:rPr>
              <a:t>Note: </a:t>
            </a:r>
            <a:r>
              <a:rPr lang="en-US" sz="2800" b="1">
                <a:solidFill>
                  <a:prstClr val="black"/>
                </a:solidFill>
                <a:latin typeface="Georgia"/>
              </a:rPr>
              <a:t>You cannot have a negative leave balance</a:t>
            </a:r>
          </a:p>
          <a:p>
            <a:pPr marL="685801" lvl="1" indent="-342902">
              <a:buFont typeface="Arial" panose="020B0604020202020204" pitchFamily="34" charset="0"/>
              <a:buChar char="•"/>
              <a:defRPr/>
            </a:pPr>
            <a:r>
              <a:rPr lang="en-US" sz="2400">
                <a:solidFill>
                  <a:prstClr val="black"/>
                </a:solidFill>
              </a:rPr>
              <a:t>The request will go uncompensated, even if you are a salaried employee, per USG policy</a:t>
            </a:r>
          </a:p>
          <a:p>
            <a:endParaRPr lang="en-US"/>
          </a:p>
        </p:txBody>
      </p:sp>
      <p:sp>
        <p:nvSpPr>
          <p:cNvPr id="4" name="Slide Number Placeholder 3">
            <a:extLst>
              <a:ext uri="{FF2B5EF4-FFF2-40B4-BE49-F238E27FC236}">
                <a16:creationId xmlns:a16="http://schemas.microsoft.com/office/drawing/2014/main" id="{2AAE5839-2CC9-4754-B77C-782DEB960A8B}"/>
              </a:ext>
            </a:extLst>
          </p:cNvPr>
          <p:cNvSpPr>
            <a:spLocks noGrp="1"/>
          </p:cNvSpPr>
          <p:nvPr>
            <p:ph type="sldNum" sz="quarter" idx="4"/>
          </p:nvPr>
        </p:nvSpPr>
        <p:spPr/>
        <p:txBody>
          <a:bodyPr/>
          <a:lstStyle/>
          <a:p>
            <a:fld id="{A4ED125B-D284-4FF1-A924-6417E476951B}" type="slidenum">
              <a:rPr lang="en-US" smtClean="0"/>
              <a:pPr/>
              <a:t>20</a:t>
            </a:fld>
            <a:endParaRPr lang="en-US"/>
          </a:p>
        </p:txBody>
      </p:sp>
    </p:spTree>
    <p:extLst>
      <p:ext uri="{BB962C8B-B14F-4D97-AF65-F5344CB8AC3E}">
        <p14:creationId xmlns:p14="http://schemas.microsoft.com/office/powerpoint/2010/main" val="1255619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5E5D2-F841-4F74-8D1B-72EB59B92AA7}"/>
              </a:ext>
            </a:extLst>
          </p:cNvPr>
          <p:cNvSpPr>
            <a:spLocks noGrp="1"/>
          </p:cNvSpPr>
          <p:nvPr>
            <p:ph type="title"/>
          </p:nvPr>
        </p:nvSpPr>
        <p:spPr/>
        <p:txBody>
          <a:bodyPr/>
          <a:lstStyle/>
          <a:p>
            <a:r>
              <a:rPr lang="en-US"/>
              <a:t>Cascading Rules</a:t>
            </a:r>
          </a:p>
        </p:txBody>
      </p:sp>
      <p:sp>
        <p:nvSpPr>
          <p:cNvPr id="3" name="Content Placeholder 2">
            <a:extLst>
              <a:ext uri="{FF2B5EF4-FFF2-40B4-BE49-F238E27FC236}">
                <a16:creationId xmlns:a16="http://schemas.microsoft.com/office/drawing/2014/main" id="{445C5BB3-15AC-42BD-8B2E-F38114A08E1D}"/>
              </a:ext>
            </a:extLst>
          </p:cNvPr>
          <p:cNvSpPr>
            <a:spLocks noGrp="1"/>
          </p:cNvSpPr>
          <p:nvPr>
            <p:ph idx="1"/>
          </p:nvPr>
        </p:nvSpPr>
        <p:spPr>
          <a:xfrm>
            <a:off x="838204" y="1570892"/>
            <a:ext cx="10814534" cy="4776900"/>
          </a:xfrm>
        </p:spPr>
        <p:txBody>
          <a:bodyPr>
            <a:normAutofit/>
          </a:bodyPr>
          <a:lstStyle/>
          <a:p>
            <a:pPr marL="0" indent="0">
              <a:lnSpc>
                <a:spcPct val="120000"/>
              </a:lnSpc>
              <a:buNone/>
            </a:pPr>
            <a:r>
              <a:rPr lang="en-US" sz="3200"/>
              <a:t>Leave is deducted from your balances using a set of “cascading rules”</a:t>
            </a:r>
          </a:p>
          <a:p>
            <a:pPr lvl="1">
              <a:lnSpc>
                <a:spcPct val="120000"/>
              </a:lnSpc>
            </a:pPr>
            <a:r>
              <a:rPr lang="en-US" sz="2800">
                <a:latin typeface="Georgia" panose="02040502050405020303" pitchFamily="18" charset="0"/>
              </a:rPr>
              <a:t>A set of rules put into place per USG policy on which type of leave to deduct from first</a:t>
            </a:r>
          </a:p>
          <a:p>
            <a:pPr marL="0" indent="0">
              <a:lnSpc>
                <a:spcPct val="120000"/>
              </a:lnSpc>
              <a:buNone/>
            </a:pPr>
            <a:r>
              <a:rPr lang="en-US" sz="3200">
                <a:latin typeface="Georgia" panose="02040502050405020303" pitchFamily="18" charset="0"/>
              </a:rPr>
              <a:t>When cascading rules are applied, the leave balances will be deducted accordingly. However, the timesheet/paystub will reflect the type of leave that was originally requested.</a:t>
            </a:r>
          </a:p>
          <a:p>
            <a:endParaRPr lang="en-US"/>
          </a:p>
        </p:txBody>
      </p:sp>
      <p:sp>
        <p:nvSpPr>
          <p:cNvPr id="4" name="Slide Number Placeholder 3">
            <a:extLst>
              <a:ext uri="{FF2B5EF4-FFF2-40B4-BE49-F238E27FC236}">
                <a16:creationId xmlns:a16="http://schemas.microsoft.com/office/drawing/2014/main" id="{E8EF17EF-3439-4F78-8D73-19055CC8BF05}"/>
              </a:ext>
            </a:extLst>
          </p:cNvPr>
          <p:cNvSpPr>
            <a:spLocks noGrp="1"/>
          </p:cNvSpPr>
          <p:nvPr>
            <p:ph type="sldNum" sz="quarter" idx="4"/>
          </p:nvPr>
        </p:nvSpPr>
        <p:spPr/>
        <p:txBody>
          <a:bodyPr/>
          <a:lstStyle/>
          <a:p>
            <a:fld id="{A4ED125B-D284-4FF1-A924-6417E476951B}" type="slidenum">
              <a:rPr lang="en-US" smtClean="0"/>
              <a:pPr/>
              <a:t>21</a:t>
            </a:fld>
            <a:endParaRPr lang="en-US"/>
          </a:p>
        </p:txBody>
      </p:sp>
    </p:spTree>
    <p:extLst>
      <p:ext uri="{BB962C8B-B14F-4D97-AF65-F5344CB8AC3E}">
        <p14:creationId xmlns:p14="http://schemas.microsoft.com/office/powerpoint/2010/main" val="1830841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FBAE6E-3787-4B71-B3A8-53FCBA9344C0}"/>
              </a:ext>
            </a:extLst>
          </p:cNvPr>
          <p:cNvSpPr>
            <a:spLocks noGrp="1"/>
          </p:cNvSpPr>
          <p:nvPr>
            <p:ph type="title"/>
          </p:nvPr>
        </p:nvSpPr>
        <p:spPr/>
        <p:txBody>
          <a:bodyPr/>
          <a:lstStyle/>
          <a:p>
            <a:r>
              <a:rPr lang="en-US"/>
              <a:t>Cascading Rules for Leave</a:t>
            </a:r>
          </a:p>
        </p:txBody>
      </p:sp>
      <p:graphicFrame>
        <p:nvGraphicFramePr>
          <p:cNvPr id="6" name="Content Placeholder 5">
            <a:extLst>
              <a:ext uri="{FF2B5EF4-FFF2-40B4-BE49-F238E27FC236}">
                <a16:creationId xmlns:a16="http://schemas.microsoft.com/office/drawing/2014/main" id="{CD6085ED-02F8-4FFA-A1D6-74445521344C}"/>
              </a:ext>
            </a:extLst>
          </p:cNvPr>
          <p:cNvGraphicFramePr>
            <a:graphicFrameLocks noGrp="1"/>
          </p:cNvGraphicFramePr>
          <p:nvPr>
            <p:ph idx="1"/>
          </p:nvPr>
        </p:nvGraphicFramePr>
        <p:xfrm>
          <a:off x="838200" y="973036"/>
          <a:ext cx="10515600" cy="4810760"/>
        </p:xfrm>
        <a:graphic>
          <a:graphicData uri="http://schemas.openxmlformats.org/drawingml/2006/table">
            <a:tbl>
              <a:tblPr firstRow="1" bandRow="1">
                <a:tableStyleId>{00A15C55-8517-42AA-B614-E9B94910E393}</a:tableStyleId>
              </a:tblPr>
              <a:tblGrid>
                <a:gridCol w="526961">
                  <a:extLst>
                    <a:ext uri="{9D8B030D-6E8A-4147-A177-3AD203B41FA5}">
                      <a16:colId xmlns:a16="http://schemas.microsoft.com/office/drawing/2014/main" val="3853500457"/>
                    </a:ext>
                  </a:extLst>
                </a:gridCol>
                <a:gridCol w="2240924">
                  <a:extLst>
                    <a:ext uri="{9D8B030D-6E8A-4147-A177-3AD203B41FA5}">
                      <a16:colId xmlns:a16="http://schemas.microsoft.com/office/drawing/2014/main" val="268260787"/>
                    </a:ext>
                  </a:extLst>
                </a:gridCol>
                <a:gridCol w="1081825">
                  <a:extLst>
                    <a:ext uri="{9D8B030D-6E8A-4147-A177-3AD203B41FA5}">
                      <a16:colId xmlns:a16="http://schemas.microsoft.com/office/drawing/2014/main" val="2480837573"/>
                    </a:ext>
                  </a:extLst>
                </a:gridCol>
                <a:gridCol w="2047741">
                  <a:extLst>
                    <a:ext uri="{9D8B030D-6E8A-4147-A177-3AD203B41FA5}">
                      <a16:colId xmlns:a16="http://schemas.microsoft.com/office/drawing/2014/main" val="1998976320"/>
                    </a:ext>
                  </a:extLst>
                </a:gridCol>
                <a:gridCol w="2865549">
                  <a:extLst>
                    <a:ext uri="{9D8B030D-6E8A-4147-A177-3AD203B41FA5}">
                      <a16:colId xmlns:a16="http://schemas.microsoft.com/office/drawing/2014/main" val="2203220748"/>
                    </a:ext>
                  </a:extLst>
                </a:gridCol>
                <a:gridCol w="1752600">
                  <a:extLst>
                    <a:ext uri="{9D8B030D-6E8A-4147-A177-3AD203B41FA5}">
                      <a16:colId xmlns:a16="http://schemas.microsoft.com/office/drawing/2014/main" val="1060455840"/>
                    </a:ext>
                  </a:extLst>
                </a:gridCol>
              </a:tblGrid>
              <a:tr h="370840">
                <a:tc>
                  <a:txBody>
                    <a:bodyPr/>
                    <a:lstStyle/>
                    <a:p>
                      <a:pPr algn="ctr"/>
                      <a:r>
                        <a:rPr lang="en-US" sz="1600">
                          <a:latin typeface="+mj-lt"/>
                        </a:rPr>
                        <a:t>#</a:t>
                      </a:r>
                    </a:p>
                  </a:txBody>
                  <a:tcPr/>
                </a:tc>
                <a:tc>
                  <a:txBody>
                    <a:bodyPr/>
                    <a:lstStyle/>
                    <a:p>
                      <a:r>
                        <a:rPr lang="en-US" sz="1600">
                          <a:latin typeface="+mj-lt"/>
                        </a:rPr>
                        <a:t>Leave Type</a:t>
                      </a:r>
                    </a:p>
                  </a:txBody>
                  <a:tcPr/>
                </a:tc>
                <a:tc>
                  <a:txBody>
                    <a:bodyPr/>
                    <a:lstStyle/>
                    <a:p>
                      <a:r>
                        <a:rPr lang="en-US" sz="1600">
                          <a:latin typeface="+mj-lt"/>
                        </a:rPr>
                        <a:t>Cascade</a:t>
                      </a:r>
                    </a:p>
                  </a:txBody>
                  <a:tcPr/>
                </a:tc>
                <a:tc>
                  <a:txBody>
                    <a:bodyPr/>
                    <a:lstStyle/>
                    <a:p>
                      <a:r>
                        <a:rPr lang="en-US" sz="1600">
                          <a:latin typeface="+mj-lt"/>
                        </a:rPr>
                        <a:t>Accrual</a:t>
                      </a:r>
                    </a:p>
                  </a:txBody>
                  <a:tcPr/>
                </a:tc>
                <a:tc>
                  <a:txBody>
                    <a:bodyPr/>
                    <a:lstStyle/>
                    <a:p>
                      <a:r>
                        <a:rPr lang="en-US" sz="1600">
                          <a:latin typeface="+mj-lt"/>
                        </a:rPr>
                        <a:t>Limits**</a:t>
                      </a:r>
                    </a:p>
                  </a:txBody>
                  <a:tcPr/>
                </a:tc>
                <a:tc>
                  <a:txBody>
                    <a:bodyPr/>
                    <a:lstStyle/>
                    <a:p>
                      <a:r>
                        <a:rPr lang="en-US" sz="1600">
                          <a:latin typeface="+mj-lt"/>
                        </a:rPr>
                        <a:t>Carryover**</a:t>
                      </a:r>
                    </a:p>
                  </a:txBody>
                  <a:tcPr/>
                </a:tc>
                <a:extLst>
                  <a:ext uri="{0D108BD9-81ED-4DB2-BD59-A6C34878D82A}">
                    <a16:rowId xmlns:a16="http://schemas.microsoft.com/office/drawing/2014/main" val="1153608707"/>
                  </a:ext>
                </a:extLst>
              </a:tr>
              <a:tr h="370840">
                <a:tc>
                  <a:txBody>
                    <a:bodyPr/>
                    <a:lstStyle/>
                    <a:p>
                      <a:pPr algn="ctr"/>
                      <a:r>
                        <a:rPr lang="en-US" sz="1600">
                          <a:latin typeface="+mj-lt"/>
                        </a:rPr>
                        <a:t>1</a:t>
                      </a:r>
                    </a:p>
                  </a:txBody>
                  <a:tcPr/>
                </a:tc>
                <a:tc>
                  <a:txBody>
                    <a:bodyPr/>
                    <a:lstStyle/>
                    <a:p>
                      <a:r>
                        <a:rPr lang="en-US" sz="1600">
                          <a:latin typeface="+mj-lt"/>
                        </a:rPr>
                        <a:t>Comp Time*</a:t>
                      </a:r>
                    </a:p>
                  </a:txBody>
                  <a:tcPr/>
                </a:tc>
                <a:tc>
                  <a:txBody>
                    <a:bodyPr/>
                    <a:lstStyle/>
                    <a:p>
                      <a:r>
                        <a:rPr lang="en-US" sz="1400">
                          <a:latin typeface="+mj-lt"/>
                        </a:rPr>
                        <a:t>N/A</a:t>
                      </a:r>
                    </a:p>
                  </a:txBody>
                  <a:tcPr/>
                </a:tc>
                <a:tc>
                  <a:txBody>
                    <a:bodyPr/>
                    <a:lstStyle/>
                    <a:p>
                      <a:r>
                        <a:rPr lang="en-US" sz="1400">
                          <a:latin typeface="+mj-lt"/>
                        </a:rPr>
                        <a:t>N</a:t>
                      </a:r>
                    </a:p>
                  </a:txBody>
                  <a:tcPr/>
                </a:tc>
                <a:tc>
                  <a:txBody>
                    <a:bodyPr/>
                    <a:lstStyle/>
                    <a:p>
                      <a:r>
                        <a:rPr lang="en-US" sz="1400">
                          <a:latin typeface="+mj-lt"/>
                        </a:rPr>
                        <a:t>240 hours</a:t>
                      </a:r>
                    </a:p>
                  </a:txBody>
                  <a:tcPr/>
                </a:tc>
                <a:tc>
                  <a:txBody>
                    <a:bodyPr/>
                    <a:lstStyle/>
                    <a:p>
                      <a:r>
                        <a:rPr lang="en-US" sz="1400">
                          <a:latin typeface="+mj-lt"/>
                        </a:rPr>
                        <a:t>N – FY Payout</a:t>
                      </a:r>
                    </a:p>
                  </a:txBody>
                  <a:tcPr/>
                </a:tc>
                <a:extLst>
                  <a:ext uri="{0D108BD9-81ED-4DB2-BD59-A6C34878D82A}">
                    <a16:rowId xmlns:a16="http://schemas.microsoft.com/office/drawing/2014/main" val="551241936"/>
                  </a:ext>
                </a:extLst>
              </a:tr>
              <a:tr h="370840">
                <a:tc>
                  <a:txBody>
                    <a:bodyPr/>
                    <a:lstStyle/>
                    <a:p>
                      <a:pPr algn="ctr"/>
                      <a:r>
                        <a:rPr lang="en-US" sz="1600">
                          <a:latin typeface="+mj-lt"/>
                        </a:rPr>
                        <a:t>2</a:t>
                      </a:r>
                    </a:p>
                  </a:txBody>
                  <a:tcPr/>
                </a:tc>
                <a:tc>
                  <a:txBody>
                    <a:bodyPr/>
                    <a:lstStyle/>
                    <a:p>
                      <a:r>
                        <a:rPr lang="en-US" sz="1600">
                          <a:latin typeface="+mj-lt"/>
                        </a:rPr>
                        <a:t>Deferred Holiday*</a:t>
                      </a:r>
                    </a:p>
                  </a:txBody>
                  <a:tcPr/>
                </a:tc>
                <a:tc>
                  <a:txBody>
                    <a:bodyPr/>
                    <a:lstStyle/>
                    <a:p>
                      <a:r>
                        <a:rPr lang="en-US" sz="1400">
                          <a:latin typeface="+mj-lt"/>
                        </a:rPr>
                        <a:t>N/A</a:t>
                      </a:r>
                    </a:p>
                  </a:txBody>
                  <a:tcPr/>
                </a:tc>
                <a:tc>
                  <a:txBody>
                    <a:bodyPr/>
                    <a:lstStyle/>
                    <a:p>
                      <a:r>
                        <a:rPr lang="en-US" sz="1400">
                          <a:latin typeface="+mj-lt"/>
                        </a:rPr>
                        <a:t>N</a:t>
                      </a:r>
                    </a:p>
                  </a:txBody>
                  <a:tcPr/>
                </a:tc>
                <a:tc>
                  <a:txBody>
                    <a:bodyPr/>
                    <a:lstStyle/>
                    <a:p>
                      <a:r>
                        <a:rPr lang="en-US" sz="1400">
                          <a:latin typeface="+mj-lt"/>
                        </a:rPr>
                        <a:t>40 hours</a:t>
                      </a:r>
                    </a:p>
                  </a:txBody>
                  <a:tcPr/>
                </a:tc>
                <a:tc>
                  <a:txBody>
                    <a:bodyPr/>
                    <a:lstStyle/>
                    <a:p>
                      <a:r>
                        <a:rPr lang="en-US" sz="1400">
                          <a:latin typeface="+mj-lt"/>
                        </a:rPr>
                        <a:t>N</a:t>
                      </a:r>
                    </a:p>
                  </a:txBody>
                  <a:tcPr/>
                </a:tc>
                <a:extLst>
                  <a:ext uri="{0D108BD9-81ED-4DB2-BD59-A6C34878D82A}">
                    <a16:rowId xmlns:a16="http://schemas.microsoft.com/office/drawing/2014/main" val="3859626087"/>
                  </a:ext>
                </a:extLst>
              </a:tr>
              <a:tr h="370840">
                <a:tc>
                  <a:txBody>
                    <a:bodyPr/>
                    <a:lstStyle/>
                    <a:p>
                      <a:pPr marL="0" algn="ctr" defTabSz="685784" rtl="0" eaLnBrk="1" latinLnBrk="0" hangingPunct="1"/>
                      <a:r>
                        <a:rPr lang="en-US" sz="1600" kern="1200">
                          <a:solidFill>
                            <a:schemeClr val="dk1"/>
                          </a:solidFill>
                          <a:latin typeface="+mj-lt"/>
                          <a:ea typeface="+mn-ea"/>
                          <a:cs typeface="+mn-cs"/>
                        </a:rPr>
                        <a:t>3</a:t>
                      </a:r>
                    </a:p>
                  </a:txBody>
                  <a:tcPr/>
                </a:tc>
                <a:tc>
                  <a:txBody>
                    <a:bodyPr/>
                    <a:lstStyle/>
                    <a:p>
                      <a:pPr marL="0" algn="l" defTabSz="685784" rtl="0" eaLnBrk="1" latinLnBrk="0" hangingPunct="1"/>
                      <a:r>
                        <a:rPr lang="en-US" sz="1600" kern="1200">
                          <a:solidFill>
                            <a:schemeClr val="dk1"/>
                          </a:solidFill>
                          <a:latin typeface="+mj-lt"/>
                          <a:ea typeface="+mn-ea"/>
                          <a:cs typeface="+mn-cs"/>
                        </a:rPr>
                        <a:t>Sick Leave</a:t>
                      </a:r>
                    </a:p>
                  </a:txBody>
                  <a:tcPr/>
                </a:tc>
                <a:tc>
                  <a:txBody>
                    <a:bodyPr/>
                    <a:lstStyle/>
                    <a:p>
                      <a:pPr marL="0" algn="l" defTabSz="685784" rtl="0" eaLnBrk="1" latinLnBrk="0" hangingPunct="1"/>
                      <a:r>
                        <a:rPr lang="en-US" sz="1400" kern="1200">
                          <a:solidFill>
                            <a:schemeClr val="dk1"/>
                          </a:solidFill>
                          <a:latin typeface="+mj-lt"/>
                          <a:ea typeface="+mn-ea"/>
                          <a:cs typeface="+mn-cs"/>
                        </a:rPr>
                        <a:t>3-1-2-4</a:t>
                      </a:r>
                    </a:p>
                  </a:txBody>
                  <a:tcPr/>
                </a:tc>
                <a:tc>
                  <a:txBody>
                    <a:bodyPr/>
                    <a:lstStyle/>
                    <a:p>
                      <a:pPr marL="0" algn="l" defTabSz="685784" rtl="0" eaLnBrk="1" latinLnBrk="0" hangingPunct="1"/>
                      <a:r>
                        <a:rPr lang="en-US" sz="1400" kern="1200">
                          <a:solidFill>
                            <a:schemeClr val="dk1"/>
                          </a:solidFill>
                          <a:latin typeface="+mj-lt"/>
                          <a:ea typeface="+mn-ea"/>
                          <a:cs typeface="+mn-cs"/>
                        </a:rPr>
                        <a:t>8 hours/month</a:t>
                      </a:r>
                    </a:p>
                  </a:txBody>
                  <a:tcPr/>
                </a:tc>
                <a:tc>
                  <a:txBody>
                    <a:bodyPr/>
                    <a:lstStyle/>
                    <a:p>
                      <a:pPr marL="0" algn="l" defTabSz="685784" rtl="0" eaLnBrk="1" latinLnBrk="0" hangingPunct="1"/>
                      <a:r>
                        <a:rPr lang="en-US" sz="1400" kern="1200">
                          <a:solidFill>
                            <a:schemeClr val="dk1"/>
                          </a:solidFill>
                          <a:latin typeface="+mj-lt"/>
                          <a:ea typeface="+mn-ea"/>
                          <a:cs typeface="+mn-cs"/>
                        </a:rPr>
                        <a:t>N</a:t>
                      </a:r>
                    </a:p>
                  </a:txBody>
                  <a:tcPr/>
                </a:tc>
                <a:tc>
                  <a:txBody>
                    <a:bodyPr/>
                    <a:lstStyle/>
                    <a:p>
                      <a:pPr marL="0" algn="l" defTabSz="685784" rtl="0" eaLnBrk="1" latinLnBrk="0" hangingPunct="1"/>
                      <a:r>
                        <a:rPr lang="en-US" sz="1400" kern="1200">
                          <a:solidFill>
                            <a:schemeClr val="dk1"/>
                          </a:solidFill>
                          <a:latin typeface="+mj-lt"/>
                          <a:ea typeface="+mn-ea"/>
                          <a:cs typeface="+mn-cs"/>
                        </a:rPr>
                        <a:t>Y</a:t>
                      </a:r>
                    </a:p>
                  </a:txBody>
                  <a:tcPr/>
                </a:tc>
                <a:extLst>
                  <a:ext uri="{0D108BD9-81ED-4DB2-BD59-A6C34878D82A}">
                    <a16:rowId xmlns:a16="http://schemas.microsoft.com/office/drawing/2014/main" val="2356975786"/>
                  </a:ext>
                </a:extLst>
              </a:tr>
              <a:tr h="370840">
                <a:tc>
                  <a:txBody>
                    <a:bodyPr/>
                    <a:lstStyle/>
                    <a:p>
                      <a:pPr algn="ctr"/>
                      <a:r>
                        <a:rPr lang="en-US" sz="1600">
                          <a:latin typeface="+mj-lt"/>
                        </a:rPr>
                        <a:t>4</a:t>
                      </a:r>
                    </a:p>
                  </a:txBody>
                  <a:tcPr/>
                </a:tc>
                <a:tc>
                  <a:txBody>
                    <a:bodyPr/>
                    <a:lstStyle/>
                    <a:p>
                      <a:r>
                        <a:rPr lang="en-US" sz="1600">
                          <a:latin typeface="+mj-lt"/>
                        </a:rPr>
                        <a:t>Vacation</a:t>
                      </a:r>
                    </a:p>
                  </a:txBody>
                  <a:tcPr/>
                </a:tc>
                <a:tc>
                  <a:txBody>
                    <a:bodyPr/>
                    <a:lstStyle/>
                    <a:p>
                      <a:r>
                        <a:rPr lang="en-US" sz="1400">
                          <a:latin typeface="+mj-lt"/>
                        </a:rPr>
                        <a:t>1-2-4</a:t>
                      </a:r>
                    </a:p>
                  </a:txBody>
                  <a:tcPr/>
                </a:tc>
                <a:tc>
                  <a:txBody>
                    <a:bodyPr/>
                    <a:lstStyle/>
                    <a:p>
                      <a:r>
                        <a:rPr lang="en-US" sz="1400">
                          <a:latin typeface="+mj-lt"/>
                        </a:rPr>
                        <a:t>10, 12, or 14 hours/ month depending on years of service</a:t>
                      </a:r>
                    </a:p>
                  </a:txBody>
                  <a:tcPr/>
                </a:tc>
                <a:tc>
                  <a:txBody>
                    <a:bodyPr/>
                    <a:lstStyle/>
                    <a:p>
                      <a:r>
                        <a:rPr lang="en-US" sz="1400">
                          <a:latin typeface="+mj-lt"/>
                        </a:rPr>
                        <a:t>360 hours</a:t>
                      </a:r>
                    </a:p>
                  </a:txBody>
                  <a:tcPr/>
                </a:tc>
                <a:tc>
                  <a:txBody>
                    <a:bodyPr/>
                    <a:lstStyle/>
                    <a:p>
                      <a:r>
                        <a:rPr lang="en-US" sz="1400">
                          <a:latin typeface="+mj-lt"/>
                        </a:rPr>
                        <a:t>Y</a:t>
                      </a:r>
                    </a:p>
                  </a:txBody>
                  <a:tcPr/>
                </a:tc>
                <a:extLst>
                  <a:ext uri="{0D108BD9-81ED-4DB2-BD59-A6C34878D82A}">
                    <a16:rowId xmlns:a16="http://schemas.microsoft.com/office/drawing/2014/main" val="1912680289"/>
                  </a:ext>
                </a:extLst>
              </a:tr>
              <a:tr h="370840">
                <a:tc>
                  <a:txBody>
                    <a:bodyPr/>
                    <a:lstStyle/>
                    <a:p>
                      <a:pPr algn="ctr"/>
                      <a:r>
                        <a:rPr lang="en-US" sz="1600">
                          <a:latin typeface="+mj-lt"/>
                        </a:rPr>
                        <a:t>5</a:t>
                      </a:r>
                    </a:p>
                  </a:txBody>
                  <a:tcPr/>
                </a:tc>
                <a:tc>
                  <a:txBody>
                    <a:bodyPr/>
                    <a:lstStyle/>
                    <a:p>
                      <a:r>
                        <a:rPr lang="en-US" sz="1600">
                          <a:latin typeface="+mj-lt"/>
                        </a:rPr>
                        <a:t>Sick-Bereavement</a:t>
                      </a:r>
                    </a:p>
                  </a:txBody>
                  <a:tcPr/>
                </a:tc>
                <a:tc>
                  <a:txBody>
                    <a:bodyPr/>
                    <a:lstStyle/>
                    <a:p>
                      <a:r>
                        <a:rPr lang="en-US" sz="1400">
                          <a:latin typeface="+mj-lt"/>
                        </a:rPr>
                        <a:t>3-1-2-4</a:t>
                      </a:r>
                    </a:p>
                  </a:txBody>
                  <a:tcPr/>
                </a:tc>
                <a:tc>
                  <a:txBody>
                    <a:bodyPr/>
                    <a:lstStyle/>
                    <a:p>
                      <a:r>
                        <a:rPr lang="en-US" sz="1400">
                          <a:latin typeface="+mj-lt"/>
                        </a:rPr>
                        <a:t>N</a:t>
                      </a:r>
                    </a:p>
                  </a:txBody>
                  <a:tcPr/>
                </a:tc>
                <a:tc>
                  <a:txBody>
                    <a:bodyPr/>
                    <a:lstStyle/>
                    <a:p>
                      <a:r>
                        <a:rPr lang="en-US" sz="1400">
                          <a:latin typeface="+mj-lt"/>
                        </a:rPr>
                        <a:t>N</a:t>
                      </a:r>
                    </a:p>
                  </a:txBody>
                  <a:tcPr/>
                </a:tc>
                <a:tc>
                  <a:txBody>
                    <a:bodyPr/>
                    <a:lstStyle/>
                    <a:p>
                      <a:r>
                        <a:rPr lang="en-US" sz="1400">
                          <a:latin typeface="+mj-lt"/>
                        </a:rPr>
                        <a:t>N</a:t>
                      </a:r>
                    </a:p>
                  </a:txBody>
                  <a:tcPr/>
                </a:tc>
                <a:extLst>
                  <a:ext uri="{0D108BD9-81ED-4DB2-BD59-A6C34878D82A}">
                    <a16:rowId xmlns:a16="http://schemas.microsoft.com/office/drawing/2014/main" val="919821135"/>
                  </a:ext>
                </a:extLst>
              </a:tr>
              <a:tr h="370840">
                <a:tc>
                  <a:txBody>
                    <a:bodyPr/>
                    <a:lstStyle/>
                    <a:p>
                      <a:pPr algn="ctr"/>
                      <a:r>
                        <a:rPr lang="en-US" sz="1600">
                          <a:latin typeface="+mj-lt"/>
                        </a:rPr>
                        <a:t>6</a:t>
                      </a:r>
                    </a:p>
                  </a:txBody>
                  <a:tcPr/>
                </a:tc>
                <a:tc>
                  <a:txBody>
                    <a:bodyPr/>
                    <a:lstStyle/>
                    <a:p>
                      <a:r>
                        <a:rPr lang="en-US" sz="1600">
                          <a:latin typeface="+mj-lt"/>
                        </a:rPr>
                        <a:t>FMLA Intermittent</a:t>
                      </a:r>
                    </a:p>
                  </a:txBody>
                  <a:tcPr/>
                </a:tc>
                <a:tc>
                  <a:txBody>
                    <a:bodyPr/>
                    <a:lstStyle/>
                    <a:p>
                      <a:r>
                        <a:rPr lang="en-US" sz="1400">
                          <a:latin typeface="+mj-lt"/>
                        </a:rPr>
                        <a:t>3-1-2-4</a:t>
                      </a:r>
                    </a:p>
                  </a:txBody>
                  <a:tcPr/>
                </a:tc>
                <a:tc>
                  <a:txBody>
                    <a:bodyPr/>
                    <a:lstStyle/>
                    <a:p>
                      <a:r>
                        <a:rPr lang="en-US" sz="1400">
                          <a:latin typeface="+mj-lt"/>
                        </a:rPr>
                        <a:t>N</a:t>
                      </a:r>
                    </a:p>
                  </a:txBody>
                  <a:tcPr/>
                </a:tc>
                <a:tc>
                  <a:txBody>
                    <a:bodyPr/>
                    <a:lstStyle/>
                    <a:p>
                      <a:r>
                        <a:rPr lang="en-US" sz="1400">
                          <a:latin typeface="+mj-lt"/>
                        </a:rPr>
                        <a:t>480 hours</a:t>
                      </a:r>
                    </a:p>
                  </a:txBody>
                  <a:tcPr/>
                </a:tc>
                <a:tc>
                  <a:txBody>
                    <a:bodyPr/>
                    <a:lstStyle/>
                    <a:p>
                      <a:r>
                        <a:rPr lang="en-US" sz="1400">
                          <a:latin typeface="+mj-lt"/>
                        </a:rPr>
                        <a:t>Rolling</a:t>
                      </a:r>
                    </a:p>
                  </a:txBody>
                  <a:tcPr/>
                </a:tc>
                <a:extLst>
                  <a:ext uri="{0D108BD9-81ED-4DB2-BD59-A6C34878D82A}">
                    <a16:rowId xmlns:a16="http://schemas.microsoft.com/office/drawing/2014/main" val="238822431"/>
                  </a:ext>
                </a:extLst>
              </a:tr>
              <a:tr h="370840">
                <a:tc>
                  <a:txBody>
                    <a:bodyPr/>
                    <a:lstStyle/>
                    <a:p>
                      <a:pPr algn="ctr"/>
                      <a:r>
                        <a:rPr lang="en-US" sz="1600">
                          <a:latin typeface="+mj-lt"/>
                        </a:rPr>
                        <a:t>7</a:t>
                      </a:r>
                    </a:p>
                  </a:txBody>
                  <a:tcPr/>
                </a:tc>
                <a:tc>
                  <a:txBody>
                    <a:bodyPr/>
                    <a:lstStyle/>
                    <a:p>
                      <a:r>
                        <a:rPr lang="en-US" sz="1600">
                          <a:latin typeface="+mj-lt"/>
                        </a:rPr>
                        <a:t>Jury</a:t>
                      </a:r>
                    </a:p>
                  </a:txBody>
                  <a:tcPr/>
                </a:tc>
                <a:tc>
                  <a:txBody>
                    <a:bodyPr/>
                    <a:lstStyle/>
                    <a:p>
                      <a:r>
                        <a:rPr lang="en-US" sz="1400">
                          <a:latin typeface="+mj-lt"/>
                        </a:rPr>
                        <a:t>N/A</a:t>
                      </a:r>
                    </a:p>
                  </a:txBody>
                  <a:tcPr/>
                </a:tc>
                <a:tc>
                  <a:txBody>
                    <a:bodyPr/>
                    <a:lstStyle/>
                    <a:p>
                      <a:r>
                        <a:rPr lang="en-US" sz="1400">
                          <a:latin typeface="+mj-lt"/>
                        </a:rPr>
                        <a:t>N</a:t>
                      </a:r>
                    </a:p>
                  </a:txBody>
                  <a:tcPr/>
                </a:tc>
                <a:tc>
                  <a:txBody>
                    <a:bodyPr/>
                    <a:lstStyle/>
                    <a:p>
                      <a:r>
                        <a:rPr lang="en-US" sz="1400">
                          <a:latin typeface="+mj-lt"/>
                        </a:rPr>
                        <a:t>N</a:t>
                      </a:r>
                    </a:p>
                  </a:txBody>
                  <a:tcPr/>
                </a:tc>
                <a:tc>
                  <a:txBody>
                    <a:bodyPr/>
                    <a:lstStyle/>
                    <a:p>
                      <a:r>
                        <a:rPr lang="en-US" sz="1400">
                          <a:latin typeface="+mj-lt"/>
                        </a:rPr>
                        <a:t>N</a:t>
                      </a:r>
                    </a:p>
                  </a:txBody>
                  <a:tcPr/>
                </a:tc>
                <a:extLst>
                  <a:ext uri="{0D108BD9-81ED-4DB2-BD59-A6C34878D82A}">
                    <a16:rowId xmlns:a16="http://schemas.microsoft.com/office/drawing/2014/main" val="3235526386"/>
                  </a:ext>
                </a:extLst>
              </a:tr>
              <a:tr h="370840">
                <a:tc>
                  <a:txBody>
                    <a:bodyPr/>
                    <a:lstStyle/>
                    <a:p>
                      <a:pPr algn="ctr"/>
                      <a:r>
                        <a:rPr lang="en-US" sz="1600">
                          <a:latin typeface="+mj-lt"/>
                        </a:rPr>
                        <a:t>8</a:t>
                      </a:r>
                    </a:p>
                  </a:txBody>
                  <a:tcPr/>
                </a:tc>
                <a:tc>
                  <a:txBody>
                    <a:bodyPr/>
                    <a:lstStyle/>
                    <a:p>
                      <a:r>
                        <a:rPr lang="en-US" sz="1600">
                          <a:latin typeface="+mj-lt"/>
                        </a:rPr>
                        <a:t>Education Support</a:t>
                      </a:r>
                    </a:p>
                  </a:txBody>
                  <a:tcPr/>
                </a:tc>
                <a:tc>
                  <a:txBody>
                    <a:bodyPr/>
                    <a:lstStyle/>
                    <a:p>
                      <a:r>
                        <a:rPr lang="en-US" sz="1400">
                          <a:latin typeface="+mj-lt"/>
                        </a:rPr>
                        <a:t>N/A</a:t>
                      </a:r>
                    </a:p>
                  </a:txBody>
                  <a:tcPr/>
                </a:tc>
                <a:tc>
                  <a:txBody>
                    <a:bodyPr/>
                    <a:lstStyle/>
                    <a:p>
                      <a:r>
                        <a:rPr lang="en-US" sz="1400">
                          <a:latin typeface="+mj-lt"/>
                        </a:rPr>
                        <a:t>8 hours/year</a:t>
                      </a:r>
                    </a:p>
                  </a:txBody>
                  <a:tcPr/>
                </a:tc>
                <a:tc>
                  <a:txBody>
                    <a:bodyPr/>
                    <a:lstStyle/>
                    <a:p>
                      <a:r>
                        <a:rPr lang="en-US" sz="1400">
                          <a:latin typeface="+mj-lt"/>
                        </a:rPr>
                        <a:t>8 hours</a:t>
                      </a:r>
                    </a:p>
                  </a:txBody>
                  <a:tcPr/>
                </a:tc>
                <a:tc>
                  <a:txBody>
                    <a:bodyPr/>
                    <a:lstStyle/>
                    <a:p>
                      <a:r>
                        <a:rPr lang="en-US" sz="1400">
                          <a:latin typeface="+mj-lt"/>
                        </a:rPr>
                        <a:t>N</a:t>
                      </a:r>
                    </a:p>
                  </a:txBody>
                  <a:tcPr/>
                </a:tc>
                <a:extLst>
                  <a:ext uri="{0D108BD9-81ED-4DB2-BD59-A6C34878D82A}">
                    <a16:rowId xmlns:a16="http://schemas.microsoft.com/office/drawing/2014/main" val="2167225286"/>
                  </a:ext>
                </a:extLst>
              </a:tr>
              <a:tr h="370840">
                <a:tc>
                  <a:txBody>
                    <a:bodyPr/>
                    <a:lstStyle/>
                    <a:p>
                      <a:pPr algn="ctr"/>
                      <a:r>
                        <a:rPr lang="en-US" sz="1600">
                          <a:latin typeface="+mj-lt"/>
                        </a:rPr>
                        <a:t>9</a:t>
                      </a:r>
                    </a:p>
                  </a:txBody>
                  <a:tcPr/>
                </a:tc>
                <a:tc>
                  <a:txBody>
                    <a:bodyPr/>
                    <a:lstStyle/>
                    <a:p>
                      <a:r>
                        <a:rPr lang="en-US" sz="1600">
                          <a:latin typeface="+mj-lt"/>
                        </a:rPr>
                        <a:t>Blood Donation</a:t>
                      </a:r>
                    </a:p>
                  </a:txBody>
                  <a:tcPr/>
                </a:tc>
                <a:tc>
                  <a:txBody>
                    <a:bodyPr/>
                    <a:lstStyle/>
                    <a:p>
                      <a:r>
                        <a:rPr lang="en-US" sz="1400">
                          <a:latin typeface="+mj-lt"/>
                        </a:rPr>
                        <a:t>N/A</a:t>
                      </a:r>
                    </a:p>
                  </a:txBody>
                  <a:tcPr/>
                </a:tc>
                <a:tc>
                  <a:txBody>
                    <a:bodyPr/>
                    <a:lstStyle/>
                    <a:p>
                      <a:r>
                        <a:rPr lang="en-US" sz="1400">
                          <a:latin typeface="+mj-lt"/>
                        </a:rPr>
                        <a:t>N</a:t>
                      </a:r>
                    </a:p>
                  </a:txBody>
                  <a:tcPr/>
                </a:tc>
                <a:tc>
                  <a:txBody>
                    <a:bodyPr/>
                    <a:lstStyle/>
                    <a:p>
                      <a:r>
                        <a:rPr lang="en-US" sz="1400">
                          <a:latin typeface="+mj-lt"/>
                        </a:rPr>
                        <a:t>2 hours per 8 max</a:t>
                      </a:r>
                    </a:p>
                  </a:txBody>
                  <a:tcPr/>
                </a:tc>
                <a:tc>
                  <a:txBody>
                    <a:bodyPr/>
                    <a:lstStyle/>
                    <a:p>
                      <a:r>
                        <a:rPr lang="en-US" sz="1400">
                          <a:latin typeface="+mj-lt"/>
                        </a:rPr>
                        <a:t>N</a:t>
                      </a:r>
                    </a:p>
                  </a:txBody>
                  <a:tcPr/>
                </a:tc>
                <a:extLst>
                  <a:ext uri="{0D108BD9-81ED-4DB2-BD59-A6C34878D82A}">
                    <a16:rowId xmlns:a16="http://schemas.microsoft.com/office/drawing/2014/main" val="820541054"/>
                  </a:ext>
                </a:extLst>
              </a:tr>
              <a:tr h="370840">
                <a:tc>
                  <a:txBody>
                    <a:bodyPr/>
                    <a:lstStyle/>
                    <a:p>
                      <a:pPr algn="ctr"/>
                      <a:r>
                        <a:rPr lang="en-US" sz="1600">
                          <a:latin typeface="+mj-lt"/>
                        </a:rPr>
                        <a:t>10</a:t>
                      </a:r>
                    </a:p>
                  </a:txBody>
                  <a:tcPr/>
                </a:tc>
                <a:tc>
                  <a:txBody>
                    <a:bodyPr/>
                    <a:lstStyle/>
                    <a:p>
                      <a:r>
                        <a:rPr lang="en-US" sz="1600">
                          <a:latin typeface="+mj-lt"/>
                        </a:rPr>
                        <a:t>Blood Platelets</a:t>
                      </a:r>
                    </a:p>
                  </a:txBody>
                  <a:tcPr/>
                </a:tc>
                <a:tc>
                  <a:txBody>
                    <a:bodyPr/>
                    <a:lstStyle/>
                    <a:p>
                      <a:r>
                        <a:rPr lang="en-US" sz="1400">
                          <a:latin typeface="+mj-lt"/>
                        </a:rPr>
                        <a:t>N/A</a:t>
                      </a:r>
                    </a:p>
                  </a:txBody>
                  <a:tcPr/>
                </a:tc>
                <a:tc>
                  <a:txBody>
                    <a:bodyPr/>
                    <a:lstStyle/>
                    <a:p>
                      <a:r>
                        <a:rPr lang="en-US" sz="1400">
                          <a:latin typeface="+mj-lt"/>
                        </a:rPr>
                        <a:t>N</a:t>
                      </a:r>
                    </a:p>
                  </a:txBody>
                  <a:tcPr/>
                </a:tc>
                <a:tc>
                  <a:txBody>
                    <a:bodyPr/>
                    <a:lstStyle/>
                    <a:p>
                      <a:pPr marL="0" algn="l" defTabSz="685784" rtl="0" eaLnBrk="1" latinLnBrk="0" hangingPunct="1"/>
                      <a:r>
                        <a:rPr lang="en-US" sz="1400" kern="1200">
                          <a:solidFill>
                            <a:schemeClr val="dk1"/>
                          </a:solidFill>
                          <a:latin typeface="+mj-lt"/>
                          <a:ea typeface="+mn-ea"/>
                          <a:cs typeface="+mn-cs"/>
                        </a:rPr>
                        <a:t>4 hours per 16 max</a:t>
                      </a:r>
                    </a:p>
                  </a:txBody>
                  <a:tcPr/>
                </a:tc>
                <a:tc>
                  <a:txBody>
                    <a:bodyPr/>
                    <a:lstStyle/>
                    <a:p>
                      <a:r>
                        <a:rPr lang="en-US" sz="1400">
                          <a:latin typeface="+mj-lt"/>
                        </a:rPr>
                        <a:t>N</a:t>
                      </a:r>
                    </a:p>
                  </a:txBody>
                  <a:tcPr/>
                </a:tc>
                <a:extLst>
                  <a:ext uri="{0D108BD9-81ED-4DB2-BD59-A6C34878D82A}">
                    <a16:rowId xmlns:a16="http://schemas.microsoft.com/office/drawing/2014/main" val="2478146199"/>
                  </a:ext>
                </a:extLst>
              </a:tr>
              <a:tr h="370840">
                <a:tc>
                  <a:txBody>
                    <a:bodyPr/>
                    <a:lstStyle/>
                    <a:p>
                      <a:pPr algn="ctr"/>
                      <a:r>
                        <a:rPr lang="en-US" sz="1600">
                          <a:latin typeface="+mj-lt"/>
                        </a:rPr>
                        <a:t>11</a:t>
                      </a:r>
                    </a:p>
                  </a:txBody>
                  <a:tcPr/>
                </a:tc>
                <a:tc>
                  <a:txBody>
                    <a:bodyPr/>
                    <a:lstStyle/>
                    <a:p>
                      <a:r>
                        <a:rPr lang="en-US" sz="1600">
                          <a:latin typeface="+mj-lt"/>
                        </a:rPr>
                        <a:t>Voting</a:t>
                      </a:r>
                    </a:p>
                  </a:txBody>
                  <a:tcPr/>
                </a:tc>
                <a:tc>
                  <a:txBody>
                    <a:bodyPr/>
                    <a:lstStyle/>
                    <a:p>
                      <a:r>
                        <a:rPr lang="en-US" sz="1400">
                          <a:latin typeface="+mj-lt"/>
                        </a:rPr>
                        <a:t>N/A</a:t>
                      </a:r>
                    </a:p>
                  </a:txBody>
                  <a:tcPr/>
                </a:tc>
                <a:tc>
                  <a:txBody>
                    <a:bodyPr/>
                    <a:lstStyle/>
                    <a:p>
                      <a:r>
                        <a:rPr lang="en-US" sz="1400">
                          <a:latin typeface="+mj-lt"/>
                        </a:rPr>
                        <a:t>N</a:t>
                      </a:r>
                    </a:p>
                  </a:txBody>
                  <a:tcPr/>
                </a:tc>
                <a:tc>
                  <a:txBody>
                    <a:bodyPr/>
                    <a:lstStyle/>
                    <a:p>
                      <a:r>
                        <a:rPr lang="en-US" sz="1400">
                          <a:latin typeface="+mj-lt"/>
                        </a:rPr>
                        <a:t>2 hours</a:t>
                      </a:r>
                    </a:p>
                  </a:txBody>
                  <a:tcPr/>
                </a:tc>
                <a:tc>
                  <a:txBody>
                    <a:bodyPr/>
                    <a:lstStyle/>
                    <a:p>
                      <a:r>
                        <a:rPr lang="en-US" sz="1400">
                          <a:latin typeface="+mj-lt"/>
                        </a:rPr>
                        <a:t>N</a:t>
                      </a:r>
                    </a:p>
                  </a:txBody>
                  <a:tcPr/>
                </a:tc>
                <a:extLst>
                  <a:ext uri="{0D108BD9-81ED-4DB2-BD59-A6C34878D82A}">
                    <a16:rowId xmlns:a16="http://schemas.microsoft.com/office/drawing/2014/main" val="2182667196"/>
                  </a:ext>
                </a:extLst>
              </a:tr>
            </a:tbl>
          </a:graphicData>
        </a:graphic>
      </p:graphicFrame>
      <p:sp>
        <p:nvSpPr>
          <p:cNvPr id="7" name="TextBox 6">
            <a:extLst>
              <a:ext uri="{FF2B5EF4-FFF2-40B4-BE49-F238E27FC236}">
                <a16:creationId xmlns:a16="http://schemas.microsoft.com/office/drawing/2014/main" id="{3D6DEA63-E240-4661-9285-527C28846F91}"/>
              </a:ext>
            </a:extLst>
          </p:cNvPr>
          <p:cNvSpPr txBox="1"/>
          <p:nvPr/>
        </p:nvSpPr>
        <p:spPr>
          <a:xfrm>
            <a:off x="838200" y="5783796"/>
            <a:ext cx="10515600" cy="369332"/>
          </a:xfrm>
          <a:prstGeom prst="rect">
            <a:avLst/>
          </a:prstGeom>
          <a:noFill/>
        </p:spPr>
        <p:txBody>
          <a:bodyPr wrap="square" rtlCol="0">
            <a:spAutoFit/>
          </a:bodyPr>
          <a:lstStyle/>
          <a:p>
            <a:r>
              <a:rPr lang="en-US"/>
              <a:t>*   </a:t>
            </a:r>
            <a:r>
              <a:rPr lang="en-US" sz="1400"/>
              <a:t>Not applicable for monthly employees             **   See applicable policy </a:t>
            </a:r>
          </a:p>
        </p:txBody>
      </p:sp>
      <p:pic>
        <p:nvPicPr>
          <p:cNvPr id="5" name="Picture 4">
            <a:extLst>
              <a:ext uri="{FF2B5EF4-FFF2-40B4-BE49-F238E27FC236}">
                <a16:creationId xmlns:a16="http://schemas.microsoft.com/office/drawing/2014/main" id="{CDB15362-4897-40F2-85DF-6CFC1D830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8253" y="362371"/>
            <a:ext cx="2111258" cy="455953"/>
          </a:xfrm>
          <a:prstGeom prst="rect">
            <a:avLst/>
          </a:prstGeom>
        </p:spPr>
      </p:pic>
      <p:sp>
        <p:nvSpPr>
          <p:cNvPr id="2" name="Slide Number Placeholder 1">
            <a:extLst>
              <a:ext uri="{FF2B5EF4-FFF2-40B4-BE49-F238E27FC236}">
                <a16:creationId xmlns:a16="http://schemas.microsoft.com/office/drawing/2014/main" id="{3930E3B5-E15D-475B-8B6A-D61416584B10}"/>
              </a:ext>
            </a:extLst>
          </p:cNvPr>
          <p:cNvSpPr>
            <a:spLocks noGrp="1"/>
          </p:cNvSpPr>
          <p:nvPr>
            <p:ph type="sldNum" sz="quarter" idx="4"/>
          </p:nvPr>
        </p:nvSpPr>
        <p:spPr/>
        <p:txBody>
          <a:bodyPr/>
          <a:lstStyle/>
          <a:p>
            <a:fld id="{A4ED125B-D284-4FF1-A924-6417E476951B}" type="slidenum">
              <a:rPr lang="en-US" smtClean="0"/>
              <a:pPr/>
              <a:t>22</a:t>
            </a:fld>
            <a:endParaRPr lang="en-US"/>
          </a:p>
        </p:txBody>
      </p:sp>
    </p:spTree>
    <p:extLst>
      <p:ext uri="{BB962C8B-B14F-4D97-AF65-F5344CB8AC3E}">
        <p14:creationId xmlns:p14="http://schemas.microsoft.com/office/powerpoint/2010/main" val="4038173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B89FB-AFBC-43C5-9BBD-0BC841E293D2}"/>
              </a:ext>
            </a:extLst>
          </p:cNvPr>
          <p:cNvSpPr>
            <a:spLocks noGrp="1"/>
          </p:cNvSpPr>
          <p:nvPr>
            <p:ph type="title"/>
          </p:nvPr>
        </p:nvSpPr>
        <p:spPr/>
        <p:txBody>
          <a:bodyPr/>
          <a:lstStyle/>
          <a:p>
            <a:r>
              <a:rPr lang="en-US"/>
              <a:t>Cascading Rules Example</a:t>
            </a:r>
          </a:p>
        </p:txBody>
      </p:sp>
      <p:sp>
        <p:nvSpPr>
          <p:cNvPr id="3" name="Content Placeholder 2">
            <a:extLst>
              <a:ext uri="{FF2B5EF4-FFF2-40B4-BE49-F238E27FC236}">
                <a16:creationId xmlns:a16="http://schemas.microsoft.com/office/drawing/2014/main" id="{B6AD7C4E-7BBB-4969-BB53-81A42A68FB4D}"/>
              </a:ext>
            </a:extLst>
          </p:cNvPr>
          <p:cNvSpPr>
            <a:spLocks noGrp="1"/>
          </p:cNvSpPr>
          <p:nvPr>
            <p:ph idx="1"/>
          </p:nvPr>
        </p:nvSpPr>
        <p:spPr>
          <a:xfrm>
            <a:off x="838204" y="1383323"/>
            <a:ext cx="10515600" cy="4964469"/>
          </a:xfrm>
        </p:spPr>
        <p:txBody>
          <a:bodyPr>
            <a:normAutofit fontScale="92500"/>
          </a:bodyPr>
          <a:lstStyle/>
          <a:p>
            <a:pPr marL="342892" lvl="1" indent="0">
              <a:lnSpc>
                <a:spcPct val="120000"/>
              </a:lnSpc>
              <a:buNone/>
            </a:pPr>
            <a:r>
              <a:rPr lang="en-US" sz="3100">
                <a:latin typeface="Georgia" panose="02040502050405020303" pitchFamily="18" charset="0"/>
              </a:rPr>
              <a:t>Example: An employee requests Vacation (annual) leave but has a comp time balance. The system will deduct the comp time balance before deducting the Vacation leave balance. </a:t>
            </a:r>
          </a:p>
          <a:p>
            <a:pPr lvl="2">
              <a:lnSpc>
                <a:spcPct val="120000"/>
              </a:lnSpc>
            </a:pPr>
            <a:r>
              <a:rPr lang="en-US" sz="2800">
                <a:solidFill>
                  <a:srgbClr val="C00000"/>
                </a:solidFill>
                <a:latin typeface="Georgia" panose="02040502050405020303" pitchFamily="18" charset="0"/>
              </a:rPr>
              <a:t>Comp time does not cascade</a:t>
            </a:r>
            <a:r>
              <a:rPr lang="en-US" sz="2800">
                <a:latin typeface="Georgia" panose="02040502050405020303" pitchFamily="18" charset="0"/>
              </a:rPr>
              <a:t>.  Best practice is to select Vacation Leave when you want to take comp time, which will automatically deduct from your comp time first</a:t>
            </a:r>
          </a:p>
          <a:p>
            <a:pPr lvl="2">
              <a:lnSpc>
                <a:spcPct val="120000"/>
              </a:lnSpc>
            </a:pPr>
            <a:r>
              <a:rPr lang="en-US" sz="2800">
                <a:latin typeface="Georgia" panose="02040502050405020303" pitchFamily="18" charset="0"/>
              </a:rPr>
              <a:t>If you select comp time and you do not have enough to cover your request, it </a:t>
            </a:r>
            <a:r>
              <a:rPr lang="en-US" sz="2800" u="sng">
                <a:latin typeface="Georgia" panose="02040502050405020303" pitchFamily="18" charset="0"/>
              </a:rPr>
              <a:t>will not </a:t>
            </a:r>
            <a:r>
              <a:rPr lang="en-US" sz="2800">
                <a:latin typeface="Georgia" panose="02040502050405020303" pitchFamily="18" charset="0"/>
              </a:rPr>
              <a:t>cascade to deduct from vacation leave</a:t>
            </a:r>
          </a:p>
          <a:p>
            <a:endParaRPr lang="en-US"/>
          </a:p>
        </p:txBody>
      </p:sp>
      <p:sp>
        <p:nvSpPr>
          <p:cNvPr id="4" name="Slide Number Placeholder 3">
            <a:extLst>
              <a:ext uri="{FF2B5EF4-FFF2-40B4-BE49-F238E27FC236}">
                <a16:creationId xmlns:a16="http://schemas.microsoft.com/office/drawing/2014/main" id="{2C238C81-39A1-4816-9C21-CA9C10FBF69C}"/>
              </a:ext>
            </a:extLst>
          </p:cNvPr>
          <p:cNvSpPr>
            <a:spLocks noGrp="1"/>
          </p:cNvSpPr>
          <p:nvPr>
            <p:ph type="sldNum" sz="quarter" idx="4"/>
          </p:nvPr>
        </p:nvSpPr>
        <p:spPr/>
        <p:txBody>
          <a:bodyPr/>
          <a:lstStyle/>
          <a:p>
            <a:fld id="{A4ED125B-D284-4FF1-A924-6417E476951B}" type="slidenum">
              <a:rPr lang="en-US" smtClean="0"/>
              <a:pPr/>
              <a:t>23</a:t>
            </a:fld>
            <a:endParaRPr lang="en-US"/>
          </a:p>
        </p:txBody>
      </p:sp>
    </p:spTree>
    <p:extLst>
      <p:ext uri="{BB962C8B-B14F-4D97-AF65-F5344CB8AC3E}">
        <p14:creationId xmlns:p14="http://schemas.microsoft.com/office/powerpoint/2010/main" val="4253153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88113" y="300150"/>
            <a:ext cx="10515600" cy="62038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BA0C2F"/>
                </a:solidFill>
                <a:effectLst/>
                <a:uLnTx/>
                <a:uFillTx/>
                <a:latin typeface="Georgia" charset="0"/>
                <a:ea typeface="Georgia" charset="0"/>
                <a:cs typeface="Georgia" charset="0"/>
              </a:rPr>
              <a:t>Extended Absences</a:t>
            </a:r>
          </a:p>
        </p:txBody>
      </p:sp>
      <p:sp>
        <p:nvSpPr>
          <p:cNvPr id="8" name="Rectangle 7"/>
          <p:cNvSpPr/>
          <p:nvPr/>
        </p:nvSpPr>
        <p:spPr>
          <a:xfrm>
            <a:off x="160421" y="190500"/>
            <a:ext cx="11871158"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C</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29459" b="-1"/>
          <a:stretch/>
        </p:blipFill>
        <p:spPr>
          <a:xfrm>
            <a:off x="838200" y="-247721"/>
            <a:ext cx="749914" cy="1088644"/>
          </a:xfrm>
          <a:prstGeom prst="rect">
            <a:avLst/>
          </a:prstGeom>
        </p:spPr>
      </p:pic>
      <p:sp>
        <p:nvSpPr>
          <p:cNvPr id="3" name="Content Placeholder 2"/>
          <p:cNvSpPr>
            <a:spLocks noGrp="1"/>
          </p:cNvSpPr>
          <p:nvPr>
            <p:ph idx="1"/>
          </p:nvPr>
        </p:nvSpPr>
        <p:spPr>
          <a:xfrm>
            <a:off x="838199" y="901851"/>
            <a:ext cx="10820401" cy="5656000"/>
          </a:xfrm>
          <a:noFill/>
          <a:ln>
            <a:noFill/>
          </a:ln>
        </p:spPr>
        <p:txBody>
          <a:bodyPr vert="horz" lIns="91440" tIns="45720" rIns="91440" bIns="45720" rtlCol="0" anchor="t">
            <a:noAutofit/>
          </a:bodyPr>
          <a:lstStyle/>
          <a:p>
            <a:r>
              <a:rPr lang="en-US" sz="2400">
                <a:latin typeface="Georgia"/>
              </a:rPr>
              <a:t>Employees can request an extended leave event in OneUSG Connect.</a:t>
            </a:r>
          </a:p>
          <a:p>
            <a:r>
              <a:rPr lang="en-US" sz="2400">
                <a:latin typeface="Georgia"/>
              </a:rPr>
              <a:t>Extended absence requests are made for sick leave greater than 5 consecutive days. These are the eight (8) types of extended absences (Absence Types).</a:t>
            </a:r>
          </a:p>
          <a:p>
            <a:pPr lvl="1"/>
            <a:r>
              <a:rPr lang="en-US" sz="2000">
                <a:latin typeface="Georgia"/>
              </a:rPr>
              <a:t>Bone marrow donation</a:t>
            </a:r>
          </a:p>
          <a:p>
            <a:pPr lvl="1"/>
            <a:r>
              <a:rPr lang="en-US" sz="2000">
                <a:latin typeface="Georgia"/>
              </a:rPr>
              <a:t>Education/Professional/Development Leave</a:t>
            </a:r>
          </a:p>
          <a:p>
            <a:pPr lvl="1"/>
            <a:r>
              <a:rPr lang="en-US" sz="2000">
                <a:latin typeface="Georgia"/>
              </a:rPr>
              <a:t>FMLA</a:t>
            </a:r>
          </a:p>
          <a:p>
            <a:pPr lvl="1"/>
            <a:r>
              <a:rPr lang="en-US" sz="2000">
                <a:latin typeface="Georgia"/>
              </a:rPr>
              <a:t>Medical non-FMLA</a:t>
            </a:r>
          </a:p>
          <a:p>
            <a:pPr lvl="1"/>
            <a:r>
              <a:rPr lang="en-US" sz="2000">
                <a:latin typeface="Georgia"/>
              </a:rPr>
              <a:t>Military</a:t>
            </a:r>
          </a:p>
          <a:p>
            <a:pPr lvl="1"/>
            <a:r>
              <a:rPr lang="en-US" sz="2000">
                <a:latin typeface="Georgia"/>
              </a:rPr>
              <a:t>Organ Donation</a:t>
            </a:r>
          </a:p>
          <a:p>
            <a:pPr lvl="1"/>
            <a:r>
              <a:rPr lang="en-US" sz="2000">
                <a:latin typeface="Georgia"/>
              </a:rPr>
              <a:t>Personal</a:t>
            </a:r>
          </a:p>
          <a:p>
            <a:pPr lvl="1"/>
            <a:r>
              <a:rPr lang="en-US" sz="2000">
                <a:latin typeface="Georgia"/>
              </a:rPr>
              <a:t>Workers Compensation</a:t>
            </a:r>
          </a:p>
          <a:p>
            <a:pPr>
              <a:lnSpc>
                <a:spcPct val="120000"/>
              </a:lnSpc>
            </a:pPr>
            <a:r>
              <a:rPr lang="en-US" sz="2400">
                <a:latin typeface="Georgia"/>
              </a:rPr>
              <a:t>Employees who wish to request Extended Leave are encouraged to first discuss their leave needs with their department HR practitioner.</a:t>
            </a:r>
            <a:br>
              <a:rPr lang="en-US" sz="2400">
                <a:latin typeface="Georgia"/>
              </a:rPr>
            </a:br>
            <a:r>
              <a:rPr lang="en-US" sz="1800">
                <a:latin typeface="Georgia"/>
              </a:rPr>
              <a:t>*Please refer to the </a:t>
            </a:r>
            <a:r>
              <a:rPr lang="en-US" sz="1800">
                <a:latin typeface="Georgia"/>
                <a:hlinkClick r:id="rId4"/>
              </a:rPr>
              <a:t>Standard Operating Procedure (SOP) on Extended Absences </a:t>
            </a:r>
            <a:r>
              <a:rPr lang="en-US" sz="1800">
                <a:latin typeface="Georgia"/>
              </a:rPr>
              <a:t>for more information.</a:t>
            </a:r>
          </a:p>
        </p:txBody>
      </p:sp>
      <p:sp>
        <p:nvSpPr>
          <p:cNvPr id="4" name="Slide Number Placeholder 3">
            <a:extLst>
              <a:ext uri="{FF2B5EF4-FFF2-40B4-BE49-F238E27FC236}">
                <a16:creationId xmlns:a16="http://schemas.microsoft.com/office/drawing/2014/main" id="{3A3F6D89-6CAA-457F-ACCB-ACD433E09FD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87E3D-F668-2249-ACB4-BCF73090E4A0}" type="slidenum">
              <a:rPr kumimoji="0" lang="en-US" sz="18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4157384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6ABBF-BF5A-4C9B-B55B-BA39686B9995}"/>
              </a:ext>
            </a:extLst>
          </p:cNvPr>
          <p:cNvSpPr>
            <a:spLocks noGrp="1"/>
          </p:cNvSpPr>
          <p:nvPr>
            <p:ph type="title"/>
          </p:nvPr>
        </p:nvSpPr>
        <p:spPr/>
        <p:txBody>
          <a:bodyPr/>
          <a:lstStyle/>
          <a:p>
            <a:r>
              <a:rPr lang="en-US">
                <a:latin typeface="Georgia" panose="02040502050405020303" pitchFamily="18" charset="0"/>
              </a:rPr>
              <a:t>Request Leave Balance Adjustment</a:t>
            </a:r>
            <a:endParaRPr lang="en-US"/>
          </a:p>
        </p:txBody>
      </p:sp>
      <p:sp>
        <p:nvSpPr>
          <p:cNvPr id="3" name="Content Placeholder 2">
            <a:extLst>
              <a:ext uri="{FF2B5EF4-FFF2-40B4-BE49-F238E27FC236}">
                <a16:creationId xmlns:a16="http://schemas.microsoft.com/office/drawing/2014/main" id="{F0B7C825-C592-4CE8-BC2D-40882E35B0E5}"/>
              </a:ext>
            </a:extLst>
          </p:cNvPr>
          <p:cNvSpPr>
            <a:spLocks noGrp="1"/>
          </p:cNvSpPr>
          <p:nvPr>
            <p:ph sz="half" idx="1"/>
          </p:nvPr>
        </p:nvSpPr>
        <p:spPr/>
        <p:txBody>
          <a:bodyPr vert="horz" lIns="91440" tIns="45720" rIns="91440" bIns="45720" rtlCol="0" anchor="t">
            <a:normAutofit/>
          </a:bodyPr>
          <a:lstStyle/>
          <a:p>
            <a:pPr marL="0" indent="0" fontAlgn="b">
              <a:buNone/>
            </a:pPr>
            <a:r>
              <a:rPr lang="en-US" sz="2800">
                <a:solidFill>
                  <a:srgbClr val="000000"/>
                </a:solidFill>
              </a:rPr>
              <a:t>In OneUSG Connect, it should happen minimally because you can make corrections without entering a request to adjust the balance.</a:t>
            </a:r>
            <a:endParaRPr lang="en-US" sz="2800"/>
          </a:p>
          <a:p>
            <a:pPr marL="513715" lvl="1" indent="-170815" fontAlgn="b"/>
            <a:r>
              <a:rPr lang="en-US" sz="2400">
                <a:solidFill>
                  <a:srgbClr val="000000"/>
                </a:solidFill>
                <a:latin typeface="Georgia" panose="02040502050405020303" pitchFamily="18" charset="0"/>
              </a:rPr>
              <a:t>Employees, supervisors, and time &amp; absence approvers can edit leave submitted and it will pick up on the next on-cycle for correction</a:t>
            </a:r>
            <a:endParaRPr lang="en-US" sz="2400"/>
          </a:p>
          <a:p>
            <a:pPr marL="170815" indent="-170815"/>
            <a:endParaRPr lang="en-US"/>
          </a:p>
        </p:txBody>
      </p:sp>
      <p:sp>
        <p:nvSpPr>
          <p:cNvPr id="5" name="Slide Number Placeholder 4">
            <a:extLst>
              <a:ext uri="{FF2B5EF4-FFF2-40B4-BE49-F238E27FC236}">
                <a16:creationId xmlns:a16="http://schemas.microsoft.com/office/drawing/2014/main" id="{21CBD0A7-81B6-4F87-8E0E-303F870157AA}"/>
              </a:ext>
            </a:extLst>
          </p:cNvPr>
          <p:cNvSpPr>
            <a:spLocks noGrp="1"/>
          </p:cNvSpPr>
          <p:nvPr>
            <p:ph type="sldNum" sz="quarter" idx="4"/>
          </p:nvPr>
        </p:nvSpPr>
        <p:spPr/>
        <p:txBody>
          <a:bodyPr/>
          <a:lstStyle/>
          <a:p>
            <a:fld id="{A4ED125B-D284-4FF1-A924-6417E476951B}" type="slidenum">
              <a:rPr lang="en-US" smtClean="0"/>
              <a:pPr/>
              <a:t>25</a:t>
            </a:fld>
            <a:endParaRPr lang="en-US"/>
          </a:p>
        </p:txBody>
      </p:sp>
      <p:pic>
        <p:nvPicPr>
          <p:cNvPr id="6" name="Picture 5">
            <a:extLst>
              <a:ext uri="{FF2B5EF4-FFF2-40B4-BE49-F238E27FC236}">
                <a16:creationId xmlns:a16="http://schemas.microsoft.com/office/drawing/2014/main" id="{D5DD344A-04C9-4596-8E34-6B1F31AE90E6}"/>
              </a:ext>
            </a:extLst>
          </p:cNvPr>
          <p:cNvPicPr>
            <a:picLocks noChangeAspect="1"/>
          </p:cNvPicPr>
          <p:nvPr/>
        </p:nvPicPr>
        <p:blipFill rotWithShape="1">
          <a:blip r:embed="rId3"/>
          <a:srcRect r="27536" b="15667"/>
          <a:stretch/>
        </p:blipFill>
        <p:spPr>
          <a:xfrm>
            <a:off x="6973155" y="1435402"/>
            <a:ext cx="4614435" cy="3502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49357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0B62E9-9CB3-4D78-9D65-C7F2B466547D}"/>
              </a:ext>
            </a:extLst>
          </p:cNvPr>
          <p:cNvSpPr>
            <a:spLocks noGrp="1"/>
          </p:cNvSpPr>
          <p:nvPr>
            <p:ph type="sldNum" sz="quarter" idx="4"/>
          </p:nvPr>
        </p:nvSpPr>
        <p:spPr/>
        <p:txBody>
          <a:bodyPr/>
          <a:lstStyle/>
          <a:p>
            <a:fld id="{92369006-195E-46C7-B46D-B4CD897F8B0F}" type="slidenum">
              <a:rPr lang="en-US" smtClean="0"/>
              <a:pPr/>
              <a:t>26</a:t>
            </a:fld>
            <a:endParaRPr lang="en-US"/>
          </a:p>
        </p:txBody>
      </p:sp>
      <p:pic>
        <p:nvPicPr>
          <p:cNvPr id="3" name="Content Placeholder 4" descr="A picture containing car, sky&#10;&#10;Description generated with high confidence">
            <a:extLst>
              <a:ext uri="{FF2B5EF4-FFF2-40B4-BE49-F238E27FC236}">
                <a16:creationId xmlns:a16="http://schemas.microsoft.com/office/drawing/2014/main" id="{DF7136A2-0B00-42F7-89BB-D1488708051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10293" y="2057403"/>
            <a:ext cx="2751271" cy="2751271"/>
          </a:xfrm>
          <a:prstGeom prst="rect">
            <a:avLst/>
          </a:prstGeom>
        </p:spPr>
      </p:pic>
      <p:sp>
        <p:nvSpPr>
          <p:cNvPr id="4" name="TextBox 3">
            <a:extLst>
              <a:ext uri="{FF2B5EF4-FFF2-40B4-BE49-F238E27FC236}">
                <a16:creationId xmlns:a16="http://schemas.microsoft.com/office/drawing/2014/main" id="{D565230F-7BEC-4A3F-8395-8A829A6D14FF}"/>
              </a:ext>
            </a:extLst>
          </p:cNvPr>
          <p:cNvSpPr txBox="1"/>
          <p:nvPr/>
        </p:nvSpPr>
        <p:spPr>
          <a:xfrm>
            <a:off x="2414720" y="4808674"/>
            <a:ext cx="2108269" cy="173253"/>
          </a:xfrm>
          <a:prstGeom prst="rect">
            <a:avLst/>
          </a:prstGeom>
          <a:solidFill>
            <a:srgbClr val="000000"/>
          </a:solidFill>
        </p:spPr>
        <p:txBody>
          <a:bodyPr wrap="none" rtlCol="0">
            <a:spAutoFit/>
          </a:bodyPr>
          <a:lstStyle/>
          <a:p>
            <a:pPr algn="r" defTabSz="685801">
              <a:spcAft>
                <a:spcPts val="451"/>
              </a:spcAft>
              <a:defRPr/>
            </a:pPr>
            <a:r>
              <a:rPr lang="en-US" sz="526">
                <a:solidFill>
                  <a:srgbClr val="FFFFFF"/>
                </a:solidFill>
                <a:latin typeface="Merriweather Sans"/>
                <a:hlinkClick r:id="rId4" tooltip="http://coolappsforschools.wikispaces.com/file/history/showme.png"/>
              </a:rPr>
              <a:t>This Photo</a:t>
            </a:r>
            <a:r>
              <a:rPr lang="en-US" sz="526">
                <a:solidFill>
                  <a:srgbClr val="FFFFFF"/>
                </a:solidFill>
                <a:latin typeface="Merriweather Sans"/>
              </a:rPr>
              <a:t> by Unknown Author is licensed under </a:t>
            </a:r>
            <a:r>
              <a:rPr lang="en-US" sz="526">
                <a:solidFill>
                  <a:srgbClr val="FFFFFF"/>
                </a:solidFill>
                <a:latin typeface="Merriweather Sans"/>
                <a:hlinkClick r:id="rId5" tooltip="https://creativecommons.org/licenses/by-sa/3.0/"/>
              </a:rPr>
              <a:t>CC BY-SA</a:t>
            </a:r>
            <a:endParaRPr lang="en-US" sz="526">
              <a:solidFill>
                <a:srgbClr val="FFFFFF"/>
              </a:solidFill>
              <a:latin typeface="Merriweather Sans"/>
            </a:endParaRPr>
          </a:p>
        </p:txBody>
      </p:sp>
      <p:sp>
        <p:nvSpPr>
          <p:cNvPr id="6" name="Title 1">
            <a:extLst>
              <a:ext uri="{FF2B5EF4-FFF2-40B4-BE49-F238E27FC236}">
                <a16:creationId xmlns:a16="http://schemas.microsoft.com/office/drawing/2014/main" id="{6A844DD9-C552-4D47-809E-F8A3D3ADD26F}"/>
              </a:ext>
            </a:extLst>
          </p:cNvPr>
          <p:cNvSpPr txBox="1">
            <a:spLocks/>
          </p:cNvSpPr>
          <p:nvPr/>
        </p:nvSpPr>
        <p:spPr>
          <a:xfrm>
            <a:off x="6365409" y="1338265"/>
            <a:ext cx="3876674" cy="4181474"/>
          </a:xfrm>
          <a:prstGeom prst="rect">
            <a:avLst/>
          </a:prstGeom>
          <a:noFill/>
        </p:spPr>
        <p:txBody>
          <a:bodyPr vert="horz" lIns="68580" tIns="34291" rIns="68580" bIns="34291" rtlCol="0" anchor="ctr">
            <a:normAutofit/>
          </a:bodyPr>
          <a:lstStyle>
            <a:lvl1pPr algn="l" defTabSz="685784" rtl="0" eaLnBrk="1" latinLnBrk="0" hangingPunct="1">
              <a:lnSpc>
                <a:spcPct val="90000"/>
              </a:lnSpc>
              <a:spcBef>
                <a:spcPct val="0"/>
              </a:spcBef>
              <a:buNone/>
              <a:defRPr sz="4000" kern="1200">
                <a:solidFill>
                  <a:srgbClr val="BA0C2F"/>
                </a:solidFill>
                <a:latin typeface="+mj-lt"/>
                <a:ea typeface="+mj-ea"/>
                <a:cs typeface="+mj-cs"/>
              </a:defRPr>
            </a:lvl1pPr>
          </a:lstStyle>
          <a:p>
            <a:br>
              <a:rPr lang="en-US" sz="3000"/>
            </a:br>
            <a:br>
              <a:rPr lang="en-US" sz="3000"/>
            </a:br>
            <a:r>
              <a:rPr lang="en-US" sz="3000"/>
              <a:t>Requesting a Leave Balance Adjustment</a:t>
            </a:r>
            <a:br>
              <a:rPr lang="en-US" sz="3000"/>
            </a:br>
            <a:br>
              <a:rPr lang="en-US" sz="3000"/>
            </a:br>
            <a:endParaRPr lang="en-US"/>
          </a:p>
        </p:txBody>
      </p:sp>
    </p:spTree>
    <p:extLst>
      <p:ext uri="{BB962C8B-B14F-4D97-AF65-F5344CB8AC3E}">
        <p14:creationId xmlns:p14="http://schemas.microsoft.com/office/powerpoint/2010/main" val="595809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7BAD-E339-4569-81F7-ACAE4F26881C}"/>
              </a:ext>
            </a:extLst>
          </p:cNvPr>
          <p:cNvSpPr>
            <a:spLocks noGrp="1"/>
          </p:cNvSpPr>
          <p:nvPr>
            <p:ph type="title"/>
          </p:nvPr>
        </p:nvSpPr>
        <p:spPr/>
        <p:txBody>
          <a:bodyPr/>
          <a:lstStyle/>
          <a:p>
            <a:r>
              <a:rPr lang="en-US">
                <a:latin typeface="Georgia" panose="02040502050405020303" pitchFamily="18" charset="0"/>
              </a:rPr>
              <a:t>Request Ad Hoc Salary Change</a:t>
            </a:r>
            <a:endParaRPr lang="en-US"/>
          </a:p>
        </p:txBody>
      </p:sp>
      <p:sp>
        <p:nvSpPr>
          <p:cNvPr id="3" name="Content Placeholder 2">
            <a:extLst>
              <a:ext uri="{FF2B5EF4-FFF2-40B4-BE49-F238E27FC236}">
                <a16:creationId xmlns:a16="http://schemas.microsoft.com/office/drawing/2014/main" id="{24BB279F-3980-45FB-8EF4-A31C0C0DF683}"/>
              </a:ext>
            </a:extLst>
          </p:cNvPr>
          <p:cNvSpPr>
            <a:spLocks noGrp="1"/>
          </p:cNvSpPr>
          <p:nvPr>
            <p:ph sz="half" idx="1"/>
          </p:nvPr>
        </p:nvSpPr>
        <p:spPr/>
        <p:txBody>
          <a:bodyPr/>
          <a:lstStyle/>
          <a:p>
            <a:pPr marL="214312" indent="-214312">
              <a:buFont typeface="Arial" panose="020B0604020202020204" pitchFamily="34" charset="0"/>
              <a:buChar char="•"/>
            </a:pPr>
            <a:r>
              <a:rPr lang="en-US" sz="2400"/>
              <a:t>Ad hoc salary change is used to submit salary adjustments to central offices after intra-departmental authorizations have already been obtained. </a:t>
            </a:r>
          </a:p>
          <a:p>
            <a:pPr marL="214312" indent="-214312">
              <a:buFont typeface="Arial" panose="020B0604020202020204" pitchFamily="34" charset="0"/>
              <a:buChar char="•"/>
            </a:pPr>
            <a:r>
              <a:rPr lang="en-US" sz="2400"/>
              <a:t>Departments should still follow previous procedures, such as obtaining a request for salary adjustment (RSA), and attaching documentation via the attachment functionality within the OneUSG Connect Manager Self-Service form.</a:t>
            </a:r>
          </a:p>
          <a:p>
            <a:endParaRPr lang="en-US"/>
          </a:p>
        </p:txBody>
      </p:sp>
      <p:sp>
        <p:nvSpPr>
          <p:cNvPr id="5" name="Slide Number Placeholder 4">
            <a:extLst>
              <a:ext uri="{FF2B5EF4-FFF2-40B4-BE49-F238E27FC236}">
                <a16:creationId xmlns:a16="http://schemas.microsoft.com/office/drawing/2014/main" id="{946CB216-5852-4743-8050-A7119A997ADF}"/>
              </a:ext>
            </a:extLst>
          </p:cNvPr>
          <p:cNvSpPr>
            <a:spLocks noGrp="1"/>
          </p:cNvSpPr>
          <p:nvPr>
            <p:ph type="sldNum" sz="quarter" idx="4"/>
          </p:nvPr>
        </p:nvSpPr>
        <p:spPr/>
        <p:txBody>
          <a:bodyPr/>
          <a:lstStyle/>
          <a:p>
            <a:fld id="{A4ED125B-D284-4FF1-A924-6417E476951B}" type="slidenum">
              <a:rPr lang="en-US" smtClean="0"/>
              <a:pPr/>
              <a:t>27</a:t>
            </a:fld>
            <a:endParaRPr lang="en-US"/>
          </a:p>
        </p:txBody>
      </p:sp>
      <p:pic>
        <p:nvPicPr>
          <p:cNvPr id="6" name="Picture 5">
            <a:extLst>
              <a:ext uri="{FF2B5EF4-FFF2-40B4-BE49-F238E27FC236}">
                <a16:creationId xmlns:a16="http://schemas.microsoft.com/office/drawing/2014/main" id="{24AE0C51-C3E5-4376-A493-AE17DE443676}"/>
              </a:ext>
            </a:extLst>
          </p:cNvPr>
          <p:cNvPicPr>
            <a:picLocks noChangeAspect="1"/>
          </p:cNvPicPr>
          <p:nvPr/>
        </p:nvPicPr>
        <p:blipFill rotWithShape="1">
          <a:blip r:embed="rId3"/>
          <a:srcRect b="23258"/>
          <a:stretch/>
        </p:blipFill>
        <p:spPr>
          <a:xfrm>
            <a:off x="6081396" y="1483360"/>
            <a:ext cx="5754611" cy="3312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2130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E3CB0C-099B-484F-93A5-60D0676958A5}"/>
              </a:ext>
            </a:extLst>
          </p:cNvPr>
          <p:cNvSpPr>
            <a:spLocks noGrp="1"/>
          </p:cNvSpPr>
          <p:nvPr>
            <p:ph type="sldNum" sz="quarter" idx="4"/>
          </p:nvPr>
        </p:nvSpPr>
        <p:spPr/>
        <p:txBody>
          <a:bodyPr/>
          <a:lstStyle/>
          <a:p>
            <a:fld id="{A4ED125B-D284-4FF1-A924-6417E476951B}" type="slidenum">
              <a:rPr lang="en-US" smtClean="0"/>
              <a:pPr/>
              <a:t>28</a:t>
            </a:fld>
            <a:endParaRPr lang="en-US"/>
          </a:p>
        </p:txBody>
      </p:sp>
      <p:pic>
        <p:nvPicPr>
          <p:cNvPr id="5" name="Content Placeholder 4" descr="A picture containing car, sky&#10;&#10;Description generated with high confidence">
            <a:extLst>
              <a:ext uri="{FF2B5EF4-FFF2-40B4-BE49-F238E27FC236}">
                <a16:creationId xmlns:a16="http://schemas.microsoft.com/office/drawing/2014/main" id="{0FB8E463-102C-4F64-9C80-23F1D4869D9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10293" y="2057403"/>
            <a:ext cx="2751271" cy="2751271"/>
          </a:xfrm>
          <a:prstGeom prst="rect">
            <a:avLst/>
          </a:prstGeom>
        </p:spPr>
      </p:pic>
      <p:sp>
        <p:nvSpPr>
          <p:cNvPr id="6" name="TextBox 5">
            <a:extLst>
              <a:ext uri="{FF2B5EF4-FFF2-40B4-BE49-F238E27FC236}">
                <a16:creationId xmlns:a16="http://schemas.microsoft.com/office/drawing/2014/main" id="{948CBF57-0695-4353-9DAF-A7ECC4859AC5}"/>
              </a:ext>
            </a:extLst>
          </p:cNvPr>
          <p:cNvSpPr txBox="1"/>
          <p:nvPr/>
        </p:nvSpPr>
        <p:spPr>
          <a:xfrm>
            <a:off x="2414720" y="4808674"/>
            <a:ext cx="2108269" cy="173253"/>
          </a:xfrm>
          <a:prstGeom prst="rect">
            <a:avLst/>
          </a:prstGeom>
          <a:solidFill>
            <a:srgbClr val="000000"/>
          </a:solidFill>
        </p:spPr>
        <p:txBody>
          <a:bodyPr wrap="none" rtlCol="0">
            <a:spAutoFit/>
          </a:bodyPr>
          <a:lstStyle/>
          <a:p>
            <a:pPr algn="r" defTabSz="685801">
              <a:spcAft>
                <a:spcPts val="451"/>
              </a:spcAft>
              <a:defRPr/>
            </a:pPr>
            <a:r>
              <a:rPr lang="en-US" sz="526">
                <a:solidFill>
                  <a:srgbClr val="FFFFFF"/>
                </a:solidFill>
                <a:latin typeface="Merriweather Sans"/>
                <a:hlinkClick r:id="rId4" tooltip="http://coolappsforschools.wikispaces.com/file/history/showme.png"/>
              </a:rPr>
              <a:t>This Photo</a:t>
            </a:r>
            <a:r>
              <a:rPr lang="en-US" sz="526">
                <a:solidFill>
                  <a:srgbClr val="FFFFFF"/>
                </a:solidFill>
                <a:latin typeface="Merriweather Sans"/>
              </a:rPr>
              <a:t> by Unknown Author is licensed under </a:t>
            </a:r>
            <a:r>
              <a:rPr lang="en-US" sz="526">
                <a:solidFill>
                  <a:srgbClr val="FFFFFF"/>
                </a:solidFill>
                <a:latin typeface="Merriweather Sans"/>
                <a:hlinkClick r:id="rId5" tooltip="https://creativecommons.org/licenses/by-sa/3.0/"/>
              </a:rPr>
              <a:t>CC BY-SA</a:t>
            </a:r>
            <a:endParaRPr lang="en-US" sz="526">
              <a:solidFill>
                <a:srgbClr val="FFFFFF"/>
              </a:solidFill>
              <a:latin typeface="Merriweather Sans"/>
            </a:endParaRPr>
          </a:p>
        </p:txBody>
      </p:sp>
      <p:sp>
        <p:nvSpPr>
          <p:cNvPr id="7" name="Title 1">
            <a:extLst>
              <a:ext uri="{FF2B5EF4-FFF2-40B4-BE49-F238E27FC236}">
                <a16:creationId xmlns:a16="http://schemas.microsoft.com/office/drawing/2014/main" id="{46DE7708-FA97-4C1D-9F8F-B06EACD94DEC}"/>
              </a:ext>
            </a:extLst>
          </p:cNvPr>
          <p:cNvSpPr txBox="1">
            <a:spLocks/>
          </p:cNvSpPr>
          <p:nvPr/>
        </p:nvSpPr>
        <p:spPr>
          <a:xfrm>
            <a:off x="5948756" y="1420374"/>
            <a:ext cx="5253889" cy="4021065"/>
          </a:xfrm>
          <a:prstGeom prst="rect">
            <a:avLst/>
          </a:prstGeom>
          <a:noFill/>
        </p:spPr>
        <p:txBody>
          <a:bodyPr vert="horz" lIns="68580" tIns="34291" rIns="68580" bIns="34291" rtlCol="0" anchor="ctr">
            <a:normAutofit/>
          </a:bodyPr>
          <a:lstStyle>
            <a:lvl1pPr algn="l" defTabSz="685784" rtl="0" eaLnBrk="1" latinLnBrk="0" hangingPunct="1">
              <a:lnSpc>
                <a:spcPct val="90000"/>
              </a:lnSpc>
              <a:spcBef>
                <a:spcPct val="0"/>
              </a:spcBef>
              <a:buNone/>
              <a:defRPr sz="4000" kern="1200">
                <a:solidFill>
                  <a:srgbClr val="BA0C2F"/>
                </a:solidFill>
                <a:latin typeface="+mj-lt"/>
                <a:ea typeface="+mj-ea"/>
                <a:cs typeface="+mj-cs"/>
              </a:defRPr>
            </a:lvl1pPr>
          </a:lstStyle>
          <a:p>
            <a:br>
              <a:rPr lang="en-US" sz="3800"/>
            </a:br>
            <a:br>
              <a:rPr lang="en-US" sz="3800"/>
            </a:br>
            <a:r>
              <a:rPr lang="en-US" sz="3800"/>
              <a:t>Requesting an Ad Hoc Salary Change</a:t>
            </a:r>
            <a:br>
              <a:rPr lang="en-US" sz="3800"/>
            </a:br>
            <a:br>
              <a:rPr lang="en-US" sz="3800"/>
            </a:br>
            <a:endParaRPr lang="en-US" sz="3800"/>
          </a:p>
        </p:txBody>
      </p:sp>
    </p:spTree>
    <p:extLst>
      <p:ext uri="{BB962C8B-B14F-4D97-AF65-F5344CB8AC3E}">
        <p14:creationId xmlns:p14="http://schemas.microsoft.com/office/powerpoint/2010/main" val="1524936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6113-E16E-49EE-8D9E-68366D1EBF02}"/>
              </a:ext>
            </a:extLst>
          </p:cNvPr>
          <p:cNvSpPr>
            <a:spLocks noGrp="1"/>
          </p:cNvSpPr>
          <p:nvPr>
            <p:ph type="title"/>
          </p:nvPr>
        </p:nvSpPr>
        <p:spPr/>
        <p:txBody>
          <a:bodyPr/>
          <a:lstStyle/>
          <a:p>
            <a:r>
              <a:rPr lang="en-US">
                <a:latin typeface="Georgia" panose="02040502050405020303" pitchFamily="18" charset="0"/>
              </a:rPr>
              <a:t>Request Supplemental Pay</a:t>
            </a:r>
            <a:endParaRPr lang="en-US"/>
          </a:p>
        </p:txBody>
      </p:sp>
      <p:sp>
        <p:nvSpPr>
          <p:cNvPr id="3" name="Content Placeholder 2">
            <a:extLst>
              <a:ext uri="{FF2B5EF4-FFF2-40B4-BE49-F238E27FC236}">
                <a16:creationId xmlns:a16="http://schemas.microsoft.com/office/drawing/2014/main" id="{83CDF824-9D70-4AAE-860A-52DDFA0ECC18}"/>
              </a:ext>
            </a:extLst>
          </p:cNvPr>
          <p:cNvSpPr>
            <a:spLocks noGrp="1"/>
          </p:cNvSpPr>
          <p:nvPr>
            <p:ph sz="half" idx="1"/>
          </p:nvPr>
        </p:nvSpPr>
        <p:spPr>
          <a:xfrm>
            <a:off x="838200" y="1246940"/>
            <a:ext cx="10759067" cy="4989104"/>
          </a:xfrm>
        </p:spPr>
        <p:txBody>
          <a:bodyPr>
            <a:normAutofit/>
          </a:bodyPr>
          <a:lstStyle/>
          <a:p>
            <a:pPr marL="214312" indent="-214312" defTabSz="685801">
              <a:buFont typeface="Arial" panose="020B0604020202020204" pitchFamily="34" charset="0"/>
              <a:buChar char="•"/>
              <a:defRPr/>
            </a:pPr>
            <a:r>
              <a:rPr lang="en-US" sz="2800">
                <a:solidFill>
                  <a:prstClr val="black"/>
                </a:solidFill>
              </a:rPr>
              <a:t>Supplemental pay is what UGA currently refers to as Supplements or Extra Compensation payments</a:t>
            </a:r>
          </a:p>
          <a:p>
            <a:pPr marL="214312" indent="-214312" defTabSz="685801">
              <a:buFont typeface="Arial" panose="020B0604020202020204" pitchFamily="34" charset="0"/>
              <a:buChar char="•"/>
              <a:defRPr/>
            </a:pPr>
            <a:r>
              <a:rPr lang="en-US" sz="2800">
                <a:solidFill>
                  <a:prstClr val="black"/>
                </a:solidFill>
              </a:rPr>
              <a:t>The same forms used previously have been updated for OneUSG Connect fields and will need to be completed, approved, and sent to </a:t>
            </a:r>
            <a:r>
              <a:rPr lang="en-US" sz="2800">
                <a:solidFill>
                  <a:prstClr val="black"/>
                </a:solidFill>
                <a:hlinkClick r:id="rId3"/>
              </a:rPr>
              <a:t>hrweb@uga.edu</a:t>
            </a:r>
            <a:r>
              <a:rPr lang="en-US" sz="2800">
                <a:solidFill>
                  <a:prstClr val="black"/>
                </a:solidFill>
              </a:rPr>
              <a:t> </a:t>
            </a:r>
          </a:p>
          <a:p>
            <a:pPr marL="214312" indent="-214312" defTabSz="685801">
              <a:buFont typeface="Arial" panose="020B0604020202020204" pitchFamily="34" charset="0"/>
              <a:buChar char="•"/>
              <a:defRPr/>
            </a:pPr>
            <a:r>
              <a:rPr lang="en-US" sz="2800">
                <a:solidFill>
                  <a:prstClr val="black"/>
                </a:solidFill>
              </a:rPr>
              <a:t>Until July 2019, Payroll will enter supplemental pay into </a:t>
            </a:r>
            <a:r>
              <a:rPr lang="en-US" sz="2800" err="1">
                <a:solidFill>
                  <a:prstClr val="black"/>
                </a:solidFill>
              </a:rPr>
              <a:t>OneUSG</a:t>
            </a:r>
            <a:r>
              <a:rPr lang="en-US" sz="2800">
                <a:solidFill>
                  <a:prstClr val="black"/>
                </a:solidFill>
              </a:rPr>
              <a:t> Connect based on information from supplemental pay forms</a:t>
            </a:r>
          </a:p>
          <a:p>
            <a:pPr marL="214312" indent="-214312" defTabSz="685801">
              <a:buFont typeface="Arial" panose="020B0604020202020204" pitchFamily="34" charset="0"/>
              <a:buChar char="•"/>
              <a:defRPr/>
            </a:pPr>
            <a:r>
              <a:rPr lang="en-US" sz="2800">
                <a:solidFill>
                  <a:prstClr val="black"/>
                </a:solidFill>
              </a:rPr>
              <a:t>After July 2019, department managers enter certain supplemental pay information via Manager Self Service in OneUSG Connect</a:t>
            </a:r>
          </a:p>
          <a:p>
            <a:pPr marL="557204" lvl="1" indent="-214312" defTabSz="685801">
              <a:buFont typeface="Arial" panose="020B0604020202020204" pitchFamily="34" charset="0"/>
              <a:buChar char="•"/>
              <a:defRPr/>
            </a:pPr>
            <a:r>
              <a:rPr lang="en-US" sz="2500">
                <a:solidFill>
                  <a:prstClr val="black"/>
                </a:solidFill>
              </a:rPr>
              <a:t>Training will be available closer to that time.</a:t>
            </a:r>
          </a:p>
        </p:txBody>
      </p:sp>
      <p:sp>
        <p:nvSpPr>
          <p:cNvPr id="5" name="Slide Number Placeholder 4">
            <a:extLst>
              <a:ext uri="{FF2B5EF4-FFF2-40B4-BE49-F238E27FC236}">
                <a16:creationId xmlns:a16="http://schemas.microsoft.com/office/drawing/2014/main" id="{B723AD8F-1C3C-492D-A90E-72BDB948D37B}"/>
              </a:ext>
            </a:extLst>
          </p:cNvPr>
          <p:cNvSpPr>
            <a:spLocks noGrp="1"/>
          </p:cNvSpPr>
          <p:nvPr>
            <p:ph type="sldNum" sz="quarter" idx="4"/>
          </p:nvPr>
        </p:nvSpPr>
        <p:spPr/>
        <p:txBody>
          <a:bodyPr/>
          <a:lstStyle/>
          <a:p>
            <a:fld id="{A4ED125B-D284-4FF1-A924-6417E476951B}" type="slidenum">
              <a:rPr lang="en-US" smtClean="0"/>
              <a:pPr/>
              <a:t>29</a:t>
            </a:fld>
            <a:endParaRPr lang="en-US"/>
          </a:p>
        </p:txBody>
      </p:sp>
    </p:spTree>
    <p:extLst>
      <p:ext uri="{BB962C8B-B14F-4D97-AF65-F5344CB8AC3E}">
        <p14:creationId xmlns:p14="http://schemas.microsoft.com/office/powerpoint/2010/main" val="101395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C5CCB-8835-4797-8656-BFC1858E2FAD}"/>
              </a:ext>
            </a:extLst>
          </p:cNvPr>
          <p:cNvSpPr>
            <a:spLocks noGrp="1"/>
          </p:cNvSpPr>
          <p:nvPr>
            <p:ph type="title"/>
          </p:nvPr>
        </p:nvSpPr>
        <p:spPr/>
        <p:txBody>
          <a:bodyPr/>
          <a:lstStyle/>
          <a:p>
            <a:r>
              <a:rPr lang="en-US"/>
              <a:t>Manager Self Service Courses</a:t>
            </a:r>
          </a:p>
        </p:txBody>
      </p:sp>
      <p:sp>
        <p:nvSpPr>
          <p:cNvPr id="4" name="Slide Number Placeholder 3">
            <a:extLst>
              <a:ext uri="{FF2B5EF4-FFF2-40B4-BE49-F238E27FC236}">
                <a16:creationId xmlns:a16="http://schemas.microsoft.com/office/drawing/2014/main" id="{FA53B4A4-18B6-4924-AC9F-26AF56B48AF3}"/>
              </a:ext>
            </a:extLst>
          </p:cNvPr>
          <p:cNvSpPr>
            <a:spLocks noGrp="1"/>
          </p:cNvSpPr>
          <p:nvPr>
            <p:ph type="sldNum" sz="quarter" idx="4"/>
          </p:nvPr>
        </p:nvSpPr>
        <p:spPr/>
        <p:txBody>
          <a:bodyPr/>
          <a:lstStyle/>
          <a:p>
            <a:fld id="{A4ED125B-D284-4FF1-A924-6417E476951B}" type="slidenum">
              <a:rPr lang="en-US" smtClean="0"/>
              <a:pPr/>
              <a:t>3</a:t>
            </a:fld>
            <a:endParaRPr lang="en-US"/>
          </a:p>
        </p:txBody>
      </p:sp>
      <p:sp>
        <p:nvSpPr>
          <p:cNvPr id="5" name="TextBox 4">
            <a:extLst>
              <a:ext uri="{FF2B5EF4-FFF2-40B4-BE49-F238E27FC236}">
                <a16:creationId xmlns:a16="http://schemas.microsoft.com/office/drawing/2014/main" id="{3906F65C-DB47-4C55-9378-67B79C0F5EB3}"/>
              </a:ext>
            </a:extLst>
          </p:cNvPr>
          <p:cNvSpPr txBox="1"/>
          <p:nvPr/>
        </p:nvSpPr>
        <p:spPr>
          <a:xfrm>
            <a:off x="1735896" y="5858089"/>
            <a:ext cx="8606984" cy="854208"/>
          </a:xfrm>
          <a:prstGeom prst="rect">
            <a:avLst/>
          </a:prstGeom>
          <a:noFill/>
        </p:spPr>
        <p:txBody>
          <a:bodyPr wrap="square" rtlCol="0">
            <a:spAutoFit/>
          </a:bodyPr>
          <a:lstStyle/>
          <a:p>
            <a:pPr algn="ctr" defTabSz="685801">
              <a:defRPr/>
            </a:pPr>
            <a:r>
              <a:rPr lang="en-US">
                <a:solidFill>
                  <a:prstClr val="black"/>
                </a:solidFill>
                <a:latin typeface="Georgia"/>
              </a:rPr>
              <a:t>*Managers/Approvers should choose the session(s) that best applies to them, based on their assigned role(s).</a:t>
            </a:r>
          </a:p>
          <a:p>
            <a:pPr defTabSz="685801">
              <a:defRPr/>
            </a:pPr>
            <a:endParaRPr lang="en-US" sz="1351">
              <a:solidFill>
                <a:prstClr val="black"/>
              </a:solidFill>
              <a:latin typeface="Merriweather Sans"/>
            </a:endParaRPr>
          </a:p>
        </p:txBody>
      </p:sp>
      <p:grpSp>
        <p:nvGrpSpPr>
          <p:cNvPr id="6" name="Group 5">
            <a:extLst>
              <a:ext uri="{FF2B5EF4-FFF2-40B4-BE49-F238E27FC236}">
                <a16:creationId xmlns:a16="http://schemas.microsoft.com/office/drawing/2014/main" id="{B028DE05-6E4A-4A45-9189-38A705A912E5}"/>
              </a:ext>
            </a:extLst>
          </p:cNvPr>
          <p:cNvGrpSpPr/>
          <p:nvPr/>
        </p:nvGrpSpPr>
        <p:grpSpPr>
          <a:xfrm>
            <a:off x="1588118" y="1631379"/>
            <a:ext cx="8754762" cy="3888924"/>
            <a:chOff x="2364460" y="1590739"/>
            <a:chExt cx="7320171" cy="3112514"/>
          </a:xfrm>
        </p:grpSpPr>
        <p:sp>
          <p:nvSpPr>
            <p:cNvPr id="7" name="Rectangle 6">
              <a:extLst>
                <a:ext uri="{FF2B5EF4-FFF2-40B4-BE49-F238E27FC236}">
                  <a16:creationId xmlns:a16="http://schemas.microsoft.com/office/drawing/2014/main" id="{DF0FDE46-7832-4C29-A95C-88E2DC1088E7}"/>
                </a:ext>
              </a:extLst>
            </p:cNvPr>
            <p:cNvSpPr/>
            <p:nvPr/>
          </p:nvSpPr>
          <p:spPr>
            <a:xfrm>
              <a:off x="3738543" y="2731388"/>
              <a:ext cx="4572000" cy="923843"/>
            </a:xfrm>
            <a:prstGeom prst="rect">
              <a:avLst/>
            </a:prstGeom>
          </p:spPr>
          <p:txBody>
            <a:bodyPr>
              <a:spAutoFit/>
            </a:bodyPr>
            <a:lstStyle/>
            <a:p>
              <a:pPr algn="ctr" defTabSz="685801">
                <a:defRPr/>
              </a:pPr>
              <a:endParaRPr lang="en-US" sz="1351">
                <a:solidFill>
                  <a:prstClr val="black"/>
                </a:solidFill>
                <a:latin typeface="Calibri" panose="020F0502020204030204"/>
              </a:endParaRPr>
            </a:p>
            <a:p>
              <a:pPr algn="ctr" defTabSz="685801">
                <a:defRPr/>
              </a:pPr>
              <a:endParaRPr lang="en-US" sz="1351" b="1">
                <a:ln w="0"/>
                <a:solidFill>
                  <a:prstClr val="black"/>
                </a:solidFill>
                <a:effectLst>
                  <a:outerShdw blurRad="38100" dist="19050" dir="2700000" algn="tl" rotWithShape="0">
                    <a:prstClr val="black">
                      <a:alpha val="40000"/>
                    </a:prstClr>
                  </a:outerShdw>
                </a:effectLst>
                <a:latin typeface="Calibri" panose="020F0502020204030204"/>
              </a:endParaRPr>
            </a:p>
            <a:p>
              <a:pPr algn="ctr" defTabSz="685801">
                <a:defRPr/>
              </a:pPr>
              <a:endParaRPr lang="en-US" sz="1351" b="1">
                <a:ln w="0"/>
                <a:solidFill>
                  <a:prstClr val="black"/>
                </a:solidFill>
                <a:effectLst>
                  <a:outerShdw blurRad="38100" dist="19050" dir="2700000" algn="tl" rotWithShape="0">
                    <a:prstClr val="black">
                      <a:alpha val="40000"/>
                    </a:prstClr>
                  </a:outerShdw>
                </a:effectLst>
                <a:latin typeface="Calibri" panose="020F0502020204030204"/>
              </a:endParaRPr>
            </a:p>
            <a:p>
              <a:pPr algn="ctr" defTabSz="685801">
                <a:defRPr/>
              </a:pPr>
              <a:endParaRPr lang="en-US" sz="1351" b="1">
                <a:ln w="0"/>
                <a:solidFill>
                  <a:prstClr val="black"/>
                </a:solidFill>
                <a:effectLst>
                  <a:outerShdw blurRad="38100" dist="19050" dir="2700000" algn="tl" rotWithShape="0">
                    <a:prstClr val="black">
                      <a:alpha val="40000"/>
                    </a:prstClr>
                  </a:outerShdw>
                </a:effectLst>
                <a:latin typeface="Calibri" panose="020F0502020204030204"/>
              </a:endParaRPr>
            </a:p>
          </p:txBody>
        </p:sp>
        <p:sp>
          <p:nvSpPr>
            <p:cNvPr id="8" name="Oval 7">
              <a:extLst>
                <a:ext uri="{FF2B5EF4-FFF2-40B4-BE49-F238E27FC236}">
                  <a16:creationId xmlns:a16="http://schemas.microsoft.com/office/drawing/2014/main" id="{64C5781D-C410-4B47-9206-9597C197F560}"/>
                </a:ext>
              </a:extLst>
            </p:cNvPr>
            <p:cNvSpPr/>
            <p:nvPr/>
          </p:nvSpPr>
          <p:spPr>
            <a:xfrm>
              <a:off x="2364460" y="1590739"/>
              <a:ext cx="2611271" cy="866026"/>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b="1">
                  <a:solidFill>
                    <a:prstClr val="black"/>
                  </a:solidFill>
                  <a:latin typeface="Calibri" panose="020F0502020204030204"/>
                </a:rPr>
                <a:t>OneUSG Connect Overview</a:t>
              </a:r>
            </a:p>
          </p:txBody>
        </p:sp>
        <p:sp>
          <p:nvSpPr>
            <p:cNvPr id="9" name="Rectangle 8">
              <a:extLst>
                <a:ext uri="{FF2B5EF4-FFF2-40B4-BE49-F238E27FC236}">
                  <a16:creationId xmlns:a16="http://schemas.microsoft.com/office/drawing/2014/main" id="{FD2CD3DF-EC87-4E26-BCD7-7ED75C211300}"/>
                </a:ext>
              </a:extLst>
            </p:cNvPr>
            <p:cNvSpPr/>
            <p:nvPr/>
          </p:nvSpPr>
          <p:spPr>
            <a:xfrm>
              <a:off x="2364462" y="2645942"/>
              <a:ext cx="3541041" cy="2057311"/>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85801">
                <a:defRPr/>
              </a:pPr>
              <a:r>
                <a:rPr lang="en-US" sz="1351" b="1">
                  <a:solidFill>
                    <a:prstClr val="black"/>
                  </a:solidFill>
                  <a:latin typeface="Calibri" panose="020F0502020204030204"/>
                </a:rPr>
                <a:t>MSS for </a:t>
              </a:r>
            </a:p>
            <a:p>
              <a:pPr algn="r" defTabSz="685801">
                <a:defRPr/>
              </a:pPr>
              <a:r>
                <a:rPr lang="en-US" sz="1351" b="1">
                  <a:solidFill>
                    <a:prstClr val="black"/>
                  </a:solidFill>
                  <a:latin typeface="Calibri" panose="020F0502020204030204"/>
                </a:rPr>
                <a:t>Supervisors</a:t>
              </a:r>
            </a:p>
          </p:txBody>
        </p:sp>
        <p:sp>
          <p:nvSpPr>
            <p:cNvPr id="10" name="Rectangle 9">
              <a:extLst>
                <a:ext uri="{FF2B5EF4-FFF2-40B4-BE49-F238E27FC236}">
                  <a16:creationId xmlns:a16="http://schemas.microsoft.com/office/drawing/2014/main" id="{A1DB681B-BF68-4136-92A1-7549D6B983B2}"/>
                </a:ext>
              </a:extLst>
            </p:cNvPr>
            <p:cNvSpPr/>
            <p:nvPr/>
          </p:nvSpPr>
          <p:spPr>
            <a:xfrm>
              <a:off x="2364460" y="2645940"/>
              <a:ext cx="2359943" cy="1440287"/>
            </a:xfrm>
            <a:prstGeom prst="rect">
              <a:avLst/>
            </a:prstGeom>
            <a:solidFill>
              <a:srgbClr val="FFF4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b="1">
                  <a:solidFill>
                    <a:prstClr val="black"/>
                  </a:solidFill>
                  <a:latin typeface="Calibri" panose="020F0502020204030204"/>
                </a:rPr>
                <a:t>Time &amp; Absence Approver</a:t>
              </a:r>
            </a:p>
          </p:txBody>
        </p:sp>
        <p:sp>
          <p:nvSpPr>
            <p:cNvPr id="11" name="Rectangle 10">
              <a:extLst>
                <a:ext uri="{FF2B5EF4-FFF2-40B4-BE49-F238E27FC236}">
                  <a16:creationId xmlns:a16="http://schemas.microsoft.com/office/drawing/2014/main" id="{223E3C18-AA2E-41FF-9C9A-37B18944B9B3}"/>
                </a:ext>
              </a:extLst>
            </p:cNvPr>
            <p:cNvSpPr/>
            <p:nvPr/>
          </p:nvSpPr>
          <p:spPr>
            <a:xfrm>
              <a:off x="6360409" y="2645937"/>
              <a:ext cx="1428748" cy="2025326"/>
            </a:xfrm>
            <a:prstGeom prst="rect">
              <a:avLst/>
            </a:prstGeom>
            <a:solidFill>
              <a:srgbClr val="F1C6C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b="1">
                  <a:solidFill>
                    <a:prstClr val="black"/>
                  </a:solidFill>
                  <a:latin typeface="Calibri" panose="020F0502020204030204"/>
                </a:rPr>
                <a:t>MSS System Managers</a:t>
              </a:r>
            </a:p>
          </p:txBody>
        </p:sp>
        <p:sp>
          <p:nvSpPr>
            <p:cNvPr id="12" name="Rectangle 11">
              <a:extLst>
                <a:ext uri="{FF2B5EF4-FFF2-40B4-BE49-F238E27FC236}">
                  <a16:creationId xmlns:a16="http://schemas.microsoft.com/office/drawing/2014/main" id="{8CB1079D-805A-4D55-8F5E-69C5DE87F6B3}"/>
                </a:ext>
              </a:extLst>
            </p:cNvPr>
            <p:cNvSpPr/>
            <p:nvPr/>
          </p:nvSpPr>
          <p:spPr>
            <a:xfrm>
              <a:off x="8255883" y="2677925"/>
              <a:ext cx="1428748" cy="1993339"/>
            </a:xfrm>
            <a:prstGeom prst="rect">
              <a:avLst/>
            </a:prstGeom>
            <a:solidFill>
              <a:srgbClr val="D0F5F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b="1">
                  <a:solidFill>
                    <a:prstClr val="black"/>
                  </a:solidFill>
                  <a:latin typeface="Calibri" panose="020F0502020204030204"/>
                </a:rPr>
                <a:t>Approving MSS Transactions</a:t>
              </a:r>
            </a:p>
          </p:txBody>
        </p:sp>
      </p:grpSp>
    </p:spTree>
    <p:extLst>
      <p:ext uri="{BB962C8B-B14F-4D97-AF65-F5344CB8AC3E}">
        <p14:creationId xmlns:p14="http://schemas.microsoft.com/office/powerpoint/2010/main" val="1010305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6845-5FB8-4E7C-BB17-ADDFD5B58BDB}"/>
              </a:ext>
            </a:extLst>
          </p:cNvPr>
          <p:cNvSpPr>
            <a:spLocks noGrp="1"/>
          </p:cNvSpPr>
          <p:nvPr>
            <p:ph type="title"/>
          </p:nvPr>
        </p:nvSpPr>
        <p:spPr/>
        <p:txBody>
          <a:bodyPr/>
          <a:lstStyle/>
          <a:p>
            <a:r>
              <a:rPr lang="en-US">
                <a:latin typeface="Georgia" panose="02040502050405020303" pitchFamily="18" charset="0"/>
              </a:rPr>
              <a:t>Requesting Retirement for an Employee</a:t>
            </a:r>
            <a:endParaRPr lang="en-US"/>
          </a:p>
        </p:txBody>
      </p:sp>
      <p:sp>
        <p:nvSpPr>
          <p:cNvPr id="3" name="Content Placeholder 2">
            <a:extLst>
              <a:ext uri="{FF2B5EF4-FFF2-40B4-BE49-F238E27FC236}">
                <a16:creationId xmlns:a16="http://schemas.microsoft.com/office/drawing/2014/main" id="{0EEEE673-5EA2-4D8F-B5B4-7A7EE21D53E0}"/>
              </a:ext>
            </a:extLst>
          </p:cNvPr>
          <p:cNvSpPr>
            <a:spLocks noGrp="1"/>
          </p:cNvSpPr>
          <p:nvPr>
            <p:ph sz="half" idx="1"/>
          </p:nvPr>
        </p:nvSpPr>
        <p:spPr>
          <a:xfrm>
            <a:off x="838200" y="1246940"/>
            <a:ext cx="5492261" cy="4989104"/>
          </a:xfrm>
        </p:spPr>
        <p:txBody>
          <a:bodyPr>
            <a:normAutofit/>
          </a:bodyPr>
          <a:lstStyle/>
          <a:p>
            <a:pPr marL="428626" indent="-428626" fontAlgn="b">
              <a:buFont typeface="Arial" panose="020B0604020202020204" pitchFamily="34" charset="0"/>
              <a:buChar char="•"/>
            </a:pPr>
            <a:r>
              <a:rPr lang="en-US" sz="2800">
                <a:solidFill>
                  <a:prstClr val="black"/>
                </a:solidFill>
              </a:rPr>
              <a:t>A system manager can request retirement for an employee in </a:t>
            </a:r>
            <a:r>
              <a:rPr lang="en-US" sz="2800" err="1">
                <a:solidFill>
                  <a:prstClr val="black"/>
                </a:solidFill>
              </a:rPr>
              <a:t>OneUSG</a:t>
            </a:r>
            <a:r>
              <a:rPr lang="en-US" sz="2800">
                <a:solidFill>
                  <a:prstClr val="black"/>
                </a:solidFill>
              </a:rPr>
              <a:t> Connect using the retirement form</a:t>
            </a:r>
          </a:p>
          <a:p>
            <a:pPr marL="771524" lvl="1" indent="-428626" fontAlgn="b">
              <a:buFont typeface="Arial" panose="020B0604020202020204" pitchFamily="34" charset="0"/>
              <a:buChar char="•"/>
            </a:pPr>
            <a:r>
              <a:rPr lang="en-US" sz="2400">
                <a:solidFill>
                  <a:prstClr val="black"/>
                </a:solidFill>
              </a:rPr>
              <a:t>This is not an intent to retire. When this is requested, the person has already visited Central HR and knows his/her retirement date.</a:t>
            </a:r>
          </a:p>
          <a:p>
            <a:pPr marL="428626" indent="-428626" fontAlgn="b">
              <a:buFont typeface="Arial" panose="020B0604020202020204" pitchFamily="34" charset="0"/>
              <a:buChar char="•"/>
            </a:pPr>
            <a:r>
              <a:rPr lang="en-US" sz="2800">
                <a:solidFill>
                  <a:prstClr val="black"/>
                </a:solidFill>
              </a:rPr>
              <a:t>The retirement form replaces a personnel to retire.</a:t>
            </a:r>
          </a:p>
          <a:p>
            <a:endParaRPr lang="en-US"/>
          </a:p>
        </p:txBody>
      </p:sp>
      <p:sp>
        <p:nvSpPr>
          <p:cNvPr id="5" name="Slide Number Placeholder 4">
            <a:extLst>
              <a:ext uri="{FF2B5EF4-FFF2-40B4-BE49-F238E27FC236}">
                <a16:creationId xmlns:a16="http://schemas.microsoft.com/office/drawing/2014/main" id="{58389E6C-449E-4513-BA66-DEDBA81A1A83}"/>
              </a:ext>
            </a:extLst>
          </p:cNvPr>
          <p:cNvSpPr>
            <a:spLocks noGrp="1"/>
          </p:cNvSpPr>
          <p:nvPr>
            <p:ph type="sldNum" sz="quarter" idx="4"/>
          </p:nvPr>
        </p:nvSpPr>
        <p:spPr/>
        <p:txBody>
          <a:bodyPr/>
          <a:lstStyle/>
          <a:p>
            <a:fld id="{A4ED125B-D284-4FF1-A924-6417E476951B}" type="slidenum">
              <a:rPr lang="en-US" smtClean="0"/>
              <a:pPr/>
              <a:t>30</a:t>
            </a:fld>
            <a:endParaRPr lang="en-US"/>
          </a:p>
        </p:txBody>
      </p:sp>
      <p:pic>
        <p:nvPicPr>
          <p:cNvPr id="6" name="Picture 5">
            <a:extLst>
              <a:ext uri="{FF2B5EF4-FFF2-40B4-BE49-F238E27FC236}">
                <a16:creationId xmlns:a16="http://schemas.microsoft.com/office/drawing/2014/main" id="{9C6C58DC-E117-4025-BCEB-8C01F999D81D}"/>
              </a:ext>
            </a:extLst>
          </p:cNvPr>
          <p:cNvPicPr>
            <a:picLocks noChangeAspect="1"/>
          </p:cNvPicPr>
          <p:nvPr/>
        </p:nvPicPr>
        <p:blipFill rotWithShape="1">
          <a:blip r:embed="rId3"/>
          <a:srcRect r="26917" b="29541"/>
          <a:stretch/>
        </p:blipFill>
        <p:spPr>
          <a:xfrm>
            <a:off x="6789755" y="1665598"/>
            <a:ext cx="4345878" cy="3142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5-Point Star 3"/>
          <p:cNvSpPr/>
          <p:nvPr/>
        </p:nvSpPr>
        <p:spPr>
          <a:xfrm>
            <a:off x="1019550" y="2967155"/>
            <a:ext cx="568568" cy="539262"/>
          </a:xfrm>
          <a:prstGeom prst="star5">
            <a:avLst/>
          </a:prstGeom>
          <a:solidFill>
            <a:srgbClr val="BC1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604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5050F5-A118-4483-A81A-A15892B860C4}"/>
              </a:ext>
            </a:extLst>
          </p:cNvPr>
          <p:cNvSpPr>
            <a:spLocks noGrp="1"/>
          </p:cNvSpPr>
          <p:nvPr>
            <p:ph type="sldNum" sz="quarter" idx="4"/>
          </p:nvPr>
        </p:nvSpPr>
        <p:spPr/>
        <p:txBody>
          <a:bodyPr/>
          <a:lstStyle/>
          <a:p>
            <a:fld id="{A4ED125B-D284-4FF1-A924-6417E476951B}" type="slidenum">
              <a:rPr lang="en-US" smtClean="0"/>
              <a:pPr/>
              <a:t>31</a:t>
            </a:fld>
            <a:endParaRPr lang="en-US"/>
          </a:p>
        </p:txBody>
      </p:sp>
      <p:pic>
        <p:nvPicPr>
          <p:cNvPr id="5" name="Content Placeholder 4" descr="A picture containing car, sky&#10;&#10;Description generated with high confidence">
            <a:extLst>
              <a:ext uri="{FF2B5EF4-FFF2-40B4-BE49-F238E27FC236}">
                <a16:creationId xmlns:a16="http://schemas.microsoft.com/office/drawing/2014/main" id="{8665602D-D639-475C-8098-43141D0CEA0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10293" y="2057403"/>
            <a:ext cx="2751271" cy="2751271"/>
          </a:xfrm>
          <a:prstGeom prst="rect">
            <a:avLst/>
          </a:prstGeom>
        </p:spPr>
      </p:pic>
      <p:sp>
        <p:nvSpPr>
          <p:cNvPr id="6" name="TextBox 5">
            <a:extLst>
              <a:ext uri="{FF2B5EF4-FFF2-40B4-BE49-F238E27FC236}">
                <a16:creationId xmlns:a16="http://schemas.microsoft.com/office/drawing/2014/main" id="{9660C5B3-DD44-47AC-B685-88B12A9CBD73}"/>
              </a:ext>
            </a:extLst>
          </p:cNvPr>
          <p:cNvSpPr txBox="1"/>
          <p:nvPr/>
        </p:nvSpPr>
        <p:spPr>
          <a:xfrm>
            <a:off x="2414720" y="4808674"/>
            <a:ext cx="2108269" cy="173253"/>
          </a:xfrm>
          <a:prstGeom prst="rect">
            <a:avLst/>
          </a:prstGeom>
          <a:solidFill>
            <a:srgbClr val="000000"/>
          </a:solidFill>
        </p:spPr>
        <p:txBody>
          <a:bodyPr wrap="none" rtlCol="0">
            <a:spAutoFit/>
          </a:bodyPr>
          <a:lstStyle/>
          <a:p>
            <a:pPr algn="r" defTabSz="685801">
              <a:spcAft>
                <a:spcPts val="451"/>
              </a:spcAft>
              <a:defRPr/>
            </a:pPr>
            <a:r>
              <a:rPr lang="en-US" sz="526">
                <a:solidFill>
                  <a:srgbClr val="FFFFFF"/>
                </a:solidFill>
                <a:latin typeface="Merriweather Sans"/>
                <a:hlinkClick r:id="rId4" tooltip="http://coolappsforschools.wikispaces.com/file/history/showme.png"/>
              </a:rPr>
              <a:t>This Photo</a:t>
            </a:r>
            <a:r>
              <a:rPr lang="en-US" sz="526">
                <a:solidFill>
                  <a:srgbClr val="FFFFFF"/>
                </a:solidFill>
                <a:latin typeface="Merriweather Sans"/>
              </a:rPr>
              <a:t> by Unknown Author is licensed under </a:t>
            </a:r>
            <a:r>
              <a:rPr lang="en-US" sz="526">
                <a:solidFill>
                  <a:srgbClr val="FFFFFF"/>
                </a:solidFill>
                <a:latin typeface="Merriweather Sans"/>
                <a:hlinkClick r:id="rId5" tooltip="https://creativecommons.org/licenses/by-sa/3.0/"/>
              </a:rPr>
              <a:t>CC BY-SA</a:t>
            </a:r>
            <a:endParaRPr lang="en-US" sz="526">
              <a:solidFill>
                <a:srgbClr val="FFFFFF"/>
              </a:solidFill>
              <a:latin typeface="Merriweather Sans"/>
            </a:endParaRPr>
          </a:p>
        </p:txBody>
      </p:sp>
      <p:sp>
        <p:nvSpPr>
          <p:cNvPr id="7" name="Title 1">
            <a:extLst>
              <a:ext uri="{FF2B5EF4-FFF2-40B4-BE49-F238E27FC236}">
                <a16:creationId xmlns:a16="http://schemas.microsoft.com/office/drawing/2014/main" id="{4D7EAF76-04CB-425B-B337-44A47614BAB2}"/>
              </a:ext>
            </a:extLst>
          </p:cNvPr>
          <p:cNvSpPr>
            <a:spLocks noGrp="1"/>
          </p:cNvSpPr>
          <p:nvPr>
            <p:ph type="title"/>
          </p:nvPr>
        </p:nvSpPr>
        <p:spPr>
          <a:xfrm>
            <a:off x="5942742" y="1337314"/>
            <a:ext cx="4270663" cy="4180839"/>
          </a:xfrm>
          <a:noFill/>
        </p:spPr>
        <p:txBody>
          <a:bodyPr vert="horz" lIns="68580" tIns="34291" rIns="68580" bIns="34291" rtlCol="0" anchor="ctr">
            <a:normAutofit/>
          </a:bodyPr>
          <a:lstStyle/>
          <a:p>
            <a:br>
              <a:rPr lang="en-US" sz="3000"/>
            </a:br>
            <a:br>
              <a:rPr lang="en-US" sz="3000"/>
            </a:br>
            <a:r>
              <a:rPr lang="en-US" sz="3000"/>
              <a:t>Requesting Retirement for an Employee</a:t>
            </a:r>
            <a:br>
              <a:rPr lang="en-US" sz="3000"/>
            </a:br>
            <a:br>
              <a:rPr lang="en-US" sz="3000"/>
            </a:br>
            <a:endParaRPr lang="en-US"/>
          </a:p>
        </p:txBody>
      </p:sp>
    </p:spTree>
    <p:extLst>
      <p:ext uri="{BB962C8B-B14F-4D97-AF65-F5344CB8AC3E}">
        <p14:creationId xmlns:p14="http://schemas.microsoft.com/office/powerpoint/2010/main" val="3015545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4987-3036-41CE-868C-1AECAE7BFD7D}"/>
              </a:ext>
            </a:extLst>
          </p:cNvPr>
          <p:cNvSpPr>
            <a:spLocks noGrp="1"/>
          </p:cNvSpPr>
          <p:nvPr>
            <p:ph type="title"/>
          </p:nvPr>
        </p:nvSpPr>
        <p:spPr/>
        <p:txBody>
          <a:bodyPr/>
          <a:lstStyle/>
          <a:p>
            <a:r>
              <a:rPr lang="en-US">
                <a:latin typeface="Georgia" panose="02040502050405020303" pitchFamily="18" charset="0"/>
              </a:rPr>
              <a:t>Termination Request</a:t>
            </a:r>
            <a:endParaRPr lang="en-US"/>
          </a:p>
        </p:txBody>
      </p:sp>
      <p:sp>
        <p:nvSpPr>
          <p:cNvPr id="3" name="Content Placeholder 2">
            <a:extLst>
              <a:ext uri="{FF2B5EF4-FFF2-40B4-BE49-F238E27FC236}">
                <a16:creationId xmlns:a16="http://schemas.microsoft.com/office/drawing/2014/main" id="{D3BAAB78-FE4F-4586-B49E-EE8BFEF5A12E}"/>
              </a:ext>
            </a:extLst>
          </p:cNvPr>
          <p:cNvSpPr>
            <a:spLocks noGrp="1"/>
          </p:cNvSpPr>
          <p:nvPr>
            <p:ph sz="half" idx="1"/>
          </p:nvPr>
        </p:nvSpPr>
        <p:spPr/>
        <p:txBody>
          <a:bodyPr vert="horz" lIns="91440" tIns="45720" rIns="91440" bIns="45720" rtlCol="0" anchor="t">
            <a:normAutofit fontScale="77500" lnSpcReduction="20000"/>
          </a:bodyPr>
          <a:lstStyle/>
          <a:p>
            <a:pPr marL="213995" indent="-213995" fontAlgn="b">
              <a:buFont typeface="Arial" panose="020B0604020202020204" pitchFamily="34" charset="0"/>
              <a:buChar char="•"/>
            </a:pPr>
            <a:r>
              <a:rPr lang="en-US" sz="2800">
                <a:solidFill>
                  <a:prstClr val="black"/>
                </a:solidFill>
              </a:rPr>
              <a:t>You can request a termination of an employee in OneUSG Connect using the termination form</a:t>
            </a:r>
            <a:endParaRPr lang="en-US"/>
          </a:p>
          <a:p>
            <a:pPr marL="213995" indent="-213995" fontAlgn="b">
              <a:buFont typeface="Arial" panose="020B0604020202020204" pitchFamily="34" charset="0"/>
              <a:buChar char="•"/>
            </a:pPr>
            <a:r>
              <a:rPr lang="en-US" sz="2800">
                <a:solidFill>
                  <a:prstClr val="black"/>
                </a:solidFill>
              </a:rPr>
              <a:t>Enter the termination effective date in the Effective Date field and select one of several reasons for termination</a:t>
            </a:r>
          </a:p>
          <a:p>
            <a:pPr marL="213995" indent="-213995" fontAlgn="b">
              <a:buFont typeface="Arial" panose="020B0604020202020204" pitchFamily="34" charset="0"/>
              <a:buChar char="•"/>
            </a:pPr>
            <a:r>
              <a:rPr lang="en-US" sz="2800">
                <a:solidFill>
                  <a:prstClr val="black"/>
                </a:solidFill>
              </a:rPr>
              <a:t>The termination effective date should be the day </a:t>
            </a:r>
            <a:r>
              <a:rPr lang="en-US" sz="2800" b="1" u="sng">
                <a:solidFill>
                  <a:prstClr val="black"/>
                </a:solidFill>
              </a:rPr>
              <a:t>after</a:t>
            </a:r>
            <a:r>
              <a:rPr lang="en-US" sz="2800">
                <a:solidFill>
                  <a:prstClr val="black"/>
                </a:solidFill>
              </a:rPr>
              <a:t> the last day the employee worked or the day after last day the employee is in an active HR status, even if the date falls on a weekend, holiday, or during a pay period.</a:t>
            </a:r>
          </a:p>
          <a:p>
            <a:pPr marL="213995" indent="-213995" fontAlgn="b">
              <a:buFont typeface="Arial" panose="020B0604020202020204" pitchFamily="34" charset="0"/>
              <a:buChar char="•"/>
            </a:pPr>
            <a:r>
              <a:rPr lang="en-US" sz="2800">
                <a:solidFill>
                  <a:prstClr val="black"/>
                </a:solidFill>
              </a:rPr>
              <a:t>Be aware that retirement is </a:t>
            </a:r>
            <a:r>
              <a:rPr lang="en-US" sz="2800" u="sng">
                <a:solidFill>
                  <a:prstClr val="black"/>
                </a:solidFill>
              </a:rPr>
              <a:t>not</a:t>
            </a:r>
            <a:r>
              <a:rPr lang="en-US" sz="2800">
                <a:solidFill>
                  <a:prstClr val="black"/>
                </a:solidFill>
              </a:rPr>
              <a:t> one of the termination reasons</a:t>
            </a:r>
          </a:p>
          <a:p>
            <a:pPr marL="213995" indent="-213995" fontAlgn="b">
              <a:buFont typeface="Arial" panose="020B0604020202020204" pitchFamily="34" charset="0"/>
              <a:buChar char="•"/>
            </a:pPr>
            <a:endParaRPr lang="en-US" sz="2800">
              <a:solidFill>
                <a:prstClr val="black"/>
              </a:solidFill>
            </a:endParaRPr>
          </a:p>
          <a:p>
            <a:pPr marL="170815" indent="-170815"/>
            <a:endParaRPr lang="en-US"/>
          </a:p>
        </p:txBody>
      </p:sp>
      <p:sp>
        <p:nvSpPr>
          <p:cNvPr id="5" name="Slide Number Placeholder 4">
            <a:extLst>
              <a:ext uri="{FF2B5EF4-FFF2-40B4-BE49-F238E27FC236}">
                <a16:creationId xmlns:a16="http://schemas.microsoft.com/office/drawing/2014/main" id="{8BA56E89-F903-4797-A52C-742607156518}"/>
              </a:ext>
            </a:extLst>
          </p:cNvPr>
          <p:cNvSpPr>
            <a:spLocks noGrp="1"/>
          </p:cNvSpPr>
          <p:nvPr>
            <p:ph type="sldNum" sz="quarter" idx="4"/>
          </p:nvPr>
        </p:nvSpPr>
        <p:spPr/>
        <p:txBody>
          <a:bodyPr/>
          <a:lstStyle/>
          <a:p>
            <a:fld id="{A4ED125B-D284-4FF1-A924-6417E476951B}" type="slidenum">
              <a:rPr lang="en-US" smtClean="0"/>
              <a:pPr/>
              <a:t>32</a:t>
            </a:fld>
            <a:endParaRPr lang="en-US"/>
          </a:p>
        </p:txBody>
      </p:sp>
      <p:sp>
        <p:nvSpPr>
          <p:cNvPr id="4" name="TextBox 3">
            <a:extLst>
              <a:ext uri="{FF2B5EF4-FFF2-40B4-BE49-F238E27FC236}">
                <a16:creationId xmlns:a16="http://schemas.microsoft.com/office/drawing/2014/main" id="{10D56DE8-1CDE-4E5F-B2E8-93B5C64DCFD7}"/>
              </a:ext>
            </a:extLst>
          </p:cNvPr>
          <p:cNvSpPr txBox="1"/>
          <p:nvPr/>
        </p:nvSpPr>
        <p:spPr>
          <a:xfrm>
            <a:off x="6662364" y="4114526"/>
            <a:ext cx="5529636" cy="2585323"/>
          </a:xfrm>
          <a:prstGeom prst="rect">
            <a:avLst/>
          </a:prstGeom>
          <a:noFill/>
        </p:spPr>
        <p:txBody>
          <a:bodyPr wrap="square" rtlCol="0" anchor="t">
            <a:spAutoFit/>
          </a:bodyPr>
          <a:lstStyle/>
          <a:p>
            <a:pPr fontAlgn="base"/>
            <a:r>
              <a:rPr lang="en-US">
                <a:solidFill>
                  <a:srgbClr val="BA0C2F"/>
                </a:solidFill>
                <a:latin typeface="+mj-lt"/>
              </a:rPr>
              <a:t>HR requires the following information in the comments section to support the request:​</a:t>
            </a:r>
          </a:p>
          <a:p>
            <a:pPr marL="285750" indent="-285750" fontAlgn="base">
              <a:buFont typeface="Arial" panose="020B0604020202020204" pitchFamily="34" charset="0"/>
              <a:buChar char="•"/>
            </a:pPr>
            <a:r>
              <a:rPr lang="en-US">
                <a:solidFill>
                  <a:srgbClr val="BA0C2F"/>
                </a:solidFill>
                <a:latin typeface="+mj-lt"/>
              </a:rPr>
              <a:t>Last day worked​ by the employee</a:t>
            </a:r>
            <a:endParaRPr lang="en-US"/>
          </a:p>
          <a:p>
            <a:pPr marL="285750" indent="-285750" fontAlgn="base">
              <a:buFont typeface="Arial" panose="020B0604020202020204" pitchFamily="34" charset="0"/>
              <a:buChar char="•"/>
            </a:pPr>
            <a:r>
              <a:rPr lang="en-US">
                <a:solidFill>
                  <a:srgbClr val="BA0C2F"/>
                </a:solidFill>
                <a:latin typeface="+mj-lt"/>
              </a:rPr>
              <a:t>Is the employee on leave? If so, what are the dates of the leave?​</a:t>
            </a:r>
          </a:p>
          <a:p>
            <a:pPr marL="285750" indent="-285750" fontAlgn="base">
              <a:buFont typeface="Arial" panose="020B0604020202020204" pitchFamily="34" charset="0"/>
              <a:buChar char="•"/>
            </a:pPr>
            <a:r>
              <a:rPr lang="en-US">
                <a:solidFill>
                  <a:srgbClr val="BA0C2F"/>
                </a:solidFill>
                <a:latin typeface="+mj-lt"/>
              </a:rPr>
              <a:t>If the dept has knowledge that the employee is transferring to another unit, please include the unit to which the employee is transferring.</a:t>
            </a:r>
          </a:p>
          <a:p>
            <a:endParaRPr lang="en-US"/>
          </a:p>
        </p:txBody>
      </p:sp>
      <p:pic>
        <p:nvPicPr>
          <p:cNvPr id="1026" name="Picture 2">
            <a:extLst>
              <a:ext uri="{FF2B5EF4-FFF2-40B4-BE49-F238E27FC236}">
                <a16:creationId xmlns:a16="http://schemas.microsoft.com/office/drawing/2014/main" id="{1D0DB51C-EADA-40CA-B3CA-B6B608495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339" y="866775"/>
            <a:ext cx="5730238" cy="323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931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74599-2452-4EFB-810E-0728B45EF34C}"/>
              </a:ext>
            </a:extLst>
          </p:cNvPr>
          <p:cNvSpPr>
            <a:spLocks noGrp="1"/>
          </p:cNvSpPr>
          <p:nvPr>
            <p:ph type="title"/>
          </p:nvPr>
        </p:nvSpPr>
        <p:spPr/>
        <p:txBody>
          <a:bodyPr/>
          <a:lstStyle/>
          <a:p>
            <a:r>
              <a:rPr lang="en-US" b="1">
                <a:solidFill>
                  <a:schemeClr val="tx1"/>
                </a:solidFill>
              </a:rPr>
              <a:t>Termination Request Scenarios</a:t>
            </a:r>
          </a:p>
        </p:txBody>
      </p:sp>
      <p:graphicFrame>
        <p:nvGraphicFramePr>
          <p:cNvPr id="5" name="Content Placeholder 4">
            <a:extLst>
              <a:ext uri="{FF2B5EF4-FFF2-40B4-BE49-F238E27FC236}">
                <a16:creationId xmlns:a16="http://schemas.microsoft.com/office/drawing/2014/main" id="{B95D9844-A12A-4F6E-ABD5-9BAC693E0895}"/>
              </a:ext>
            </a:extLst>
          </p:cNvPr>
          <p:cNvGraphicFramePr>
            <a:graphicFrameLocks noGrp="1"/>
          </p:cNvGraphicFramePr>
          <p:nvPr>
            <p:ph idx="1"/>
          </p:nvPr>
        </p:nvGraphicFramePr>
        <p:xfrm>
          <a:off x="943897" y="1194619"/>
          <a:ext cx="10443465" cy="5262518"/>
        </p:xfrm>
        <a:graphic>
          <a:graphicData uri="http://schemas.openxmlformats.org/drawingml/2006/table">
            <a:tbl>
              <a:tblPr firstRow="1" firstCol="1" bandRow="1">
                <a:tableStyleId>{5940675A-B579-460E-94D1-54222C63F5DA}</a:tableStyleId>
              </a:tblPr>
              <a:tblGrid>
                <a:gridCol w="2088693">
                  <a:extLst>
                    <a:ext uri="{9D8B030D-6E8A-4147-A177-3AD203B41FA5}">
                      <a16:colId xmlns:a16="http://schemas.microsoft.com/office/drawing/2014/main" val="2107875831"/>
                    </a:ext>
                  </a:extLst>
                </a:gridCol>
                <a:gridCol w="2088693">
                  <a:extLst>
                    <a:ext uri="{9D8B030D-6E8A-4147-A177-3AD203B41FA5}">
                      <a16:colId xmlns:a16="http://schemas.microsoft.com/office/drawing/2014/main" val="2418667649"/>
                    </a:ext>
                  </a:extLst>
                </a:gridCol>
                <a:gridCol w="2088693">
                  <a:extLst>
                    <a:ext uri="{9D8B030D-6E8A-4147-A177-3AD203B41FA5}">
                      <a16:colId xmlns:a16="http://schemas.microsoft.com/office/drawing/2014/main" val="2721245857"/>
                    </a:ext>
                  </a:extLst>
                </a:gridCol>
                <a:gridCol w="2088693">
                  <a:extLst>
                    <a:ext uri="{9D8B030D-6E8A-4147-A177-3AD203B41FA5}">
                      <a16:colId xmlns:a16="http://schemas.microsoft.com/office/drawing/2014/main" val="3036827110"/>
                    </a:ext>
                  </a:extLst>
                </a:gridCol>
                <a:gridCol w="2088693">
                  <a:extLst>
                    <a:ext uri="{9D8B030D-6E8A-4147-A177-3AD203B41FA5}">
                      <a16:colId xmlns:a16="http://schemas.microsoft.com/office/drawing/2014/main" val="3338801048"/>
                    </a:ext>
                  </a:extLst>
                </a:gridCol>
              </a:tblGrid>
              <a:tr h="375056">
                <a:tc>
                  <a:txBody>
                    <a:bodyPr/>
                    <a:lstStyle/>
                    <a:p>
                      <a:pPr marL="0" marR="0" algn="ctr">
                        <a:lnSpc>
                          <a:spcPct val="107000"/>
                        </a:lnSpc>
                        <a:spcBef>
                          <a:spcPts val="0"/>
                        </a:spcBef>
                        <a:spcAft>
                          <a:spcPts val="0"/>
                        </a:spcAft>
                      </a:pPr>
                      <a:r>
                        <a:rPr lang="en-US" sz="1400" b="1">
                          <a:solidFill>
                            <a:schemeClr val="bg1"/>
                          </a:solidFill>
                          <a:effectLst/>
                          <a:latin typeface="+mj-lt"/>
                        </a:rPr>
                        <a:t>Scenario</a:t>
                      </a:r>
                      <a:endParaRPr lang="en-US" sz="1400" b="1">
                        <a:solidFill>
                          <a:schemeClr val="bg1"/>
                        </a:solidFill>
                        <a:effectLst/>
                        <a:latin typeface="+mj-lt"/>
                        <a:ea typeface="Calibri" panose="020F0502020204030204" pitchFamily="34" charset="0"/>
                        <a:cs typeface="Times New Roman" panose="02020603050405020304" pitchFamily="18" charset="0"/>
                      </a:endParaRPr>
                    </a:p>
                  </a:txBody>
                  <a:tcPr marL="64513" marR="64513" marT="0" marB="0">
                    <a:solidFill>
                      <a:srgbClr val="C00000"/>
                    </a:solidFill>
                  </a:tcPr>
                </a:tc>
                <a:tc>
                  <a:txBody>
                    <a:bodyPr/>
                    <a:lstStyle/>
                    <a:p>
                      <a:pPr marL="0" marR="0" algn="ctr">
                        <a:lnSpc>
                          <a:spcPct val="107000"/>
                        </a:lnSpc>
                        <a:spcBef>
                          <a:spcPts val="0"/>
                        </a:spcBef>
                        <a:spcAft>
                          <a:spcPts val="0"/>
                        </a:spcAft>
                      </a:pPr>
                      <a:r>
                        <a:rPr lang="en-US" sz="1400" b="1">
                          <a:solidFill>
                            <a:schemeClr val="bg1"/>
                          </a:solidFill>
                          <a:effectLst/>
                          <a:latin typeface="+mj-lt"/>
                        </a:rPr>
                        <a:t>Last Day Physically Worked</a:t>
                      </a:r>
                      <a:endParaRPr lang="en-US" sz="1400" b="1">
                        <a:solidFill>
                          <a:schemeClr val="bg1"/>
                        </a:solidFill>
                        <a:effectLst/>
                        <a:latin typeface="+mj-lt"/>
                        <a:ea typeface="Calibri" panose="020F0502020204030204" pitchFamily="34" charset="0"/>
                        <a:cs typeface="Times New Roman" panose="02020603050405020304" pitchFamily="18" charset="0"/>
                      </a:endParaRPr>
                    </a:p>
                  </a:txBody>
                  <a:tcPr marL="64513" marR="64513" marT="0" marB="0">
                    <a:solidFill>
                      <a:srgbClr val="C00000"/>
                    </a:solidFill>
                  </a:tcPr>
                </a:tc>
                <a:tc>
                  <a:txBody>
                    <a:bodyPr/>
                    <a:lstStyle/>
                    <a:p>
                      <a:pPr marL="0" marR="0" algn="ctr">
                        <a:lnSpc>
                          <a:spcPct val="107000"/>
                        </a:lnSpc>
                        <a:spcBef>
                          <a:spcPts val="0"/>
                        </a:spcBef>
                        <a:spcAft>
                          <a:spcPts val="0"/>
                        </a:spcAft>
                      </a:pPr>
                      <a:r>
                        <a:rPr lang="en-US" sz="1400" b="1">
                          <a:solidFill>
                            <a:schemeClr val="bg1"/>
                          </a:solidFill>
                          <a:effectLst/>
                          <a:latin typeface="+mj-lt"/>
                        </a:rPr>
                        <a:t>Last Day in Active HR Status</a:t>
                      </a:r>
                      <a:endParaRPr lang="en-US" sz="1400" b="1">
                        <a:solidFill>
                          <a:schemeClr val="bg1"/>
                        </a:solidFill>
                        <a:effectLst/>
                        <a:latin typeface="+mj-lt"/>
                        <a:ea typeface="Calibri" panose="020F0502020204030204" pitchFamily="34" charset="0"/>
                        <a:cs typeface="Times New Roman" panose="02020603050405020304" pitchFamily="18" charset="0"/>
                      </a:endParaRPr>
                    </a:p>
                  </a:txBody>
                  <a:tcPr marL="64513" marR="64513" marT="0" marB="0">
                    <a:solidFill>
                      <a:srgbClr val="C00000"/>
                    </a:solidFill>
                  </a:tcPr>
                </a:tc>
                <a:tc>
                  <a:txBody>
                    <a:bodyPr/>
                    <a:lstStyle/>
                    <a:p>
                      <a:pPr marL="0" marR="0" algn="ctr">
                        <a:lnSpc>
                          <a:spcPct val="107000"/>
                        </a:lnSpc>
                        <a:spcBef>
                          <a:spcPts val="0"/>
                        </a:spcBef>
                        <a:spcAft>
                          <a:spcPts val="0"/>
                        </a:spcAft>
                      </a:pPr>
                      <a:r>
                        <a:rPr lang="en-US" sz="1400" b="1">
                          <a:solidFill>
                            <a:schemeClr val="bg1"/>
                          </a:solidFill>
                          <a:effectLst/>
                          <a:latin typeface="+mj-lt"/>
                        </a:rPr>
                        <a:t>Termination Effective Date</a:t>
                      </a:r>
                      <a:endParaRPr lang="en-US" sz="1400" b="1">
                        <a:solidFill>
                          <a:schemeClr val="bg1"/>
                        </a:solidFill>
                        <a:effectLst/>
                        <a:latin typeface="+mj-lt"/>
                        <a:ea typeface="Calibri" panose="020F0502020204030204" pitchFamily="34" charset="0"/>
                        <a:cs typeface="Times New Roman" panose="02020603050405020304" pitchFamily="18" charset="0"/>
                      </a:endParaRPr>
                    </a:p>
                  </a:txBody>
                  <a:tcPr marL="64513" marR="64513" marT="0" marB="0">
                    <a:solidFill>
                      <a:srgbClr val="C00000"/>
                    </a:solidFill>
                  </a:tcPr>
                </a:tc>
                <a:tc>
                  <a:txBody>
                    <a:bodyPr/>
                    <a:lstStyle/>
                    <a:p>
                      <a:pPr marL="0" marR="0" algn="ctr">
                        <a:lnSpc>
                          <a:spcPct val="107000"/>
                        </a:lnSpc>
                        <a:spcBef>
                          <a:spcPts val="0"/>
                        </a:spcBef>
                        <a:spcAft>
                          <a:spcPts val="0"/>
                        </a:spcAft>
                      </a:pPr>
                      <a:r>
                        <a:rPr lang="en-US" sz="1400" b="1">
                          <a:solidFill>
                            <a:schemeClr val="bg1"/>
                          </a:solidFill>
                          <a:effectLst/>
                          <a:latin typeface="+mj-lt"/>
                        </a:rPr>
                        <a:t>Notes</a:t>
                      </a:r>
                      <a:endParaRPr lang="en-US" sz="1400" b="1">
                        <a:solidFill>
                          <a:schemeClr val="bg1"/>
                        </a:solidFill>
                        <a:effectLst/>
                        <a:latin typeface="+mj-lt"/>
                        <a:ea typeface="Calibri" panose="020F0502020204030204" pitchFamily="34" charset="0"/>
                        <a:cs typeface="Times New Roman" panose="02020603050405020304" pitchFamily="18" charset="0"/>
                      </a:endParaRPr>
                    </a:p>
                  </a:txBody>
                  <a:tcPr marL="64513" marR="64513" marT="0" marB="0">
                    <a:solidFill>
                      <a:srgbClr val="C00000"/>
                    </a:solidFill>
                  </a:tcPr>
                </a:tc>
                <a:extLst>
                  <a:ext uri="{0D108BD9-81ED-4DB2-BD59-A6C34878D82A}">
                    <a16:rowId xmlns:a16="http://schemas.microsoft.com/office/drawing/2014/main" val="2083558375"/>
                  </a:ext>
                </a:extLst>
              </a:tr>
              <a:tr h="1144229">
                <a:tc>
                  <a:txBody>
                    <a:bodyPr/>
                    <a:lstStyle/>
                    <a:p>
                      <a:pPr marL="0" marR="0">
                        <a:lnSpc>
                          <a:spcPct val="107000"/>
                        </a:lnSpc>
                        <a:spcBef>
                          <a:spcPts val="0"/>
                        </a:spcBef>
                        <a:spcAft>
                          <a:spcPts val="0"/>
                        </a:spcAft>
                      </a:pPr>
                      <a:r>
                        <a:rPr lang="en-US" sz="1200">
                          <a:solidFill>
                            <a:schemeClr val="tx1"/>
                          </a:solidFill>
                          <a:effectLst/>
                          <a:latin typeface="+mj-lt"/>
                        </a:rPr>
                        <a:t>The employee submits a resignation effective in two weeks. </a:t>
                      </a:r>
                    </a:p>
                    <a:p>
                      <a:pPr marL="0" marR="0">
                        <a:lnSpc>
                          <a:spcPct val="107000"/>
                        </a:lnSpc>
                        <a:spcBef>
                          <a:spcPts val="0"/>
                        </a:spcBef>
                        <a:spcAft>
                          <a:spcPts val="0"/>
                        </a:spcAft>
                      </a:pPr>
                      <a:r>
                        <a:rPr lang="en-US" sz="1200">
                          <a:solidFill>
                            <a:schemeClr val="tx1"/>
                          </a:solidFill>
                          <a:effectLst/>
                          <a:latin typeface="+mj-lt"/>
                        </a:rPr>
                        <a:t>The employee’s last day physically working falls on a Friday, 10/26. </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4513" marR="64513" marT="0" marB="0"/>
                </a:tc>
                <a:tc>
                  <a:txBody>
                    <a:bodyPr/>
                    <a:lstStyle/>
                    <a:p>
                      <a:pPr marL="0" marR="0">
                        <a:lnSpc>
                          <a:spcPct val="107000"/>
                        </a:lnSpc>
                        <a:spcBef>
                          <a:spcPts val="0"/>
                        </a:spcBef>
                        <a:spcAft>
                          <a:spcPts val="0"/>
                        </a:spcAft>
                      </a:pPr>
                      <a:r>
                        <a:rPr lang="en-US" sz="1200">
                          <a:solidFill>
                            <a:schemeClr val="tx1"/>
                          </a:solidFill>
                          <a:effectLst/>
                          <a:latin typeface="+mj-lt"/>
                        </a:rPr>
                        <a:t>Last day the employee physically worked: 10/26</a:t>
                      </a:r>
                      <a:endParaRPr lang="en-US" sz="1200">
                        <a:solidFill>
                          <a:schemeClr val="tx1"/>
                        </a:solidFill>
                        <a:effectLst/>
                        <a:latin typeface="+mj-lt"/>
                        <a:ea typeface="Calibri" panose="020F0502020204030204" pitchFamily="34" charset="0"/>
                        <a:cs typeface="Times New Roman" panose="02020603050405020304" pitchFamily="18" charset="0"/>
                      </a:endParaRPr>
                    </a:p>
                  </a:txBody>
                  <a:tcPr marL="64513" marR="64513" marT="0" marB="0"/>
                </a:tc>
                <a:tc>
                  <a:txBody>
                    <a:bodyPr/>
                    <a:lstStyle/>
                    <a:p>
                      <a:pPr marL="0" marR="0">
                        <a:lnSpc>
                          <a:spcPct val="107000"/>
                        </a:lnSpc>
                        <a:spcBef>
                          <a:spcPts val="0"/>
                        </a:spcBef>
                        <a:spcAft>
                          <a:spcPts val="0"/>
                        </a:spcAft>
                      </a:pPr>
                      <a:r>
                        <a:rPr lang="en-US" sz="1200">
                          <a:solidFill>
                            <a:schemeClr val="tx1"/>
                          </a:solidFill>
                          <a:effectLst/>
                          <a:latin typeface="+mj-lt"/>
                        </a:rPr>
                        <a:t>Last day in an active HR status: 10/26</a:t>
                      </a:r>
                      <a:endParaRPr lang="en-US" sz="1200">
                        <a:solidFill>
                          <a:schemeClr val="tx1"/>
                        </a:solidFill>
                        <a:effectLst/>
                        <a:latin typeface="+mj-lt"/>
                        <a:ea typeface="Calibri" panose="020F0502020204030204" pitchFamily="34" charset="0"/>
                        <a:cs typeface="Times New Roman" panose="02020603050405020304" pitchFamily="18" charset="0"/>
                      </a:endParaRPr>
                    </a:p>
                  </a:txBody>
                  <a:tcPr marL="64513" marR="64513" marT="0" marB="0"/>
                </a:tc>
                <a:tc>
                  <a:txBody>
                    <a:bodyPr/>
                    <a:lstStyle/>
                    <a:p>
                      <a:pPr marL="0" marR="0">
                        <a:lnSpc>
                          <a:spcPct val="107000"/>
                        </a:lnSpc>
                        <a:spcBef>
                          <a:spcPts val="0"/>
                        </a:spcBef>
                        <a:spcAft>
                          <a:spcPts val="0"/>
                        </a:spcAft>
                      </a:pPr>
                      <a:r>
                        <a:rPr lang="en-US" sz="1200">
                          <a:solidFill>
                            <a:schemeClr val="tx1"/>
                          </a:solidFill>
                          <a:effectLst/>
                          <a:latin typeface="+mj-lt"/>
                        </a:rPr>
                        <a:t>Termination Effective Date: 10/27</a:t>
                      </a:r>
                      <a:endParaRPr lang="en-US" sz="1200">
                        <a:solidFill>
                          <a:schemeClr val="tx1"/>
                        </a:solidFill>
                        <a:effectLst/>
                        <a:latin typeface="+mj-lt"/>
                        <a:ea typeface="Calibri" panose="020F0502020204030204" pitchFamily="34" charset="0"/>
                        <a:cs typeface="Times New Roman" panose="02020603050405020304" pitchFamily="18" charset="0"/>
                      </a:endParaRPr>
                    </a:p>
                  </a:txBody>
                  <a:tcPr marL="64513" marR="64513" marT="0" marB="0"/>
                </a:tc>
                <a:tc>
                  <a:txBody>
                    <a:bodyPr/>
                    <a:lstStyle/>
                    <a:p>
                      <a:pPr marL="0" marR="0" algn="ctr">
                        <a:lnSpc>
                          <a:spcPct val="107000"/>
                        </a:lnSpc>
                        <a:spcBef>
                          <a:spcPts val="0"/>
                        </a:spcBef>
                        <a:spcAft>
                          <a:spcPts val="0"/>
                        </a:spcAft>
                      </a:pPr>
                      <a:r>
                        <a:rPr lang="en-US" sz="1200">
                          <a:solidFill>
                            <a:schemeClr val="tx1"/>
                          </a:solidFill>
                          <a:effectLst/>
                          <a:latin typeface="+mj-lt"/>
                        </a:rPr>
                        <a:t> </a:t>
                      </a:r>
                      <a:endParaRPr lang="en-US" sz="1200">
                        <a:solidFill>
                          <a:schemeClr val="tx1"/>
                        </a:solidFill>
                        <a:effectLst/>
                        <a:latin typeface="+mj-lt"/>
                        <a:ea typeface="Calibri" panose="020F0502020204030204" pitchFamily="34" charset="0"/>
                        <a:cs typeface="Times New Roman" panose="02020603050405020304" pitchFamily="18" charset="0"/>
                      </a:endParaRPr>
                    </a:p>
                  </a:txBody>
                  <a:tcPr marL="64513" marR="64513" marT="0" marB="0"/>
                </a:tc>
                <a:extLst>
                  <a:ext uri="{0D108BD9-81ED-4DB2-BD59-A6C34878D82A}">
                    <a16:rowId xmlns:a16="http://schemas.microsoft.com/office/drawing/2014/main" val="824378559"/>
                  </a:ext>
                </a:extLst>
              </a:tr>
              <a:tr h="1721108">
                <a:tc>
                  <a:txBody>
                    <a:bodyPr/>
                    <a:lstStyle/>
                    <a:p>
                      <a:pPr marL="0" marR="0">
                        <a:lnSpc>
                          <a:spcPct val="107000"/>
                        </a:lnSpc>
                        <a:spcBef>
                          <a:spcPts val="0"/>
                        </a:spcBef>
                        <a:spcAft>
                          <a:spcPts val="0"/>
                        </a:spcAft>
                      </a:pPr>
                      <a:r>
                        <a:rPr lang="en-US" sz="1200">
                          <a:solidFill>
                            <a:schemeClr val="tx1"/>
                          </a:solidFill>
                          <a:effectLst/>
                          <a:latin typeface="+mj-lt"/>
                        </a:rPr>
                        <a:t>The employee submits a resignation effective in one month.</a:t>
                      </a:r>
                    </a:p>
                    <a:p>
                      <a:pPr marL="0" marR="0">
                        <a:lnSpc>
                          <a:spcPct val="107000"/>
                        </a:lnSpc>
                        <a:spcBef>
                          <a:spcPts val="0"/>
                        </a:spcBef>
                        <a:spcAft>
                          <a:spcPts val="0"/>
                        </a:spcAft>
                      </a:pPr>
                      <a:r>
                        <a:rPr lang="en-US" sz="1200">
                          <a:solidFill>
                            <a:schemeClr val="tx1"/>
                          </a:solidFill>
                          <a:effectLst/>
                          <a:latin typeface="+mj-lt"/>
                        </a:rPr>
                        <a:t>The employee’s last day physically working falls on Tuesday, 10/23. </a:t>
                      </a:r>
                    </a:p>
                    <a:p>
                      <a:pPr marL="0" marR="0">
                        <a:lnSpc>
                          <a:spcPct val="107000"/>
                        </a:lnSpc>
                        <a:spcBef>
                          <a:spcPts val="0"/>
                        </a:spcBef>
                        <a:spcAft>
                          <a:spcPts val="0"/>
                        </a:spcAft>
                      </a:pPr>
                      <a:r>
                        <a:rPr lang="en-US" sz="1200">
                          <a:solidFill>
                            <a:schemeClr val="tx1"/>
                          </a:solidFill>
                          <a:effectLst/>
                          <a:latin typeface="+mj-lt"/>
                        </a:rPr>
                        <a:t>However, the employee is approved to take leave 10/24-10/26.</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4513" marR="64513" marT="0" marB="0"/>
                </a:tc>
                <a:tc>
                  <a:txBody>
                    <a:bodyPr/>
                    <a:lstStyle/>
                    <a:p>
                      <a:pPr marL="0" marR="0">
                        <a:lnSpc>
                          <a:spcPct val="107000"/>
                        </a:lnSpc>
                        <a:spcBef>
                          <a:spcPts val="0"/>
                        </a:spcBef>
                        <a:spcAft>
                          <a:spcPts val="0"/>
                        </a:spcAft>
                      </a:pPr>
                      <a:r>
                        <a:rPr lang="en-US" sz="1200">
                          <a:solidFill>
                            <a:schemeClr val="tx1"/>
                          </a:solidFill>
                          <a:effectLst/>
                          <a:latin typeface="+mj-lt"/>
                        </a:rPr>
                        <a:t>Last day the employee physically worked: 10/23</a:t>
                      </a:r>
                      <a:endParaRPr lang="en-US" sz="1200">
                        <a:solidFill>
                          <a:schemeClr val="tx1"/>
                        </a:solidFill>
                        <a:effectLst/>
                        <a:latin typeface="+mj-lt"/>
                        <a:ea typeface="Calibri" panose="020F0502020204030204" pitchFamily="34" charset="0"/>
                        <a:cs typeface="Times New Roman" panose="02020603050405020304" pitchFamily="18" charset="0"/>
                      </a:endParaRPr>
                    </a:p>
                  </a:txBody>
                  <a:tcPr marL="64513" marR="64513" marT="0" marB="0"/>
                </a:tc>
                <a:tc>
                  <a:txBody>
                    <a:bodyPr/>
                    <a:lstStyle/>
                    <a:p>
                      <a:pPr marL="0" marR="0">
                        <a:lnSpc>
                          <a:spcPct val="107000"/>
                        </a:lnSpc>
                        <a:spcBef>
                          <a:spcPts val="0"/>
                        </a:spcBef>
                        <a:spcAft>
                          <a:spcPts val="0"/>
                        </a:spcAft>
                      </a:pPr>
                      <a:r>
                        <a:rPr lang="en-US" sz="1200">
                          <a:solidFill>
                            <a:schemeClr val="tx1"/>
                          </a:solidFill>
                          <a:effectLst/>
                          <a:latin typeface="+mj-lt"/>
                        </a:rPr>
                        <a:t>Last day in an active HR status: 10/26</a:t>
                      </a:r>
                      <a:endParaRPr lang="en-US" sz="1200">
                        <a:solidFill>
                          <a:schemeClr val="tx1"/>
                        </a:solidFill>
                        <a:effectLst/>
                        <a:latin typeface="+mj-lt"/>
                        <a:ea typeface="Calibri" panose="020F0502020204030204" pitchFamily="34" charset="0"/>
                        <a:cs typeface="Times New Roman" panose="02020603050405020304" pitchFamily="18" charset="0"/>
                      </a:endParaRPr>
                    </a:p>
                  </a:txBody>
                  <a:tcPr marL="64513" marR="64513" marT="0" marB="0"/>
                </a:tc>
                <a:tc>
                  <a:txBody>
                    <a:bodyPr/>
                    <a:lstStyle/>
                    <a:p>
                      <a:pPr marL="0" marR="0">
                        <a:lnSpc>
                          <a:spcPct val="107000"/>
                        </a:lnSpc>
                        <a:spcBef>
                          <a:spcPts val="0"/>
                        </a:spcBef>
                        <a:spcAft>
                          <a:spcPts val="0"/>
                        </a:spcAft>
                      </a:pPr>
                      <a:r>
                        <a:rPr lang="en-US" sz="1200">
                          <a:solidFill>
                            <a:schemeClr val="tx1"/>
                          </a:solidFill>
                          <a:effectLst/>
                          <a:latin typeface="+mj-lt"/>
                        </a:rPr>
                        <a:t>Termination Effective Date: 10/27</a:t>
                      </a:r>
                      <a:endParaRPr lang="en-US" sz="1200">
                        <a:solidFill>
                          <a:schemeClr val="tx1"/>
                        </a:solidFill>
                        <a:effectLst/>
                        <a:latin typeface="+mj-lt"/>
                        <a:ea typeface="Calibri" panose="020F0502020204030204" pitchFamily="34" charset="0"/>
                        <a:cs typeface="Times New Roman" panose="02020603050405020304" pitchFamily="18" charset="0"/>
                      </a:endParaRPr>
                    </a:p>
                  </a:txBody>
                  <a:tcPr marL="64513" marR="64513" marT="0" marB="0"/>
                </a:tc>
                <a:tc>
                  <a:txBody>
                    <a:bodyPr/>
                    <a:lstStyle/>
                    <a:p>
                      <a:pPr marL="0" marR="0" algn="ctr">
                        <a:lnSpc>
                          <a:spcPct val="107000"/>
                        </a:lnSpc>
                        <a:spcBef>
                          <a:spcPts val="0"/>
                        </a:spcBef>
                        <a:spcAft>
                          <a:spcPts val="0"/>
                        </a:spcAft>
                      </a:pPr>
                      <a:r>
                        <a:rPr lang="en-US" sz="1200">
                          <a:solidFill>
                            <a:schemeClr val="tx1"/>
                          </a:solidFill>
                          <a:effectLst/>
                          <a:latin typeface="+mj-lt"/>
                        </a:rPr>
                        <a:t> </a:t>
                      </a:r>
                      <a:endParaRPr lang="en-US" sz="1200">
                        <a:solidFill>
                          <a:schemeClr val="tx1"/>
                        </a:solidFill>
                        <a:effectLst/>
                        <a:latin typeface="+mj-lt"/>
                        <a:ea typeface="Calibri" panose="020F0502020204030204" pitchFamily="34" charset="0"/>
                        <a:cs typeface="Times New Roman" panose="02020603050405020304" pitchFamily="18" charset="0"/>
                      </a:endParaRPr>
                    </a:p>
                  </a:txBody>
                  <a:tcPr marL="64513" marR="64513" marT="0" marB="0"/>
                </a:tc>
                <a:extLst>
                  <a:ext uri="{0D108BD9-81ED-4DB2-BD59-A6C34878D82A}">
                    <a16:rowId xmlns:a16="http://schemas.microsoft.com/office/drawing/2014/main" val="1249498589"/>
                  </a:ext>
                </a:extLst>
              </a:tr>
              <a:tr h="1913401">
                <a:tc>
                  <a:txBody>
                    <a:bodyPr/>
                    <a:lstStyle/>
                    <a:p>
                      <a:pPr marL="0" marR="0">
                        <a:lnSpc>
                          <a:spcPct val="107000"/>
                        </a:lnSpc>
                        <a:spcBef>
                          <a:spcPts val="0"/>
                        </a:spcBef>
                        <a:spcAft>
                          <a:spcPts val="0"/>
                        </a:spcAft>
                      </a:pPr>
                      <a:r>
                        <a:rPr lang="en-US" sz="1200">
                          <a:solidFill>
                            <a:schemeClr val="tx1"/>
                          </a:solidFill>
                          <a:effectLst/>
                          <a:latin typeface="+mj-lt"/>
                        </a:rPr>
                        <a:t>The employee submits a resignation effective in two weeks to the supervisor on Tuesday, 10/23. </a:t>
                      </a:r>
                    </a:p>
                    <a:p>
                      <a:pPr marL="0" marR="0">
                        <a:lnSpc>
                          <a:spcPct val="107000"/>
                        </a:lnSpc>
                        <a:spcBef>
                          <a:spcPts val="0"/>
                        </a:spcBef>
                        <a:spcAft>
                          <a:spcPts val="0"/>
                        </a:spcAft>
                      </a:pPr>
                      <a:r>
                        <a:rPr lang="en-US" sz="1200">
                          <a:solidFill>
                            <a:schemeClr val="tx1"/>
                          </a:solidFill>
                          <a:effectLst/>
                          <a:latin typeface="+mj-lt"/>
                        </a:rPr>
                        <a:t>The supervisor tells the employee to finish out the day, but this will be his/her last day working.</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4513" marR="64513" marT="0" marB="0"/>
                </a:tc>
                <a:tc>
                  <a:txBody>
                    <a:bodyPr/>
                    <a:lstStyle/>
                    <a:p>
                      <a:pPr marL="0" marR="0">
                        <a:lnSpc>
                          <a:spcPct val="107000"/>
                        </a:lnSpc>
                        <a:spcBef>
                          <a:spcPts val="0"/>
                        </a:spcBef>
                        <a:spcAft>
                          <a:spcPts val="0"/>
                        </a:spcAft>
                      </a:pPr>
                      <a:r>
                        <a:rPr lang="en-US" sz="1200">
                          <a:solidFill>
                            <a:schemeClr val="tx1"/>
                          </a:solidFill>
                          <a:effectLst/>
                          <a:latin typeface="+mj-lt"/>
                        </a:rPr>
                        <a:t>Last day the employee physically worked: 10/23</a:t>
                      </a:r>
                      <a:endParaRPr lang="en-US" sz="1200">
                        <a:solidFill>
                          <a:schemeClr val="tx1"/>
                        </a:solidFill>
                        <a:effectLst/>
                        <a:latin typeface="+mj-lt"/>
                        <a:ea typeface="Calibri" panose="020F0502020204030204" pitchFamily="34" charset="0"/>
                        <a:cs typeface="Times New Roman" panose="02020603050405020304" pitchFamily="18" charset="0"/>
                      </a:endParaRPr>
                    </a:p>
                  </a:txBody>
                  <a:tcPr marL="64513" marR="64513" marT="0" marB="0"/>
                </a:tc>
                <a:tc>
                  <a:txBody>
                    <a:bodyPr/>
                    <a:lstStyle/>
                    <a:p>
                      <a:pPr marL="0" marR="0">
                        <a:lnSpc>
                          <a:spcPct val="107000"/>
                        </a:lnSpc>
                        <a:spcBef>
                          <a:spcPts val="0"/>
                        </a:spcBef>
                        <a:spcAft>
                          <a:spcPts val="0"/>
                        </a:spcAft>
                      </a:pPr>
                      <a:r>
                        <a:rPr lang="en-US" sz="1200">
                          <a:solidFill>
                            <a:schemeClr val="tx1"/>
                          </a:solidFill>
                          <a:effectLst/>
                          <a:latin typeface="+mj-lt"/>
                        </a:rPr>
                        <a:t>Last day in an active HR status: 10/23</a:t>
                      </a:r>
                      <a:endParaRPr lang="en-US" sz="1200">
                        <a:solidFill>
                          <a:schemeClr val="tx1"/>
                        </a:solidFill>
                        <a:effectLst/>
                        <a:latin typeface="+mj-lt"/>
                        <a:ea typeface="Calibri" panose="020F0502020204030204" pitchFamily="34" charset="0"/>
                        <a:cs typeface="Times New Roman" panose="02020603050405020304" pitchFamily="18" charset="0"/>
                      </a:endParaRPr>
                    </a:p>
                  </a:txBody>
                  <a:tcPr marL="64513" marR="64513" marT="0" marB="0"/>
                </a:tc>
                <a:tc>
                  <a:txBody>
                    <a:bodyPr/>
                    <a:lstStyle/>
                    <a:p>
                      <a:pPr marL="0" marR="0">
                        <a:lnSpc>
                          <a:spcPct val="107000"/>
                        </a:lnSpc>
                        <a:spcBef>
                          <a:spcPts val="0"/>
                        </a:spcBef>
                        <a:spcAft>
                          <a:spcPts val="0"/>
                        </a:spcAft>
                      </a:pPr>
                      <a:r>
                        <a:rPr lang="en-US" sz="1200">
                          <a:solidFill>
                            <a:schemeClr val="tx1"/>
                          </a:solidFill>
                          <a:effectLst/>
                          <a:latin typeface="+mj-lt"/>
                        </a:rPr>
                        <a:t>Termination Effective Date: 10/24</a:t>
                      </a:r>
                      <a:endParaRPr lang="en-US" sz="1200">
                        <a:solidFill>
                          <a:schemeClr val="tx1"/>
                        </a:solidFill>
                        <a:effectLst/>
                        <a:latin typeface="+mj-lt"/>
                        <a:ea typeface="Calibri" panose="020F0502020204030204" pitchFamily="34" charset="0"/>
                        <a:cs typeface="Times New Roman" panose="02020603050405020304" pitchFamily="18" charset="0"/>
                      </a:endParaRPr>
                    </a:p>
                  </a:txBody>
                  <a:tcPr marL="64513" marR="64513" marT="0" marB="0"/>
                </a:tc>
                <a:tc>
                  <a:txBody>
                    <a:bodyPr/>
                    <a:lstStyle/>
                    <a:p>
                      <a:pPr marL="0" marR="0" algn="ctr">
                        <a:lnSpc>
                          <a:spcPct val="107000"/>
                        </a:lnSpc>
                        <a:spcBef>
                          <a:spcPts val="0"/>
                        </a:spcBef>
                        <a:spcAft>
                          <a:spcPts val="0"/>
                        </a:spcAft>
                      </a:pPr>
                      <a:r>
                        <a:rPr lang="en-US" sz="1200">
                          <a:solidFill>
                            <a:schemeClr val="tx1"/>
                          </a:solidFill>
                          <a:effectLst/>
                          <a:latin typeface="+mj-lt"/>
                        </a:rPr>
                        <a:t> </a:t>
                      </a:r>
                      <a:endParaRPr lang="en-US" sz="1200">
                        <a:solidFill>
                          <a:schemeClr val="tx1"/>
                        </a:solidFill>
                        <a:effectLst/>
                        <a:latin typeface="+mj-lt"/>
                        <a:ea typeface="Calibri" panose="020F0502020204030204" pitchFamily="34" charset="0"/>
                        <a:cs typeface="Times New Roman" panose="02020603050405020304" pitchFamily="18" charset="0"/>
                      </a:endParaRPr>
                    </a:p>
                  </a:txBody>
                  <a:tcPr marL="64513" marR="64513" marT="0" marB="0"/>
                </a:tc>
                <a:extLst>
                  <a:ext uri="{0D108BD9-81ED-4DB2-BD59-A6C34878D82A}">
                    <a16:rowId xmlns:a16="http://schemas.microsoft.com/office/drawing/2014/main" val="801281922"/>
                  </a:ext>
                </a:extLst>
              </a:tr>
            </a:tbl>
          </a:graphicData>
        </a:graphic>
      </p:graphicFrame>
      <p:sp>
        <p:nvSpPr>
          <p:cNvPr id="4" name="Slide Number Placeholder 3">
            <a:extLst>
              <a:ext uri="{FF2B5EF4-FFF2-40B4-BE49-F238E27FC236}">
                <a16:creationId xmlns:a16="http://schemas.microsoft.com/office/drawing/2014/main" id="{E46EBA0F-3CC8-47C1-AD33-6ADD34E4F71E}"/>
              </a:ext>
            </a:extLst>
          </p:cNvPr>
          <p:cNvSpPr>
            <a:spLocks noGrp="1"/>
          </p:cNvSpPr>
          <p:nvPr>
            <p:ph type="sldNum" sz="quarter" idx="4"/>
          </p:nvPr>
        </p:nvSpPr>
        <p:spPr/>
        <p:txBody>
          <a:bodyPr/>
          <a:lstStyle/>
          <a:p>
            <a:fld id="{A4ED125B-D284-4FF1-A924-6417E476951B}" type="slidenum">
              <a:rPr lang="en-US" smtClean="0"/>
              <a:pPr/>
              <a:t>33</a:t>
            </a:fld>
            <a:endParaRPr lang="en-US"/>
          </a:p>
        </p:txBody>
      </p:sp>
    </p:spTree>
    <p:extLst>
      <p:ext uri="{BB962C8B-B14F-4D97-AF65-F5344CB8AC3E}">
        <p14:creationId xmlns:p14="http://schemas.microsoft.com/office/powerpoint/2010/main" val="3718706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FF70-FFA9-431F-8DAB-7B13B4810547}"/>
              </a:ext>
            </a:extLst>
          </p:cNvPr>
          <p:cNvSpPr>
            <a:spLocks noGrp="1"/>
          </p:cNvSpPr>
          <p:nvPr>
            <p:ph type="title"/>
          </p:nvPr>
        </p:nvSpPr>
        <p:spPr/>
        <p:txBody>
          <a:bodyPr/>
          <a:lstStyle/>
          <a:p>
            <a:r>
              <a:rPr lang="en-US" b="1">
                <a:solidFill>
                  <a:schemeClr val="tx1"/>
                </a:solidFill>
              </a:rPr>
              <a:t>Termination Request Scenarios</a:t>
            </a:r>
          </a:p>
        </p:txBody>
      </p:sp>
      <p:sp>
        <p:nvSpPr>
          <p:cNvPr id="4" name="Slide Number Placeholder 3">
            <a:extLst>
              <a:ext uri="{FF2B5EF4-FFF2-40B4-BE49-F238E27FC236}">
                <a16:creationId xmlns:a16="http://schemas.microsoft.com/office/drawing/2014/main" id="{50AF2560-13A7-4143-8AE6-AF3DAF4A572E}"/>
              </a:ext>
            </a:extLst>
          </p:cNvPr>
          <p:cNvSpPr>
            <a:spLocks noGrp="1"/>
          </p:cNvSpPr>
          <p:nvPr>
            <p:ph type="sldNum" sz="quarter" idx="4"/>
          </p:nvPr>
        </p:nvSpPr>
        <p:spPr/>
        <p:txBody>
          <a:bodyPr/>
          <a:lstStyle/>
          <a:p>
            <a:fld id="{A4ED125B-D284-4FF1-A924-6417E476951B}" type="slidenum">
              <a:rPr lang="en-US" smtClean="0"/>
              <a:pPr/>
              <a:t>34</a:t>
            </a:fld>
            <a:endParaRPr lang="en-US"/>
          </a:p>
        </p:txBody>
      </p:sp>
      <p:graphicFrame>
        <p:nvGraphicFramePr>
          <p:cNvPr id="8" name="Content Placeholder 7">
            <a:extLst>
              <a:ext uri="{FF2B5EF4-FFF2-40B4-BE49-F238E27FC236}">
                <a16:creationId xmlns:a16="http://schemas.microsoft.com/office/drawing/2014/main" id="{060E6D8A-1AF2-416A-9D85-74BCD25223B9}"/>
              </a:ext>
            </a:extLst>
          </p:cNvPr>
          <p:cNvGraphicFramePr>
            <a:graphicFrameLocks noGrp="1"/>
          </p:cNvGraphicFramePr>
          <p:nvPr>
            <p:ph idx="1"/>
          </p:nvPr>
        </p:nvGraphicFramePr>
        <p:xfrm>
          <a:off x="943896" y="1318759"/>
          <a:ext cx="10443465" cy="5006520"/>
        </p:xfrm>
        <a:graphic>
          <a:graphicData uri="http://schemas.openxmlformats.org/drawingml/2006/table">
            <a:tbl>
              <a:tblPr firstRow="1" firstCol="1" bandRow="1">
                <a:tableStyleId>{5940675A-B579-460E-94D1-54222C63F5DA}</a:tableStyleId>
              </a:tblPr>
              <a:tblGrid>
                <a:gridCol w="2088693">
                  <a:extLst>
                    <a:ext uri="{9D8B030D-6E8A-4147-A177-3AD203B41FA5}">
                      <a16:colId xmlns:a16="http://schemas.microsoft.com/office/drawing/2014/main" val="4085393657"/>
                    </a:ext>
                  </a:extLst>
                </a:gridCol>
                <a:gridCol w="2088693">
                  <a:extLst>
                    <a:ext uri="{9D8B030D-6E8A-4147-A177-3AD203B41FA5}">
                      <a16:colId xmlns:a16="http://schemas.microsoft.com/office/drawing/2014/main" val="1557266496"/>
                    </a:ext>
                  </a:extLst>
                </a:gridCol>
                <a:gridCol w="2088693">
                  <a:extLst>
                    <a:ext uri="{9D8B030D-6E8A-4147-A177-3AD203B41FA5}">
                      <a16:colId xmlns:a16="http://schemas.microsoft.com/office/drawing/2014/main" val="3868472687"/>
                    </a:ext>
                  </a:extLst>
                </a:gridCol>
                <a:gridCol w="2088693">
                  <a:extLst>
                    <a:ext uri="{9D8B030D-6E8A-4147-A177-3AD203B41FA5}">
                      <a16:colId xmlns:a16="http://schemas.microsoft.com/office/drawing/2014/main" val="3128979492"/>
                    </a:ext>
                  </a:extLst>
                </a:gridCol>
                <a:gridCol w="2088693">
                  <a:extLst>
                    <a:ext uri="{9D8B030D-6E8A-4147-A177-3AD203B41FA5}">
                      <a16:colId xmlns:a16="http://schemas.microsoft.com/office/drawing/2014/main" val="2239404588"/>
                    </a:ext>
                  </a:extLst>
                </a:gridCol>
              </a:tblGrid>
              <a:tr h="342900">
                <a:tc>
                  <a:txBody>
                    <a:bodyPr/>
                    <a:lstStyle/>
                    <a:p>
                      <a:pPr marL="0" marR="0" algn="ctr">
                        <a:lnSpc>
                          <a:spcPct val="107000"/>
                        </a:lnSpc>
                        <a:spcBef>
                          <a:spcPts val="0"/>
                        </a:spcBef>
                        <a:spcAft>
                          <a:spcPts val="0"/>
                        </a:spcAft>
                      </a:pPr>
                      <a:r>
                        <a:rPr lang="en-US" sz="1400" b="1">
                          <a:solidFill>
                            <a:schemeClr val="bg1"/>
                          </a:solidFill>
                          <a:effectLst/>
                          <a:latin typeface="+mj-lt"/>
                        </a:rPr>
                        <a:t>Scenario</a:t>
                      </a:r>
                      <a:endParaRPr lang="en-US" sz="1400" b="1">
                        <a:solidFill>
                          <a:schemeClr val="bg1"/>
                        </a:solidFill>
                        <a:effectLst/>
                        <a:latin typeface="+mj-lt"/>
                        <a:ea typeface="Calibri" panose="020F0502020204030204" pitchFamily="34" charset="0"/>
                        <a:cs typeface="Times New Roman" panose="02020603050405020304" pitchFamily="18" charset="0"/>
                      </a:endParaRPr>
                    </a:p>
                  </a:txBody>
                  <a:tcPr marL="62082" marR="62082" marT="0" marB="0">
                    <a:solidFill>
                      <a:srgbClr val="C00000"/>
                    </a:solidFill>
                  </a:tcPr>
                </a:tc>
                <a:tc>
                  <a:txBody>
                    <a:bodyPr/>
                    <a:lstStyle/>
                    <a:p>
                      <a:pPr marL="0" marR="0" algn="ctr">
                        <a:lnSpc>
                          <a:spcPct val="107000"/>
                        </a:lnSpc>
                        <a:spcBef>
                          <a:spcPts val="0"/>
                        </a:spcBef>
                        <a:spcAft>
                          <a:spcPts val="0"/>
                        </a:spcAft>
                      </a:pPr>
                      <a:r>
                        <a:rPr lang="en-US" sz="1400" b="1">
                          <a:solidFill>
                            <a:schemeClr val="bg1"/>
                          </a:solidFill>
                          <a:effectLst/>
                          <a:latin typeface="+mj-lt"/>
                        </a:rPr>
                        <a:t>Last Day Physically Worked</a:t>
                      </a:r>
                      <a:endParaRPr lang="en-US" sz="1400" b="1">
                        <a:solidFill>
                          <a:schemeClr val="bg1"/>
                        </a:solidFill>
                        <a:effectLst/>
                        <a:latin typeface="+mj-lt"/>
                        <a:ea typeface="Calibri" panose="020F0502020204030204" pitchFamily="34" charset="0"/>
                        <a:cs typeface="Times New Roman" panose="02020603050405020304" pitchFamily="18" charset="0"/>
                      </a:endParaRPr>
                    </a:p>
                  </a:txBody>
                  <a:tcPr marL="62082" marR="62082" marT="0" marB="0">
                    <a:solidFill>
                      <a:srgbClr val="C00000"/>
                    </a:solidFill>
                  </a:tcPr>
                </a:tc>
                <a:tc>
                  <a:txBody>
                    <a:bodyPr/>
                    <a:lstStyle/>
                    <a:p>
                      <a:pPr marL="0" marR="0" algn="ctr">
                        <a:lnSpc>
                          <a:spcPct val="107000"/>
                        </a:lnSpc>
                        <a:spcBef>
                          <a:spcPts val="0"/>
                        </a:spcBef>
                        <a:spcAft>
                          <a:spcPts val="0"/>
                        </a:spcAft>
                      </a:pPr>
                      <a:r>
                        <a:rPr lang="en-US" sz="1400" b="1">
                          <a:solidFill>
                            <a:schemeClr val="bg1"/>
                          </a:solidFill>
                          <a:effectLst/>
                          <a:latin typeface="+mj-lt"/>
                        </a:rPr>
                        <a:t>Last Day in Active HR Status</a:t>
                      </a:r>
                      <a:endParaRPr lang="en-US" sz="1400" b="1">
                        <a:solidFill>
                          <a:schemeClr val="bg1"/>
                        </a:solidFill>
                        <a:effectLst/>
                        <a:latin typeface="+mj-lt"/>
                        <a:ea typeface="Calibri" panose="020F0502020204030204" pitchFamily="34" charset="0"/>
                        <a:cs typeface="Times New Roman" panose="02020603050405020304" pitchFamily="18" charset="0"/>
                      </a:endParaRPr>
                    </a:p>
                  </a:txBody>
                  <a:tcPr marL="62082" marR="62082" marT="0" marB="0">
                    <a:solidFill>
                      <a:srgbClr val="C00000"/>
                    </a:solidFill>
                  </a:tcPr>
                </a:tc>
                <a:tc>
                  <a:txBody>
                    <a:bodyPr/>
                    <a:lstStyle/>
                    <a:p>
                      <a:pPr marL="0" marR="0" algn="ctr">
                        <a:lnSpc>
                          <a:spcPct val="107000"/>
                        </a:lnSpc>
                        <a:spcBef>
                          <a:spcPts val="0"/>
                        </a:spcBef>
                        <a:spcAft>
                          <a:spcPts val="0"/>
                        </a:spcAft>
                      </a:pPr>
                      <a:r>
                        <a:rPr lang="en-US" sz="1400" b="1">
                          <a:solidFill>
                            <a:schemeClr val="bg1"/>
                          </a:solidFill>
                          <a:effectLst/>
                          <a:latin typeface="+mj-lt"/>
                        </a:rPr>
                        <a:t>Termination Effective Date</a:t>
                      </a:r>
                      <a:endParaRPr lang="en-US" sz="1400" b="1">
                        <a:solidFill>
                          <a:schemeClr val="bg1"/>
                        </a:solidFill>
                        <a:effectLst/>
                        <a:latin typeface="+mj-lt"/>
                        <a:ea typeface="Calibri" panose="020F0502020204030204" pitchFamily="34" charset="0"/>
                        <a:cs typeface="Times New Roman" panose="02020603050405020304" pitchFamily="18" charset="0"/>
                      </a:endParaRPr>
                    </a:p>
                  </a:txBody>
                  <a:tcPr marL="62082" marR="62082" marT="0" marB="0">
                    <a:solidFill>
                      <a:srgbClr val="C00000"/>
                    </a:solidFill>
                  </a:tcPr>
                </a:tc>
                <a:tc>
                  <a:txBody>
                    <a:bodyPr/>
                    <a:lstStyle/>
                    <a:p>
                      <a:pPr marL="0" marR="0" algn="ctr">
                        <a:lnSpc>
                          <a:spcPct val="107000"/>
                        </a:lnSpc>
                        <a:spcBef>
                          <a:spcPts val="0"/>
                        </a:spcBef>
                        <a:spcAft>
                          <a:spcPts val="0"/>
                        </a:spcAft>
                      </a:pPr>
                      <a:r>
                        <a:rPr lang="en-US" sz="1400" b="1">
                          <a:solidFill>
                            <a:schemeClr val="bg1"/>
                          </a:solidFill>
                          <a:effectLst/>
                          <a:latin typeface="+mj-lt"/>
                        </a:rPr>
                        <a:t>Notes</a:t>
                      </a:r>
                      <a:endParaRPr lang="en-US" sz="1400" b="1">
                        <a:solidFill>
                          <a:schemeClr val="bg1"/>
                        </a:solidFill>
                        <a:effectLst/>
                        <a:latin typeface="+mj-lt"/>
                        <a:ea typeface="Calibri" panose="020F0502020204030204" pitchFamily="34" charset="0"/>
                        <a:cs typeface="Times New Roman" panose="02020603050405020304" pitchFamily="18" charset="0"/>
                      </a:endParaRPr>
                    </a:p>
                  </a:txBody>
                  <a:tcPr marL="62082" marR="62082" marT="0" marB="0">
                    <a:solidFill>
                      <a:srgbClr val="C00000"/>
                    </a:solidFill>
                  </a:tcPr>
                </a:tc>
                <a:extLst>
                  <a:ext uri="{0D108BD9-81ED-4DB2-BD59-A6C34878D82A}">
                    <a16:rowId xmlns:a16="http://schemas.microsoft.com/office/drawing/2014/main" val="175660335"/>
                  </a:ext>
                </a:extLst>
              </a:tr>
              <a:tr h="2622349">
                <a:tc>
                  <a:txBody>
                    <a:bodyPr/>
                    <a:lstStyle/>
                    <a:p>
                      <a:pPr marL="0" marR="0">
                        <a:lnSpc>
                          <a:spcPct val="107000"/>
                        </a:lnSpc>
                        <a:spcBef>
                          <a:spcPts val="0"/>
                        </a:spcBef>
                        <a:spcAft>
                          <a:spcPts val="0"/>
                        </a:spcAft>
                      </a:pPr>
                      <a:r>
                        <a:rPr lang="en-US" sz="1200">
                          <a:effectLst/>
                          <a:latin typeface="+mj-lt"/>
                        </a:rPr>
                        <a:t>The employee submits a resignation effective in two weeks to the supervisor on Tuesday, 10/23. </a:t>
                      </a:r>
                    </a:p>
                    <a:p>
                      <a:pPr marL="0" marR="0">
                        <a:lnSpc>
                          <a:spcPct val="107000"/>
                        </a:lnSpc>
                        <a:spcBef>
                          <a:spcPts val="0"/>
                        </a:spcBef>
                        <a:spcAft>
                          <a:spcPts val="0"/>
                        </a:spcAft>
                      </a:pPr>
                      <a:r>
                        <a:rPr lang="en-US" sz="1200">
                          <a:effectLst/>
                          <a:latin typeface="+mj-lt"/>
                        </a:rPr>
                        <a:t>The supervisor tells the employee he/she is no longer needed and asks the employee to leave immediately.</a:t>
                      </a:r>
                    </a:p>
                    <a:p>
                      <a:pPr marL="0" marR="0">
                        <a:lnSpc>
                          <a:spcPct val="107000"/>
                        </a:lnSpc>
                        <a:spcBef>
                          <a:spcPts val="0"/>
                        </a:spcBef>
                        <a:spcAft>
                          <a:spcPts val="0"/>
                        </a:spcAft>
                      </a:pPr>
                      <a:r>
                        <a:rPr lang="en-US" sz="1200">
                          <a:effectLst/>
                          <a:latin typeface="+mj-lt"/>
                        </a:rPr>
                        <a:t>The employee only worked two (2) hours that day.</a:t>
                      </a:r>
                    </a:p>
                    <a:p>
                      <a:pPr marL="0" marR="0">
                        <a:lnSpc>
                          <a:spcPct val="107000"/>
                        </a:lnSpc>
                        <a:spcBef>
                          <a:spcPts val="0"/>
                        </a:spcBef>
                        <a:spcAft>
                          <a:spcPts val="0"/>
                        </a:spcAft>
                      </a:pPr>
                      <a:r>
                        <a:rPr lang="en-US" sz="1200">
                          <a:effectLst/>
                          <a:latin typeface="+mj-lt"/>
                        </a:rPr>
                        <a:t>The employee is exempt and is paid monthly.</a:t>
                      </a:r>
                      <a:endParaRPr lang="en-US" sz="1200">
                        <a:effectLst/>
                        <a:latin typeface="+mj-lt"/>
                        <a:ea typeface="Calibri" panose="020F0502020204030204" pitchFamily="34" charset="0"/>
                        <a:cs typeface="Times New Roman" panose="02020603050405020304" pitchFamily="18" charset="0"/>
                      </a:endParaRPr>
                    </a:p>
                  </a:txBody>
                  <a:tcPr marL="62082" marR="62082" marT="0" marB="0"/>
                </a:tc>
                <a:tc>
                  <a:txBody>
                    <a:bodyPr/>
                    <a:lstStyle/>
                    <a:p>
                      <a:pPr marL="0" marR="0">
                        <a:lnSpc>
                          <a:spcPct val="107000"/>
                        </a:lnSpc>
                        <a:spcBef>
                          <a:spcPts val="0"/>
                        </a:spcBef>
                        <a:spcAft>
                          <a:spcPts val="0"/>
                        </a:spcAft>
                      </a:pPr>
                      <a:r>
                        <a:rPr lang="en-US" sz="1200">
                          <a:effectLst/>
                          <a:latin typeface="+mj-lt"/>
                        </a:rPr>
                        <a:t>Last day the employee physically worked: 10/23</a:t>
                      </a:r>
                      <a:endParaRPr lang="en-US" sz="1200">
                        <a:effectLst/>
                        <a:latin typeface="+mj-lt"/>
                        <a:ea typeface="Calibri" panose="020F0502020204030204" pitchFamily="34" charset="0"/>
                        <a:cs typeface="Times New Roman" panose="02020603050405020304" pitchFamily="18" charset="0"/>
                      </a:endParaRPr>
                    </a:p>
                  </a:txBody>
                  <a:tcPr marL="62082" marR="62082" marT="0" marB="0"/>
                </a:tc>
                <a:tc>
                  <a:txBody>
                    <a:bodyPr/>
                    <a:lstStyle/>
                    <a:p>
                      <a:pPr marL="0" marR="0">
                        <a:lnSpc>
                          <a:spcPct val="107000"/>
                        </a:lnSpc>
                        <a:spcBef>
                          <a:spcPts val="0"/>
                        </a:spcBef>
                        <a:spcAft>
                          <a:spcPts val="0"/>
                        </a:spcAft>
                      </a:pPr>
                      <a:r>
                        <a:rPr lang="en-US" sz="1200">
                          <a:effectLst/>
                          <a:latin typeface="+mj-lt"/>
                        </a:rPr>
                        <a:t>Last day in an active HR status: 10/23</a:t>
                      </a:r>
                      <a:endParaRPr lang="en-US" sz="1200">
                        <a:effectLst/>
                        <a:latin typeface="+mj-lt"/>
                        <a:ea typeface="Calibri" panose="020F0502020204030204" pitchFamily="34" charset="0"/>
                        <a:cs typeface="Times New Roman" panose="02020603050405020304" pitchFamily="18" charset="0"/>
                      </a:endParaRPr>
                    </a:p>
                  </a:txBody>
                  <a:tcPr marL="62082" marR="62082" marT="0" marB="0"/>
                </a:tc>
                <a:tc>
                  <a:txBody>
                    <a:bodyPr/>
                    <a:lstStyle/>
                    <a:p>
                      <a:pPr marL="0" marR="0">
                        <a:lnSpc>
                          <a:spcPct val="107000"/>
                        </a:lnSpc>
                        <a:spcBef>
                          <a:spcPts val="0"/>
                        </a:spcBef>
                        <a:spcAft>
                          <a:spcPts val="0"/>
                        </a:spcAft>
                      </a:pPr>
                      <a:r>
                        <a:rPr lang="en-US" sz="1200">
                          <a:effectLst/>
                          <a:latin typeface="+mj-lt"/>
                        </a:rPr>
                        <a:t>Termination Effective Date: 10/24</a:t>
                      </a:r>
                      <a:endParaRPr lang="en-US" sz="1200">
                        <a:effectLst/>
                        <a:latin typeface="+mj-lt"/>
                        <a:ea typeface="Calibri" panose="020F0502020204030204" pitchFamily="34" charset="0"/>
                        <a:cs typeface="Times New Roman" panose="02020603050405020304" pitchFamily="18" charset="0"/>
                      </a:endParaRPr>
                    </a:p>
                  </a:txBody>
                  <a:tcPr marL="62082" marR="62082" marT="0" marB="0"/>
                </a:tc>
                <a:tc>
                  <a:txBody>
                    <a:bodyPr/>
                    <a:lstStyle/>
                    <a:p>
                      <a:pPr marL="0" marR="0">
                        <a:lnSpc>
                          <a:spcPct val="107000"/>
                        </a:lnSpc>
                        <a:spcBef>
                          <a:spcPts val="0"/>
                        </a:spcBef>
                        <a:spcAft>
                          <a:spcPts val="0"/>
                        </a:spcAft>
                      </a:pPr>
                      <a:r>
                        <a:rPr lang="en-US" sz="1200">
                          <a:effectLst/>
                          <a:latin typeface="+mj-lt"/>
                        </a:rPr>
                        <a:t>Note: The supervisor should immediately notify HR of the resignation. HR will terminate the employee in OneUSG Connect with the effective date of 10/24. HR will need to notify payroll immediately so that they can ensure that the employee is only paid for 2 hours on 10/23.</a:t>
                      </a:r>
                      <a:endParaRPr lang="en-US" sz="1200">
                        <a:effectLst/>
                        <a:latin typeface="+mj-lt"/>
                        <a:ea typeface="Calibri" panose="020F0502020204030204" pitchFamily="34" charset="0"/>
                        <a:cs typeface="Times New Roman" panose="02020603050405020304" pitchFamily="18" charset="0"/>
                      </a:endParaRPr>
                    </a:p>
                  </a:txBody>
                  <a:tcPr marL="62082" marR="62082" marT="0" marB="0"/>
                </a:tc>
                <a:extLst>
                  <a:ext uri="{0D108BD9-81ED-4DB2-BD59-A6C34878D82A}">
                    <a16:rowId xmlns:a16="http://schemas.microsoft.com/office/drawing/2014/main" val="1262242208"/>
                  </a:ext>
                </a:extLst>
              </a:tr>
              <a:tr h="1912096">
                <a:tc>
                  <a:txBody>
                    <a:bodyPr/>
                    <a:lstStyle/>
                    <a:p>
                      <a:pPr marL="0" marR="0">
                        <a:lnSpc>
                          <a:spcPct val="107000"/>
                        </a:lnSpc>
                        <a:spcBef>
                          <a:spcPts val="0"/>
                        </a:spcBef>
                        <a:spcAft>
                          <a:spcPts val="0"/>
                        </a:spcAft>
                      </a:pPr>
                      <a:r>
                        <a:rPr lang="en-US" sz="1200">
                          <a:effectLst/>
                          <a:latin typeface="+mj-lt"/>
                        </a:rPr>
                        <a:t>The employee submits a resignation effective immediately to the supervisor on Tuesday, 10/23.</a:t>
                      </a:r>
                    </a:p>
                    <a:p>
                      <a:pPr marL="0" marR="0">
                        <a:lnSpc>
                          <a:spcPct val="107000"/>
                        </a:lnSpc>
                        <a:spcBef>
                          <a:spcPts val="0"/>
                        </a:spcBef>
                        <a:spcAft>
                          <a:spcPts val="0"/>
                        </a:spcAft>
                      </a:pPr>
                      <a:r>
                        <a:rPr lang="en-US" sz="1200">
                          <a:effectLst/>
                          <a:latin typeface="+mj-lt"/>
                        </a:rPr>
                        <a:t>The employee’s last day physically working is Wednesday, 10/10.</a:t>
                      </a:r>
                    </a:p>
                    <a:p>
                      <a:pPr marL="0" marR="0">
                        <a:lnSpc>
                          <a:spcPct val="107000"/>
                        </a:lnSpc>
                        <a:spcBef>
                          <a:spcPts val="0"/>
                        </a:spcBef>
                        <a:spcAft>
                          <a:spcPts val="0"/>
                        </a:spcAft>
                      </a:pPr>
                      <a:r>
                        <a:rPr lang="en-US" sz="1200">
                          <a:effectLst/>
                          <a:latin typeface="+mj-lt"/>
                        </a:rPr>
                        <a:t>He/she is currently on an unpaid leave of absence.</a:t>
                      </a:r>
                      <a:endParaRPr lang="en-US" sz="1200">
                        <a:effectLst/>
                        <a:latin typeface="+mj-lt"/>
                        <a:ea typeface="Calibri" panose="020F0502020204030204" pitchFamily="34" charset="0"/>
                        <a:cs typeface="Times New Roman" panose="02020603050405020304" pitchFamily="18" charset="0"/>
                      </a:endParaRPr>
                    </a:p>
                  </a:txBody>
                  <a:tcPr marL="62082" marR="62082" marT="0" marB="0"/>
                </a:tc>
                <a:tc>
                  <a:txBody>
                    <a:bodyPr/>
                    <a:lstStyle/>
                    <a:p>
                      <a:pPr marL="0" marR="0">
                        <a:lnSpc>
                          <a:spcPct val="107000"/>
                        </a:lnSpc>
                        <a:spcBef>
                          <a:spcPts val="0"/>
                        </a:spcBef>
                        <a:spcAft>
                          <a:spcPts val="0"/>
                        </a:spcAft>
                      </a:pPr>
                      <a:r>
                        <a:rPr lang="en-US" sz="1200">
                          <a:effectLst/>
                          <a:latin typeface="+mj-lt"/>
                        </a:rPr>
                        <a:t>Last day the employee physically worked: 10/10</a:t>
                      </a:r>
                      <a:endParaRPr lang="en-US" sz="1200">
                        <a:effectLst/>
                        <a:latin typeface="+mj-lt"/>
                        <a:ea typeface="Calibri" panose="020F0502020204030204" pitchFamily="34" charset="0"/>
                        <a:cs typeface="Times New Roman" panose="02020603050405020304" pitchFamily="18" charset="0"/>
                      </a:endParaRPr>
                    </a:p>
                  </a:txBody>
                  <a:tcPr marL="62082" marR="62082" marT="0" marB="0"/>
                </a:tc>
                <a:tc>
                  <a:txBody>
                    <a:bodyPr/>
                    <a:lstStyle/>
                    <a:p>
                      <a:pPr marL="0" marR="0">
                        <a:lnSpc>
                          <a:spcPct val="107000"/>
                        </a:lnSpc>
                        <a:spcBef>
                          <a:spcPts val="0"/>
                        </a:spcBef>
                        <a:spcAft>
                          <a:spcPts val="0"/>
                        </a:spcAft>
                      </a:pPr>
                      <a:r>
                        <a:rPr lang="en-US" sz="1200">
                          <a:effectLst/>
                          <a:latin typeface="+mj-lt"/>
                        </a:rPr>
                        <a:t>Last day in an active HR status: 10/23</a:t>
                      </a:r>
                      <a:endParaRPr lang="en-US" sz="1200">
                        <a:effectLst/>
                        <a:latin typeface="+mj-lt"/>
                        <a:ea typeface="Calibri" panose="020F0502020204030204" pitchFamily="34" charset="0"/>
                        <a:cs typeface="Times New Roman" panose="02020603050405020304" pitchFamily="18" charset="0"/>
                      </a:endParaRPr>
                    </a:p>
                  </a:txBody>
                  <a:tcPr marL="62082" marR="62082" marT="0" marB="0"/>
                </a:tc>
                <a:tc>
                  <a:txBody>
                    <a:bodyPr/>
                    <a:lstStyle/>
                    <a:p>
                      <a:pPr marL="0" marR="0">
                        <a:lnSpc>
                          <a:spcPct val="107000"/>
                        </a:lnSpc>
                        <a:spcBef>
                          <a:spcPts val="0"/>
                        </a:spcBef>
                        <a:spcAft>
                          <a:spcPts val="0"/>
                        </a:spcAft>
                      </a:pPr>
                      <a:r>
                        <a:rPr lang="en-US" sz="1200">
                          <a:effectLst/>
                          <a:latin typeface="+mj-lt"/>
                        </a:rPr>
                        <a:t>Termination Effective Date: 10/24</a:t>
                      </a:r>
                      <a:endParaRPr lang="en-US" sz="1200">
                        <a:effectLst/>
                        <a:latin typeface="+mj-lt"/>
                        <a:ea typeface="Calibri" panose="020F0502020204030204" pitchFamily="34" charset="0"/>
                        <a:cs typeface="Times New Roman" panose="02020603050405020304" pitchFamily="18" charset="0"/>
                      </a:endParaRPr>
                    </a:p>
                  </a:txBody>
                  <a:tcPr marL="62082" marR="62082" marT="0" marB="0"/>
                </a:tc>
                <a:tc>
                  <a:txBody>
                    <a:bodyPr/>
                    <a:lstStyle/>
                    <a:p>
                      <a:pPr marL="0" marR="0">
                        <a:lnSpc>
                          <a:spcPct val="107000"/>
                        </a:lnSpc>
                        <a:spcBef>
                          <a:spcPts val="0"/>
                        </a:spcBef>
                        <a:spcAft>
                          <a:spcPts val="0"/>
                        </a:spcAft>
                      </a:pPr>
                      <a:r>
                        <a:rPr lang="en-US" sz="1200">
                          <a:effectLst/>
                          <a:latin typeface="+mj-lt"/>
                        </a:rPr>
                        <a:t>Note: Please keep in mind that those who are on an unpaid leave of absence will be on benefits billing with Alight.</a:t>
                      </a:r>
                      <a:endParaRPr lang="en-US" sz="1200">
                        <a:effectLst/>
                        <a:latin typeface="+mj-lt"/>
                        <a:ea typeface="Calibri" panose="020F0502020204030204" pitchFamily="34" charset="0"/>
                        <a:cs typeface="Times New Roman" panose="02020603050405020304" pitchFamily="18" charset="0"/>
                      </a:endParaRPr>
                    </a:p>
                  </a:txBody>
                  <a:tcPr marL="62082" marR="62082" marT="0" marB="0"/>
                </a:tc>
                <a:extLst>
                  <a:ext uri="{0D108BD9-81ED-4DB2-BD59-A6C34878D82A}">
                    <a16:rowId xmlns:a16="http://schemas.microsoft.com/office/drawing/2014/main" val="2426353131"/>
                  </a:ext>
                </a:extLst>
              </a:tr>
            </a:tbl>
          </a:graphicData>
        </a:graphic>
      </p:graphicFrame>
    </p:spTree>
    <p:extLst>
      <p:ext uri="{BB962C8B-B14F-4D97-AF65-F5344CB8AC3E}">
        <p14:creationId xmlns:p14="http://schemas.microsoft.com/office/powerpoint/2010/main" val="3503440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194B-7C23-458C-B923-19D11174A738}"/>
              </a:ext>
            </a:extLst>
          </p:cNvPr>
          <p:cNvSpPr>
            <a:spLocks noGrp="1"/>
          </p:cNvSpPr>
          <p:nvPr>
            <p:ph type="title"/>
          </p:nvPr>
        </p:nvSpPr>
        <p:spPr/>
        <p:txBody>
          <a:bodyPr/>
          <a:lstStyle/>
          <a:p>
            <a:r>
              <a:rPr lang="en-US" b="1">
                <a:solidFill>
                  <a:schemeClr val="tx1"/>
                </a:solidFill>
              </a:rPr>
              <a:t>Termination Request Scenarios</a:t>
            </a:r>
          </a:p>
        </p:txBody>
      </p:sp>
      <p:graphicFrame>
        <p:nvGraphicFramePr>
          <p:cNvPr id="5" name="Content Placeholder 4">
            <a:extLst>
              <a:ext uri="{FF2B5EF4-FFF2-40B4-BE49-F238E27FC236}">
                <a16:creationId xmlns:a16="http://schemas.microsoft.com/office/drawing/2014/main" id="{FDAE0339-C048-4673-BA73-F595DF1F309C}"/>
              </a:ext>
            </a:extLst>
          </p:cNvPr>
          <p:cNvGraphicFramePr>
            <a:graphicFrameLocks noGrp="1"/>
          </p:cNvGraphicFramePr>
          <p:nvPr>
            <p:ph idx="1"/>
          </p:nvPr>
        </p:nvGraphicFramePr>
        <p:xfrm>
          <a:off x="899652" y="1249122"/>
          <a:ext cx="10443465" cy="5001286"/>
        </p:xfrm>
        <a:graphic>
          <a:graphicData uri="http://schemas.openxmlformats.org/drawingml/2006/table">
            <a:tbl>
              <a:tblPr firstRow="1" firstCol="1" bandRow="1">
                <a:tableStyleId>{5940675A-B579-460E-94D1-54222C63F5DA}</a:tableStyleId>
              </a:tblPr>
              <a:tblGrid>
                <a:gridCol w="2088693">
                  <a:extLst>
                    <a:ext uri="{9D8B030D-6E8A-4147-A177-3AD203B41FA5}">
                      <a16:colId xmlns:a16="http://schemas.microsoft.com/office/drawing/2014/main" val="535765177"/>
                    </a:ext>
                  </a:extLst>
                </a:gridCol>
                <a:gridCol w="2088693">
                  <a:extLst>
                    <a:ext uri="{9D8B030D-6E8A-4147-A177-3AD203B41FA5}">
                      <a16:colId xmlns:a16="http://schemas.microsoft.com/office/drawing/2014/main" val="1428921227"/>
                    </a:ext>
                  </a:extLst>
                </a:gridCol>
                <a:gridCol w="2088693">
                  <a:extLst>
                    <a:ext uri="{9D8B030D-6E8A-4147-A177-3AD203B41FA5}">
                      <a16:colId xmlns:a16="http://schemas.microsoft.com/office/drawing/2014/main" val="576711838"/>
                    </a:ext>
                  </a:extLst>
                </a:gridCol>
                <a:gridCol w="2088693">
                  <a:extLst>
                    <a:ext uri="{9D8B030D-6E8A-4147-A177-3AD203B41FA5}">
                      <a16:colId xmlns:a16="http://schemas.microsoft.com/office/drawing/2014/main" val="907497533"/>
                    </a:ext>
                  </a:extLst>
                </a:gridCol>
                <a:gridCol w="2088693">
                  <a:extLst>
                    <a:ext uri="{9D8B030D-6E8A-4147-A177-3AD203B41FA5}">
                      <a16:colId xmlns:a16="http://schemas.microsoft.com/office/drawing/2014/main" val="1962301693"/>
                    </a:ext>
                  </a:extLst>
                </a:gridCol>
              </a:tblGrid>
              <a:tr h="357224">
                <a:tc>
                  <a:txBody>
                    <a:bodyPr/>
                    <a:lstStyle/>
                    <a:p>
                      <a:pPr marL="0" marR="0" algn="ctr">
                        <a:lnSpc>
                          <a:spcPct val="107000"/>
                        </a:lnSpc>
                        <a:spcBef>
                          <a:spcPts val="0"/>
                        </a:spcBef>
                        <a:spcAft>
                          <a:spcPts val="0"/>
                        </a:spcAft>
                      </a:pPr>
                      <a:r>
                        <a:rPr lang="en-US" sz="1400" b="1">
                          <a:solidFill>
                            <a:schemeClr val="bg1"/>
                          </a:solidFill>
                          <a:effectLst/>
                          <a:latin typeface="+mj-lt"/>
                        </a:rPr>
                        <a:t>Scenario</a:t>
                      </a:r>
                      <a:endParaRPr lang="en-US" sz="1400" b="1">
                        <a:solidFill>
                          <a:schemeClr val="bg1"/>
                        </a:solidFill>
                        <a:effectLst/>
                        <a:latin typeface="+mj-lt"/>
                        <a:ea typeface="Calibri" panose="020F0502020204030204" pitchFamily="34" charset="0"/>
                        <a:cs typeface="Times New Roman" panose="02020603050405020304" pitchFamily="18" charset="0"/>
                      </a:endParaRPr>
                    </a:p>
                  </a:txBody>
                  <a:tcPr marL="64394" marR="64394" marT="0" marB="0">
                    <a:solidFill>
                      <a:srgbClr val="C00000"/>
                    </a:solidFill>
                  </a:tcPr>
                </a:tc>
                <a:tc>
                  <a:txBody>
                    <a:bodyPr/>
                    <a:lstStyle/>
                    <a:p>
                      <a:pPr marL="0" marR="0" algn="ctr">
                        <a:lnSpc>
                          <a:spcPct val="107000"/>
                        </a:lnSpc>
                        <a:spcBef>
                          <a:spcPts val="0"/>
                        </a:spcBef>
                        <a:spcAft>
                          <a:spcPts val="0"/>
                        </a:spcAft>
                      </a:pPr>
                      <a:r>
                        <a:rPr lang="en-US" sz="1400" b="1">
                          <a:solidFill>
                            <a:schemeClr val="bg1"/>
                          </a:solidFill>
                          <a:effectLst/>
                          <a:latin typeface="+mj-lt"/>
                        </a:rPr>
                        <a:t>Last Day Physically Worked</a:t>
                      </a:r>
                      <a:endParaRPr lang="en-US" sz="1400" b="1">
                        <a:solidFill>
                          <a:schemeClr val="bg1"/>
                        </a:solidFill>
                        <a:effectLst/>
                        <a:latin typeface="+mj-lt"/>
                        <a:ea typeface="Calibri" panose="020F0502020204030204" pitchFamily="34" charset="0"/>
                        <a:cs typeface="Times New Roman" panose="02020603050405020304" pitchFamily="18" charset="0"/>
                      </a:endParaRPr>
                    </a:p>
                  </a:txBody>
                  <a:tcPr marL="64394" marR="64394" marT="0" marB="0">
                    <a:solidFill>
                      <a:srgbClr val="C00000"/>
                    </a:solidFill>
                  </a:tcPr>
                </a:tc>
                <a:tc>
                  <a:txBody>
                    <a:bodyPr/>
                    <a:lstStyle/>
                    <a:p>
                      <a:pPr marL="0" marR="0" algn="ctr">
                        <a:lnSpc>
                          <a:spcPct val="107000"/>
                        </a:lnSpc>
                        <a:spcBef>
                          <a:spcPts val="0"/>
                        </a:spcBef>
                        <a:spcAft>
                          <a:spcPts val="0"/>
                        </a:spcAft>
                      </a:pPr>
                      <a:r>
                        <a:rPr lang="en-US" sz="1400" b="1">
                          <a:solidFill>
                            <a:schemeClr val="bg1"/>
                          </a:solidFill>
                          <a:effectLst/>
                          <a:latin typeface="+mj-lt"/>
                        </a:rPr>
                        <a:t>Last Day in Active HR Status</a:t>
                      </a:r>
                      <a:endParaRPr lang="en-US" sz="1400" b="1">
                        <a:solidFill>
                          <a:schemeClr val="bg1"/>
                        </a:solidFill>
                        <a:effectLst/>
                        <a:latin typeface="+mj-lt"/>
                        <a:ea typeface="Calibri" panose="020F0502020204030204" pitchFamily="34" charset="0"/>
                        <a:cs typeface="Times New Roman" panose="02020603050405020304" pitchFamily="18" charset="0"/>
                      </a:endParaRPr>
                    </a:p>
                  </a:txBody>
                  <a:tcPr marL="64394" marR="64394" marT="0" marB="0">
                    <a:solidFill>
                      <a:srgbClr val="C00000"/>
                    </a:solidFill>
                  </a:tcPr>
                </a:tc>
                <a:tc>
                  <a:txBody>
                    <a:bodyPr/>
                    <a:lstStyle/>
                    <a:p>
                      <a:pPr marL="0" marR="0" algn="ctr">
                        <a:lnSpc>
                          <a:spcPct val="107000"/>
                        </a:lnSpc>
                        <a:spcBef>
                          <a:spcPts val="0"/>
                        </a:spcBef>
                        <a:spcAft>
                          <a:spcPts val="0"/>
                        </a:spcAft>
                      </a:pPr>
                      <a:r>
                        <a:rPr lang="en-US" sz="1400" b="1">
                          <a:solidFill>
                            <a:schemeClr val="bg1"/>
                          </a:solidFill>
                          <a:effectLst/>
                          <a:latin typeface="+mj-lt"/>
                        </a:rPr>
                        <a:t>Termination Effective Date</a:t>
                      </a:r>
                      <a:endParaRPr lang="en-US" sz="1400" b="1">
                        <a:solidFill>
                          <a:schemeClr val="bg1"/>
                        </a:solidFill>
                        <a:effectLst/>
                        <a:latin typeface="+mj-lt"/>
                        <a:ea typeface="Calibri" panose="020F0502020204030204" pitchFamily="34" charset="0"/>
                        <a:cs typeface="Times New Roman" panose="02020603050405020304" pitchFamily="18" charset="0"/>
                      </a:endParaRPr>
                    </a:p>
                  </a:txBody>
                  <a:tcPr marL="64394" marR="64394" marT="0" marB="0">
                    <a:solidFill>
                      <a:srgbClr val="C00000"/>
                    </a:solidFill>
                  </a:tcPr>
                </a:tc>
                <a:tc>
                  <a:txBody>
                    <a:bodyPr/>
                    <a:lstStyle/>
                    <a:p>
                      <a:pPr marL="0" marR="0" algn="ctr">
                        <a:lnSpc>
                          <a:spcPct val="107000"/>
                        </a:lnSpc>
                        <a:spcBef>
                          <a:spcPts val="0"/>
                        </a:spcBef>
                        <a:spcAft>
                          <a:spcPts val="0"/>
                        </a:spcAft>
                      </a:pPr>
                      <a:r>
                        <a:rPr lang="en-US" sz="1400" b="1">
                          <a:solidFill>
                            <a:schemeClr val="bg1"/>
                          </a:solidFill>
                          <a:effectLst/>
                          <a:latin typeface="+mj-lt"/>
                        </a:rPr>
                        <a:t>Notes</a:t>
                      </a:r>
                      <a:endParaRPr lang="en-US" sz="1400" b="1">
                        <a:solidFill>
                          <a:schemeClr val="bg1"/>
                        </a:solidFill>
                        <a:effectLst/>
                        <a:latin typeface="+mj-lt"/>
                        <a:ea typeface="Calibri" panose="020F0502020204030204" pitchFamily="34" charset="0"/>
                        <a:cs typeface="Times New Roman" panose="02020603050405020304" pitchFamily="18" charset="0"/>
                      </a:endParaRPr>
                    </a:p>
                  </a:txBody>
                  <a:tcPr marL="64394" marR="64394" marT="0" marB="0">
                    <a:solidFill>
                      <a:srgbClr val="C00000"/>
                    </a:solidFill>
                  </a:tcPr>
                </a:tc>
                <a:extLst>
                  <a:ext uri="{0D108BD9-81ED-4DB2-BD59-A6C34878D82A}">
                    <a16:rowId xmlns:a16="http://schemas.microsoft.com/office/drawing/2014/main" val="4248358475"/>
                  </a:ext>
                </a:extLst>
              </a:tr>
              <a:tr h="1822423">
                <a:tc>
                  <a:txBody>
                    <a:bodyPr/>
                    <a:lstStyle/>
                    <a:p>
                      <a:pPr marL="0" marR="0">
                        <a:lnSpc>
                          <a:spcPct val="107000"/>
                        </a:lnSpc>
                        <a:spcBef>
                          <a:spcPts val="0"/>
                        </a:spcBef>
                        <a:spcAft>
                          <a:spcPts val="0"/>
                        </a:spcAft>
                      </a:pPr>
                      <a:r>
                        <a:rPr lang="en-US" sz="1200" b="0">
                          <a:solidFill>
                            <a:schemeClr val="tx1"/>
                          </a:solidFill>
                          <a:effectLst/>
                          <a:latin typeface="+mj-lt"/>
                        </a:rPr>
                        <a:t>The employee submits a resignation to the supervisor effective Tuesday, 1/1.</a:t>
                      </a:r>
                    </a:p>
                    <a:p>
                      <a:pPr marL="0" marR="0">
                        <a:lnSpc>
                          <a:spcPct val="107000"/>
                        </a:lnSpc>
                        <a:spcBef>
                          <a:spcPts val="0"/>
                        </a:spcBef>
                        <a:spcAft>
                          <a:spcPts val="0"/>
                        </a:spcAft>
                      </a:pPr>
                      <a:r>
                        <a:rPr lang="en-US" sz="1200" b="0">
                          <a:solidFill>
                            <a:schemeClr val="tx1"/>
                          </a:solidFill>
                          <a:effectLst/>
                          <a:latin typeface="+mj-lt"/>
                        </a:rPr>
                        <a:t>The employee’s last day physically working is Monday, 12/31.</a:t>
                      </a:r>
                    </a:p>
                    <a:p>
                      <a:pPr marL="0" marR="0">
                        <a:lnSpc>
                          <a:spcPct val="107000"/>
                        </a:lnSpc>
                        <a:spcBef>
                          <a:spcPts val="0"/>
                        </a:spcBef>
                        <a:spcAft>
                          <a:spcPts val="0"/>
                        </a:spcAft>
                      </a:pPr>
                      <a:r>
                        <a:rPr lang="en-US" sz="1200" b="0">
                          <a:solidFill>
                            <a:schemeClr val="tx1"/>
                          </a:solidFill>
                          <a:effectLst/>
                          <a:latin typeface="+mj-lt"/>
                        </a:rPr>
                        <a:t>The effective date of the termination falls on a holiday.</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4394" marR="64394" marT="0" marB="0"/>
                </a:tc>
                <a:tc>
                  <a:txBody>
                    <a:bodyPr/>
                    <a:lstStyle/>
                    <a:p>
                      <a:pPr marL="0" marR="0">
                        <a:lnSpc>
                          <a:spcPct val="107000"/>
                        </a:lnSpc>
                        <a:spcBef>
                          <a:spcPts val="0"/>
                        </a:spcBef>
                        <a:spcAft>
                          <a:spcPts val="0"/>
                        </a:spcAft>
                      </a:pPr>
                      <a:r>
                        <a:rPr lang="en-US" sz="1200" b="0">
                          <a:solidFill>
                            <a:schemeClr val="tx1"/>
                          </a:solidFill>
                          <a:effectLst/>
                          <a:latin typeface="+mj-lt"/>
                        </a:rPr>
                        <a:t>Last day the employee physically worked: 12/31</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4394" marR="64394" marT="0" marB="0"/>
                </a:tc>
                <a:tc>
                  <a:txBody>
                    <a:bodyPr/>
                    <a:lstStyle/>
                    <a:p>
                      <a:pPr marL="0" marR="0">
                        <a:lnSpc>
                          <a:spcPct val="107000"/>
                        </a:lnSpc>
                        <a:spcBef>
                          <a:spcPts val="0"/>
                        </a:spcBef>
                        <a:spcAft>
                          <a:spcPts val="0"/>
                        </a:spcAft>
                      </a:pPr>
                      <a:r>
                        <a:rPr lang="en-US" sz="1200" b="0">
                          <a:solidFill>
                            <a:schemeClr val="tx1"/>
                          </a:solidFill>
                          <a:effectLst/>
                          <a:latin typeface="+mj-lt"/>
                        </a:rPr>
                        <a:t>Last day in an active HR status: 12/31</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4394" marR="64394" marT="0" marB="0"/>
                </a:tc>
                <a:tc>
                  <a:txBody>
                    <a:bodyPr/>
                    <a:lstStyle/>
                    <a:p>
                      <a:pPr marL="0" marR="0">
                        <a:lnSpc>
                          <a:spcPct val="107000"/>
                        </a:lnSpc>
                        <a:spcBef>
                          <a:spcPts val="0"/>
                        </a:spcBef>
                        <a:spcAft>
                          <a:spcPts val="0"/>
                        </a:spcAft>
                      </a:pPr>
                      <a:r>
                        <a:rPr lang="en-US" sz="1200" b="0">
                          <a:solidFill>
                            <a:schemeClr val="tx1"/>
                          </a:solidFill>
                          <a:effectLst/>
                          <a:latin typeface="+mj-lt"/>
                        </a:rPr>
                        <a:t>Termination Effective Date: 1/1</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4394" marR="64394" marT="0" marB="0"/>
                </a:tc>
                <a:tc>
                  <a:txBody>
                    <a:bodyPr/>
                    <a:lstStyle/>
                    <a:p>
                      <a:pPr marL="0" marR="0">
                        <a:lnSpc>
                          <a:spcPct val="107000"/>
                        </a:lnSpc>
                        <a:spcBef>
                          <a:spcPts val="0"/>
                        </a:spcBef>
                        <a:spcAft>
                          <a:spcPts val="0"/>
                        </a:spcAft>
                      </a:pPr>
                      <a:r>
                        <a:rPr lang="en-US" sz="1200" b="0">
                          <a:solidFill>
                            <a:schemeClr val="tx1"/>
                          </a:solidFill>
                          <a:effectLst/>
                          <a:latin typeface="+mj-lt"/>
                        </a:rPr>
                        <a:t> </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4394" marR="64394" marT="0" marB="0"/>
                </a:tc>
                <a:extLst>
                  <a:ext uri="{0D108BD9-81ED-4DB2-BD59-A6C34878D82A}">
                    <a16:rowId xmlns:a16="http://schemas.microsoft.com/office/drawing/2014/main" val="2621028131"/>
                  </a:ext>
                </a:extLst>
              </a:tr>
              <a:tr h="2738173">
                <a:tc>
                  <a:txBody>
                    <a:bodyPr/>
                    <a:lstStyle/>
                    <a:p>
                      <a:pPr marL="0" marR="0">
                        <a:lnSpc>
                          <a:spcPct val="107000"/>
                        </a:lnSpc>
                        <a:spcBef>
                          <a:spcPts val="0"/>
                        </a:spcBef>
                        <a:spcAft>
                          <a:spcPts val="0"/>
                        </a:spcAft>
                      </a:pPr>
                      <a:r>
                        <a:rPr lang="en-US" sz="1200" b="0">
                          <a:solidFill>
                            <a:schemeClr val="tx1"/>
                          </a:solidFill>
                          <a:effectLst/>
                          <a:latin typeface="+mj-lt"/>
                        </a:rPr>
                        <a:t>The employee submits a resignation from a temporary position effective Tuesday, 10/23.</a:t>
                      </a:r>
                    </a:p>
                    <a:p>
                      <a:pPr marL="0" marR="0">
                        <a:lnSpc>
                          <a:spcPct val="107000"/>
                        </a:lnSpc>
                        <a:spcBef>
                          <a:spcPts val="0"/>
                        </a:spcBef>
                        <a:spcAft>
                          <a:spcPts val="0"/>
                        </a:spcAft>
                      </a:pPr>
                      <a:r>
                        <a:rPr lang="en-US" sz="1200" b="0">
                          <a:solidFill>
                            <a:schemeClr val="tx1"/>
                          </a:solidFill>
                          <a:effectLst/>
                          <a:latin typeface="+mj-lt"/>
                        </a:rPr>
                        <a:t>The employee’s last day physically working is 10/23.</a:t>
                      </a:r>
                    </a:p>
                    <a:p>
                      <a:pPr marL="0" marR="0">
                        <a:lnSpc>
                          <a:spcPct val="107000"/>
                        </a:lnSpc>
                        <a:spcBef>
                          <a:spcPts val="0"/>
                        </a:spcBef>
                        <a:spcAft>
                          <a:spcPts val="0"/>
                        </a:spcAft>
                      </a:pPr>
                      <a:r>
                        <a:rPr lang="en-US" sz="1200" b="0">
                          <a:solidFill>
                            <a:schemeClr val="tx1"/>
                          </a:solidFill>
                          <a:effectLst/>
                          <a:latin typeface="+mj-lt"/>
                        </a:rPr>
                        <a:t>The employee has accepted a benefited position with the same institution effective the same day as the resignation from the temporary position.</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4394" marR="64394" marT="0" marB="0"/>
                </a:tc>
                <a:tc>
                  <a:txBody>
                    <a:bodyPr/>
                    <a:lstStyle/>
                    <a:p>
                      <a:pPr marL="0" marR="0">
                        <a:lnSpc>
                          <a:spcPct val="107000"/>
                        </a:lnSpc>
                        <a:spcBef>
                          <a:spcPts val="0"/>
                        </a:spcBef>
                        <a:spcAft>
                          <a:spcPts val="0"/>
                        </a:spcAft>
                      </a:pPr>
                      <a:r>
                        <a:rPr lang="en-US" sz="1200" b="0">
                          <a:solidFill>
                            <a:schemeClr val="tx1"/>
                          </a:solidFill>
                          <a:effectLst/>
                          <a:latin typeface="+mj-lt"/>
                        </a:rPr>
                        <a:t>Last day the employee physically worked (in the temp position): 10/23</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4394" marR="64394" marT="0" marB="0"/>
                </a:tc>
                <a:tc>
                  <a:txBody>
                    <a:bodyPr/>
                    <a:lstStyle/>
                    <a:p>
                      <a:pPr marL="0" marR="0">
                        <a:lnSpc>
                          <a:spcPct val="107000"/>
                        </a:lnSpc>
                        <a:spcBef>
                          <a:spcPts val="0"/>
                        </a:spcBef>
                        <a:spcAft>
                          <a:spcPts val="0"/>
                        </a:spcAft>
                      </a:pPr>
                      <a:r>
                        <a:rPr lang="en-US" sz="1200" b="0">
                          <a:solidFill>
                            <a:schemeClr val="tx1"/>
                          </a:solidFill>
                          <a:effectLst/>
                          <a:latin typeface="+mj-lt"/>
                        </a:rPr>
                        <a:t>Last day in an active HR status (for the temp position): 10/23</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4394" marR="64394" marT="0" marB="0"/>
                </a:tc>
                <a:tc>
                  <a:txBody>
                    <a:bodyPr/>
                    <a:lstStyle/>
                    <a:p>
                      <a:pPr marL="0" marR="0">
                        <a:lnSpc>
                          <a:spcPct val="107000"/>
                        </a:lnSpc>
                        <a:spcBef>
                          <a:spcPts val="0"/>
                        </a:spcBef>
                        <a:spcAft>
                          <a:spcPts val="0"/>
                        </a:spcAft>
                      </a:pPr>
                      <a:r>
                        <a:rPr lang="en-US" sz="1200" b="0">
                          <a:solidFill>
                            <a:schemeClr val="tx1"/>
                          </a:solidFill>
                          <a:effectLst/>
                          <a:latin typeface="+mj-lt"/>
                        </a:rPr>
                        <a:t>Position Change Effective Date: 10/24</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4394" marR="64394" marT="0" marB="0"/>
                </a:tc>
                <a:tc>
                  <a:txBody>
                    <a:bodyPr/>
                    <a:lstStyle/>
                    <a:p>
                      <a:pPr marL="0" marR="0">
                        <a:lnSpc>
                          <a:spcPct val="107000"/>
                        </a:lnSpc>
                        <a:spcBef>
                          <a:spcPts val="0"/>
                        </a:spcBef>
                        <a:spcAft>
                          <a:spcPts val="0"/>
                        </a:spcAft>
                      </a:pPr>
                      <a:r>
                        <a:rPr lang="en-US" sz="1200" b="0">
                          <a:solidFill>
                            <a:schemeClr val="tx1"/>
                          </a:solidFill>
                          <a:effectLst/>
                          <a:latin typeface="+mj-lt"/>
                        </a:rPr>
                        <a:t>Note: The best practice in this particular scenario is to enter this action as a position change instead of a termination. This reduces the number of data changes sent to Alight, therefore minimizing the risk of errors.</a:t>
                      </a:r>
                      <a:endParaRPr lang="en-US" sz="1200" b="0">
                        <a:solidFill>
                          <a:schemeClr val="tx1"/>
                        </a:solidFill>
                        <a:effectLst/>
                        <a:latin typeface="+mj-lt"/>
                        <a:ea typeface="Calibri" panose="020F0502020204030204" pitchFamily="34" charset="0"/>
                        <a:cs typeface="Times New Roman" panose="02020603050405020304" pitchFamily="18" charset="0"/>
                      </a:endParaRPr>
                    </a:p>
                  </a:txBody>
                  <a:tcPr marL="64394" marR="64394" marT="0" marB="0"/>
                </a:tc>
                <a:extLst>
                  <a:ext uri="{0D108BD9-81ED-4DB2-BD59-A6C34878D82A}">
                    <a16:rowId xmlns:a16="http://schemas.microsoft.com/office/drawing/2014/main" val="1580300780"/>
                  </a:ext>
                </a:extLst>
              </a:tr>
            </a:tbl>
          </a:graphicData>
        </a:graphic>
      </p:graphicFrame>
      <p:sp>
        <p:nvSpPr>
          <p:cNvPr id="4" name="Slide Number Placeholder 3">
            <a:extLst>
              <a:ext uri="{FF2B5EF4-FFF2-40B4-BE49-F238E27FC236}">
                <a16:creationId xmlns:a16="http://schemas.microsoft.com/office/drawing/2014/main" id="{D4DD1E46-1F10-45DD-A7F9-627FA94A096F}"/>
              </a:ext>
            </a:extLst>
          </p:cNvPr>
          <p:cNvSpPr>
            <a:spLocks noGrp="1"/>
          </p:cNvSpPr>
          <p:nvPr>
            <p:ph type="sldNum" sz="quarter" idx="4"/>
          </p:nvPr>
        </p:nvSpPr>
        <p:spPr/>
        <p:txBody>
          <a:bodyPr/>
          <a:lstStyle/>
          <a:p>
            <a:fld id="{A4ED125B-D284-4FF1-A924-6417E476951B}" type="slidenum">
              <a:rPr lang="en-US" smtClean="0"/>
              <a:pPr/>
              <a:t>35</a:t>
            </a:fld>
            <a:endParaRPr lang="en-US"/>
          </a:p>
        </p:txBody>
      </p:sp>
    </p:spTree>
    <p:extLst>
      <p:ext uri="{BB962C8B-B14F-4D97-AF65-F5344CB8AC3E}">
        <p14:creationId xmlns:p14="http://schemas.microsoft.com/office/powerpoint/2010/main" val="767731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02F1E-6158-4804-A842-D76C5927F880}"/>
              </a:ext>
            </a:extLst>
          </p:cNvPr>
          <p:cNvSpPr>
            <a:spLocks noGrp="1"/>
          </p:cNvSpPr>
          <p:nvPr>
            <p:ph type="title"/>
          </p:nvPr>
        </p:nvSpPr>
        <p:spPr/>
        <p:txBody>
          <a:bodyPr/>
          <a:lstStyle/>
          <a:p>
            <a:r>
              <a:rPr lang="en-US" b="1">
                <a:solidFill>
                  <a:schemeClr val="tx1"/>
                </a:solidFill>
                <a:latin typeface="Georgia" panose="02040502050405020303" pitchFamily="18" charset="0"/>
              </a:rPr>
              <a:t>Terminations and Transfers</a:t>
            </a:r>
            <a:endParaRPr lang="en-US" b="1">
              <a:solidFill>
                <a:schemeClr val="tx1"/>
              </a:solidFill>
            </a:endParaRPr>
          </a:p>
        </p:txBody>
      </p:sp>
      <p:sp>
        <p:nvSpPr>
          <p:cNvPr id="3" name="Content Placeholder 2">
            <a:extLst>
              <a:ext uri="{FF2B5EF4-FFF2-40B4-BE49-F238E27FC236}">
                <a16:creationId xmlns:a16="http://schemas.microsoft.com/office/drawing/2014/main" id="{0F60C99E-F8EA-46E9-AADF-040D42D19C3A}"/>
              </a:ext>
            </a:extLst>
          </p:cNvPr>
          <p:cNvSpPr>
            <a:spLocks noGrp="1"/>
          </p:cNvSpPr>
          <p:nvPr>
            <p:ph sz="half" idx="1"/>
          </p:nvPr>
        </p:nvSpPr>
        <p:spPr/>
        <p:txBody>
          <a:bodyPr>
            <a:normAutofit fontScale="92500" lnSpcReduction="10000"/>
          </a:bodyPr>
          <a:lstStyle/>
          <a:p>
            <a:pPr marL="0" lvl="0" indent="0">
              <a:buNone/>
            </a:pPr>
            <a:r>
              <a:rPr lang="en-US" sz="2600" b="1"/>
              <a:t>Employees who are transferring </a:t>
            </a:r>
            <a:r>
              <a:rPr lang="en-US" sz="2600" b="1" i="1" u="sng"/>
              <a:t>within departments</a:t>
            </a:r>
            <a:r>
              <a:rPr lang="en-US" sz="2600" b="1" i="1"/>
              <a:t> at UGA</a:t>
            </a:r>
            <a:r>
              <a:rPr lang="en-US" sz="2600" b="1"/>
              <a:t>: </a:t>
            </a:r>
            <a:r>
              <a:rPr lang="en-US" b="1"/>
              <a:t> </a:t>
            </a:r>
            <a:r>
              <a:rPr lang="en-US"/>
              <a:t>​</a:t>
            </a:r>
          </a:p>
          <a:p>
            <a:pPr lvl="0"/>
            <a:r>
              <a:rPr lang="en-US" sz="2200"/>
              <a:t>These are </a:t>
            </a:r>
            <a:r>
              <a:rPr lang="en-US" sz="2200">
                <a:solidFill>
                  <a:srgbClr val="C00000"/>
                </a:solidFill>
              </a:rPr>
              <a:t>transfers</a:t>
            </a:r>
            <a:r>
              <a:rPr lang="en-US" sz="2200"/>
              <a:t> that exist </a:t>
            </a:r>
            <a:r>
              <a:rPr lang="en-US" sz="2200">
                <a:solidFill>
                  <a:srgbClr val="C00000"/>
                </a:solidFill>
              </a:rPr>
              <a:t>within UGA</a:t>
            </a:r>
            <a:r>
              <a:rPr lang="en-US" sz="2200"/>
              <a:t>. ​</a:t>
            </a:r>
          </a:p>
          <a:p>
            <a:pPr lvl="0"/>
            <a:r>
              <a:rPr lang="en-US" sz="2200"/>
              <a:t>Best practices = the employee sharing this information with the intent to resign from his/her current position and to transfer to another unit on campus.  ​</a:t>
            </a:r>
          </a:p>
          <a:p>
            <a:pPr lvl="0"/>
            <a:r>
              <a:rPr lang="en-US" sz="2200"/>
              <a:t>Transfer is initiated through UGAJobs when the hiring department submits the Hiring Proposal.​</a:t>
            </a:r>
          </a:p>
          <a:p>
            <a:pPr lvl="0"/>
            <a:r>
              <a:rPr lang="en-US" sz="2200"/>
              <a:t>The department that is vacating the employee should submit the request to terminate the employee, with the coordination of end dates and start dates.​</a:t>
            </a:r>
          </a:p>
          <a:p>
            <a:endParaRPr lang="en-US"/>
          </a:p>
        </p:txBody>
      </p:sp>
      <p:sp>
        <p:nvSpPr>
          <p:cNvPr id="5" name="Slide Number Placeholder 4">
            <a:extLst>
              <a:ext uri="{FF2B5EF4-FFF2-40B4-BE49-F238E27FC236}">
                <a16:creationId xmlns:a16="http://schemas.microsoft.com/office/drawing/2014/main" id="{BCE0F847-E390-42D2-A08B-83BB0741D8B1}"/>
              </a:ext>
            </a:extLst>
          </p:cNvPr>
          <p:cNvSpPr>
            <a:spLocks noGrp="1"/>
          </p:cNvSpPr>
          <p:nvPr>
            <p:ph type="sldNum" sz="quarter" idx="4"/>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A4ED125B-D284-4FF1-A924-6417E476951B}" type="slidenum">
              <a:rPr kumimoji="0" lang="en-US" sz="1351"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r" defTabSz="914290" rtl="0" eaLnBrk="1" fontAlgn="auto" latinLnBrk="0" hangingPunct="1">
                <a:lnSpc>
                  <a:spcPct val="100000"/>
                </a:lnSpc>
                <a:spcBef>
                  <a:spcPts val="0"/>
                </a:spcBef>
                <a:spcAft>
                  <a:spcPts val="0"/>
                </a:spcAft>
                <a:buClrTx/>
                <a:buSzTx/>
                <a:buFontTx/>
                <a:buNone/>
                <a:tabLst/>
                <a:defRPr/>
              </a:pPr>
              <a:t>36</a:t>
            </a:fld>
            <a:endParaRPr kumimoji="0" lang="en-US" sz="1351"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3074" name="Picture 2" descr="University Building">
            <a:extLst>
              <a:ext uri="{FF2B5EF4-FFF2-40B4-BE49-F238E27FC236}">
                <a16:creationId xmlns:a16="http://schemas.microsoft.com/office/drawing/2014/main" id="{9ABDA34F-0269-49E1-88EC-BCF2A295A65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073047"/>
            <a:ext cx="5181600" cy="33357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78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02F1E-6158-4804-A842-D76C5927F880}"/>
              </a:ext>
            </a:extLst>
          </p:cNvPr>
          <p:cNvSpPr>
            <a:spLocks noGrp="1"/>
          </p:cNvSpPr>
          <p:nvPr>
            <p:ph type="title"/>
          </p:nvPr>
        </p:nvSpPr>
        <p:spPr/>
        <p:txBody>
          <a:bodyPr/>
          <a:lstStyle/>
          <a:p>
            <a:r>
              <a:rPr lang="en-US" b="1">
                <a:solidFill>
                  <a:schemeClr val="tx1"/>
                </a:solidFill>
                <a:latin typeface="Georgia" panose="02040502050405020303" pitchFamily="18" charset="0"/>
              </a:rPr>
              <a:t>Terminations and Transfers</a:t>
            </a:r>
            <a:endParaRPr lang="en-US" b="1">
              <a:solidFill>
                <a:schemeClr val="tx1"/>
              </a:solidFill>
            </a:endParaRPr>
          </a:p>
        </p:txBody>
      </p:sp>
      <p:sp>
        <p:nvSpPr>
          <p:cNvPr id="3" name="Content Placeholder 2">
            <a:extLst>
              <a:ext uri="{FF2B5EF4-FFF2-40B4-BE49-F238E27FC236}">
                <a16:creationId xmlns:a16="http://schemas.microsoft.com/office/drawing/2014/main" id="{0F60C99E-F8EA-46E9-AADF-040D42D19C3A}"/>
              </a:ext>
            </a:extLst>
          </p:cNvPr>
          <p:cNvSpPr>
            <a:spLocks noGrp="1"/>
          </p:cNvSpPr>
          <p:nvPr>
            <p:ph sz="half" idx="1"/>
          </p:nvPr>
        </p:nvSpPr>
        <p:spPr/>
        <p:txBody>
          <a:bodyPr>
            <a:normAutofit fontScale="92500" lnSpcReduction="10000"/>
          </a:bodyPr>
          <a:lstStyle/>
          <a:p>
            <a:pPr marL="0" lvl="0" indent="0">
              <a:buNone/>
            </a:pPr>
            <a:r>
              <a:rPr lang="en-US" sz="2200"/>
              <a:t>​</a:t>
            </a:r>
            <a:r>
              <a:rPr lang="en-US" sz="2600" b="1"/>
              <a:t>Transfers </a:t>
            </a:r>
            <a:r>
              <a:rPr lang="en-US" sz="2600" b="1" i="1" u="sng"/>
              <a:t>outside of UGA</a:t>
            </a:r>
            <a:r>
              <a:rPr lang="en-US" sz="2600" b="1"/>
              <a:t>- those employees who are transferring </a:t>
            </a:r>
            <a:r>
              <a:rPr lang="en-US" sz="2600" b="1" u="sng"/>
              <a:t>to another USG institution</a:t>
            </a:r>
            <a:r>
              <a:rPr lang="en-US" sz="2600" b="1"/>
              <a:t>:</a:t>
            </a:r>
            <a:r>
              <a:rPr lang="en-US" sz="2400" b="1"/>
              <a:t>  </a:t>
            </a:r>
            <a:r>
              <a:rPr lang="en-US" sz="2400"/>
              <a:t>​</a:t>
            </a:r>
          </a:p>
          <a:p>
            <a:pPr lvl="0"/>
            <a:r>
              <a:rPr lang="en-US" sz="2200"/>
              <a:t>These </a:t>
            </a:r>
            <a:r>
              <a:rPr lang="en-US" sz="2200">
                <a:solidFill>
                  <a:srgbClr val="C00000"/>
                </a:solidFill>
              </a:rPr>
              <a:t>transfers</a:t>
            </a:r>
            <a:r>
              <a:rPr lang="en-US" sz="2200"/>
              <a:t> </a:t>
            </a:r>
            <a:r>
              <a:rPr lang="en-US" sz="2200">
                <a:solidFill>
                  <a:srgbClr val="C00000"/>
                </a:solidFill>
              </a:rPr>
              <a:t>to other USG institutions </a:t>
            </a:r>
            <a:r>
              <a:rPr lang="en-US" sz="2200"/>
              <a:t>involve our partnership with the OneUSG Support team.  ​</a:t>
            </a:r>
          </a:p>
          <a:p>
            <a:pPr lvl="0"/>
            <a:r>
              <a:rPr lang="en-US" sz="2200"/>
              <a:t>The HR practitioner submits the transfer on behalf of the institution that is hiring our UGA employee and involves an Employee Transfer Form.  ​</a:t>
            </a:r>
          </a:p>
          <a:p>
            <a:pPr lvl="0"/>
            <a:r>
              <a:rPr lang="en-US" sz="2200"/>
              <a:t>The role of Central HR is to monitor any errors with the transfer and provide any support to process the employee’s move from UGA.​</a:t>
            </a:r>
          </a:p>
          <a:p>
            <a:pPr marL="0" lvl="0" indent="0">
              <a:buNone/>
            </a:pPr>
            <a:endParaRPr lang="en-US" sz="2200"/>
          </a:p>
          <a:p>
            <a:endParaRPr lang="en-US"/>
          </a:p>
        </p:txBody>
      </p:sp>
      <p:sp>
        <p:nvSpPr>
          <p:cNvPr id="5" name="Slide Number Placeholder 4">
            <a:extLst>
              <a:ext uri="{FF2B5EF4-FFF2-40B4-BE49-F238E27FC236}">
                <a16:creationId xmlns:a16="http://schemas.microsoft.com/office/drawing/2014/main" id="{BCE0F847-E390-42D2-A08B-83BB0741D8B1}"/>
              </a:ext>
            </a:extLst>
          </p:cNvPr>
          <p:cNvSpPr>
            <a:spLocks noGrp="1"/>
          </p:cNvSpPr>
          <p:nvPr>
            <p:ph type="sldNum" sz="quarter" idx="4"/>
          </p:nvPr>
        </p:nvSpPr>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fld id="{A4ED125B-D284-4FF1-A924-6417E476951B}" type="slidenum">
              <a:rPr kumimoji="0" lang="en-US" sz="1351"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mn-cs"/>
              </a:rPr>
              <a:pPr marL="0" marR="0" lvl="0" indent="0" algn="r" defTabSz="914290" rtl="0" eaLnBrk="1" fontAlgn="auto" latinLnBrk="0" hangingPunct="1">
                <a:lnSpc>
                  <a:spcPct val="100000"/>
                </a:lnSpc>
                <a:spcBef>
                  <a:spcPts val="0"/>
                </a:spcBef>
                <a:spcAft>
                  <a:spcPts val="0"/>
                </a:spcAft>
                <a:buClrTx/>
                <a:buSzTx/>
                <a:buFontTx/>
                <a:buNone/>
                <a:tabLst/>
                <a:defRPr/>
              </a:pPr>
              <a:t>37</a:t>
            </a:fld>
            <a:endParaRPr kumimoji="0" lang="en-US" sz="1351"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1026" name="Picture 2" descr="Brown Concrete Building during Golden Hour">
            <a:extLst>
              <a:ext uri="{FF2B5EF4-FFF2-40B4-BE49-F238E27FC236}">
                <a16:creationId xmlns:a16="http://schemas.microsoft.com/office/drawing/2014/main" id="{42C14570-89E5-4A13-9381-35143B99F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65329"/>
            <a:ext cx="5551324" cy="372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414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F8B802-0DD7-4C5C-9BD8-B49BDF58A6B5}"/>
              </a:ext>
            </a:extLst>
          </p:cNvPr>
          <p:cNvSpPr>
            <a:spLocks noGrp="1"/>
          </p:cNvSpPr>
          <p:nvPr>
            <p:ph type="sldNum" sz="quarter" idx="4"/>
          </p:nvPr>
        </p:nvSpPr>
        <p:spPr/>
        <p:txBody>
          <a:bodyPr/>
          <a:lstStyle/>
          <a:p>
            <a:fld id="{A4ED125B-D284-4FF1-A924-6417E476951B}" type="slidenum">
              <a:rPr lang="en-US" smtClean="0"/>
              <a:pPr/>
              <a:t>38</a:t>
            </a:fld>
            <a:endParaRPr lang="en-US"/>
          </a:p>
        </p:txBody>
      </p:sp>
      <p:pic>
        <p:nvPicPr>
          <p:cNvPr id="5" name="Content Placeholder 4" descr="A picture containing car, sky&#10;&#10;Description generated with high confidence">
            <a:extLst>
              <a:ext uri="{FF2B5EF4-FFF2-40B4-BE49-F238E27FC236}">
                <a16:creationId xmlns:a16="http://schemas.microsoft.com/office/drawing/2014/main" id="{C5599279-D3DF-4D9B-BB70-BF8E5BDE8496}"/>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110293" y="2057403"/>
            <a:ext cx="2751271" cy="2751271"/>
          </a:xfrm>
          <a:prstGeom prst="rect">
            <a:avLst/>
          </a:prstGeom>
        </p:spPr>
      </p:pic>
      <p:sp>
        <p:nvSpPr>
          <p:cNvPr id="6" name="TextBox 5">
            <a:extLst>
              <a:ext uri="{FF2B5EF4-FFF2-40B4-BE49-F238E27FC236}">
                <a16:creationId xmlns:a16="http://schemas.microsoft.com/office/drawing/2014/main" id="{43F0F488-5AF8-453B-A673-25754C287BD2}"/>
              </a:ext>
            </a:extLst>
          </p:cNvPr>
          <p:cNvSpPr txBox="1"/>
          <p:nvPr/>
        </p:nvSpPr>
        <p:spPr>
          <a:xfrm>
            <a:off x="2414720" y="4808674"/>
            <a:ext cx="2108269" cy="173253"/>
          </a:xfrm>
          <a:prstGeom prst="rect">
            <a:avLst/>
          </a:prstGeom>
          <a:solidFill>
            <a:srgbClr val="000000"/>
          </a:solidFill>
        </p:spPr>
        <p:txBody>
          <a:bodyPr wrap="none" rtlCol="0">
            <a:spAutoFit/>
          </a:bodyPr>
          <a:lstStyle/>
          <a:p>
            <a:pPr algn="r" defTabSz="685801">
              <a:spcAft>
                <a:spcPts val="451"/>
              </a:spcAft>
              <a:defRPr/>
            </a:pPr>
            <a:r>
              <a:rPr lang="en-US" sz="526">
                <a:solidFill>
                  <a:srgbClr val="FFFFFF"/>
                </a:solidFill>
                <a:latin typeface="Merriweather Sans"/>
                <a:hlinkClick r:id="rId4" tooltip="http://coolappsforschools.wikispaces.com/file/history/showme.png"/>
              </a:rPr>
              <a:t>This Photo</a:t>
            </a:r>
            <a:r>
              <a:rPr lang="en-US" sz="526">
                <a:solidFill>
                  <a:srgbClr val="FFFFFF"/>
                </a:solidFill>
                <a:latin typeface="Merriweather Sans"/>
              </a:rPr>
              <a:t> by Unknown Author is licensed under </a:t>
            </a:r>
            <a:r>
              <a:rPr lang="en-US" sz="526">
                <a:solidFill>
                  <a:srgbClr val="FFFFFF"/>
                </a:solidFill>
                <a:latin typeface="Merriweather Sans"/>
                <a:hlinkClick r:id="rId5" tooltip="https://creativecommons.org/licenses/by-sa/3.0/"/>
              </a:rPr>
              <a:t>CC BY-SA</a:t>
            </a:r>
            <a:endParaRPr lang="en-US" sz="526">
              <a:solidFill>
                <a:srgbClr val="FFFFFF"/>
              </a:solidFill>
              <a:latin typeface="Merriweather Sans"/>
            </a:endParaRPr>
          </a:p>
        </p:txBody>
      </p:sp>
      <p:sp>
        <p:nvSpPr>
          <p:cNvPr id="7" name="Title 1">
            <a:extLst>
              <a:ext uri="{FF2B5EF4-FFF2-40B4-BE49-F238E27FC236}">
                <a16:creationId xmlns:a16="http://schemas.microsoft.com/office/drawing/2014/main" id="{4249CEEB-4ED6-46FD-8BEC-D16BB501DD96}"/>
              </a:ext>
            </a:extLst>
          </p:cNvPr>
          <p:cNvSpPr>
            <a:spLocks noGrp="1"/>
          </p:cNvSpPr>
          <p:nvPr>
            <p:ph type="title"/>
          </p:nvPr>
        </p:nvSpPr>
        <p:spPr>
          <a:xfrm>
            <a:off x="6336032" y="1337314"/>
            <a:ext cx="3877373" cy="4180839"/>
          </a:xfrm>
          <a:noFill/>
        </p:spPr>
        <p:txBody>
          <a:bodyPr vert="horz" lIns="68580" tIns="34291" rIns="68580" bIns="34291" rtlCol="0" anchor="ctr">
            <a:normAutofit/>
          </a:bodyPr>
          <a:lstStyle/>
          <a:p>
            <a:br>
              <a:rPr lang="en-US" sz="3000"/>
            </a:br>
            <a:br>
              <a:rPr lang="en-US" sz="3000"/>
            </a:br>
            <a:r>
              <a:rPr lang="en-US" sz="3000"/>
              <a:t>Requesting Termination of an Employee</a:t>
            </a:r>
            <a:br>
              <a:rPr lang="en-US" sz="3000"/>
            </a:br>
            <a:br>
              <a:rPr lang="en-US" sz="3000"/>
            </a:br>
            <a:endParaRPr lang="en-US"/>
          </a:p>
        </p:txBody>
      </p:sp>
    </p:spTree>
    <p:extLst>
      <p:ext uri="{BB962C8B-B14F-4D97-AF65-F5344CB8AC3E}">
        <p14:creationId xmlns:p14="http://schemas.microsoft.com/office/powerpoint/2010/main" val="369886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15E1-5261-4260-9D97-61463F6E08F1}"/>
              </a:ext>
            </a:extLst>
          </p:cNvPr>
          <p:cNvSpPr>
            <a:spLocks noGrp="1"/>
          </p:cNvSpPr>
          <p:nvPr>
            <p:ph type="title"/>
          </p:nvPr>
        </p:nvSpPr>
        <p:spPr/>
        <p:txBody>
          <a:bodyPr/>
          <a:lstStyle/>
          <a:p>
            <a:r>
              <a:rPr lang="en-US">
                <a:latin typeface="Georgia" panose="02040502050405020303" pitchFamily="18" charset="0"/>
              </a:rPr>
              <a:t>Security Request</a:t>
            </a:r>
            <a:endParaRPr lang="en-US"/>
          </a:p>
        </p:txBody>
      </p:sp>
      <p:sp>
        <p:nvSpPr>
          <p:cNvPr id="3" name="Content Placeholder 2">
            <a:extLst>
              <a:ext uri="{FF2B5EF4-FFF2-40B4-BE49-F238E27FC236}">
                <a16:creationId xmlns:a16="http://schemas.microsoft.com/office/drawing/2014/main" id="{7BCC5231-4315-4922-B68E-8D763757772D}"/>
              </a:ext>
            </a:extLst>
          </p:cNvPr>
          <p:cNvSpPr>
            <a:spLocks noGrp="1"/>
          </p:cNvSpPr>
          <p:nvPr>
            <p:ph idx="1"/>
          </p:nvPr>
        </p:nvSpPr>
        <p:spPr>
          <a:xfrm>
            <a:off x="838204" y="1567718"/>
            <a:ext cx="5492258" cy="4157040"/>
          </a:xfrm>
        </p:spPr>
        <p:txBody>
          <a:bodyPr>
            <a:normAutofit fontScale="92500" lnSpcReduction="10000"/>
          </a:bodyPr>
          <a:lstStyle/>
          <a:p>
            <a:pPr marL="214312" indent="-214312" fontAlgn="b">
              <a:buFont typeface="Arial" panose="020B0604020202020204" pitchFamily="34" charset="0"/>
              <a:buChar char="•"/>
            </a:pPr>
            <a:r>
              <a:rPr lang="en-US" sz="3600">
                <a:solidFill>
                  <a:srgbClr val="000000"/>
                </a:solidFill>
              </a:rPr>
              <a:t>Security requests are used by system managers to submit a request for one of their employees</a:t>
            </a:r>
          </a:p>
          <a:p>
            <a:pPr marL="214312" indent="-214312" fontAlgn="b">
              <a:buFont typeface="Arial" panose="020B0604020202020204" pitchFamily="34" charset="0"/>
              <a:buChar char="•"/>
            </a:pPr>
            <a:r>
              <a:rPr lang="en-US" sz="3600">
                <a:solidFill>
                  <a:srgbClr val="000000"/>
                </a:solidFill>
              </a:rPr>
              <a:t>System Managers can request cloning of a role, termination of a role, miscellaneous access, </a:t>
            </a:r>
            <a:r>
              <a:rPr lang="en-US" sz="3600" err="1">
                <a:solidFill>
                  <a:srgbClr val="000000"/>
                </a:solidFill>
              </a:rPr>
              <a:t>etc</a:t>
            </a:r>
            <a:endParaRPr lang="en-US" sz="3600">
              <a:solidFill>
                <a:srgbClr val="000000"/>
              </a:solidFill>
            </a:endParaRPr>
          </a:p>
          <a:p>
            <a:endParaRPr lang="en-US"/>
          </a:p>
        </p:txBody>
      </p:sp>
      <p:sp>
        <p:nvSpPr>
          <p:cNvPr id="4" name="Slide Number Placeholder 3">
            <a:extLst>
              <a:ext uri="{FF2B5EF4-FFF2-40B4-BE49-F238E27FC236}">
                <a16:creationId xmlns:a16="http://schemas.microsoft.com/office/drawing/2014/main" id="{EFDAC7CE-D3A1-48E7-B458-758D7A3F1780}"/>
              </a:ext>
            </a:extLst>
          </p:cNvPr>
          <p:cNvSpPr>
            <a:spLocks noGrp="1"/>
          </p:cNvSpPr>
          <p:nvPr>
            <p:ph type="sldNum" sz="quarter" idx="4"/>
          </p:nvPr>
        </p:nvSpPr>
        <p:spPr/>
        <p:txBody>
          <a:bodyPr/>
          <a:lstStyle/>
          <a:p>
            <a:fld id="{A4ED125B-D284-4FF1-A924-6417E476951B}" type="slidenum">
              <a:rPr lang="en-US" smtClean="0"/>
              <a:pPr/>
              <a:t>39</a:t>
            </a:fld>
            <a:endParaRPr lang="en-US"/>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465" y="1296366"/>
            <a:ext cx="484822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491207" y="3279815"/>
            <a:ext cx="797170" cy="2932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0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FA69-59B5-4070-9AED-E999AC798C19}"/>
              </a:ext>
            </a:extLst>
          </p:cNvPr>
          <p:cNvSpPr>
            <a:spLocks noGrp="1"/>
          </p:cNvSpPr>
          <p:nvPr>
            <p:ph type="title"/>
          </p:nvPr>
        </p:nvSpPr>
        <p:spPr/>
        <p:txBody>
          <a:bodyPr>
            <a:normAutofit/>
          </a:bodyPr>
          <a:lstStyle/>
          <a:p>
            <a:r>
              <a:rPr lang="en-US" sz="3600"/>
              <a:t>How to Get to the OneSource Training Library</a:t>
            </a:r>
          </a:p>
        </p:txBody>
      </p:sp>
      <p:sp>
        <p:nvSpPr>
          <p:cNvPr id="3" name="Content Placeholder 2">
            <a:extLst>
              <a:ext uri="{FF2B5EF4-FFF2-40B4-BE49-F238E27FC236}">
                <a16:creationId xmlns:a16="http://schemas.microsoft.com/office/drawing/2014/main" id="{65DFE5ED-C21B-476B-8133-A12ADFE4ACA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0171DF2-8492-4875-9C47-99B2BB517249}"/>
              </a:ext>
            </a:extLst>
          </p:cNvPr>
          <p:cNvSpPr>
            <a:spLocks noGrp="1"/>
          </p:cNvSpPr>
          <p:nvPr>
            <p:ph type="sldNum" sz="quarter" idx="4"/>
          </p:nvPr>
        </p:nvSpPr>
        <p:spPr/>
        <p:txBody>
          <a:bodyPr/>
          <a:lstStyle/>
          <a:p>
            <a:fld id="{A4ED125B-D284-4FF1-A924-6417E476951B}" type="slidenum">
              <a:rPr lang="en-US" smtClean="0"/>
              <a:pPr/>
              <a:t>4</a:t>
            </a:fld>
            <a:endParaRPr lang="en-US"/>
          </a:p>
        </p:txBody>
      </p:sp>
      <p:graphicFrame>
        <p:nvGraphicFramePr>
          <p:cNvPr id="13" name="Content Placeholder 3">
            <a:extLst>
              <a:ext uri="{FF2B5EF4-FFF2-40B4-BE49-F238E27FC236}">
                <a16:creationId xmlns:a16="http://schemas.microsoft.com/office/drawing/2014/main" id="{D68375AF-881C-46F9-B9B5-5818679FCB27}"/>
              </a:ext>
            </a:extLst>
          </p:cNvPr>
          <p:cNvGraphicFramePr>
            <a:graphicFrameLocks/>
          </p:cNvGraphicFramePr>
          <p:nvPr>
            <p:extLst>
              <p:ext uri="{D42A27DB-BD31-4B8C-83A1-F6EECF244321}">
                <p14:modId xmlns:p14="http://schemas.microsoft.com/office/powerpoint/2010/main" val="4084045384"/>
              </p:ext>
            </p:extLst>
          </p:nvPr>
        </p:nvGraphicFramePr>
        <p:xfrm>
          <a:off x="454741" y="1413387"/>
          <a:ext cx="11329547" cy="4645740"/>
        </p:xfrm>
        <a:graphic>
          <a:graphicData uri="http://schemas.openxmlformats.org/drawingml/2006/table">
            <a:tbl>
              <a:tblPr firstRow="1" bandRow="1">
                <a:tableStyleId>{5C22544A-7EE6-4342-B048-85BDC9FD1C3A}</a:tableStyleId>
              </a:tblPr>
              <a:tblGrid>
                <a:gridCol w="3498178">
                  <a:extLst>
                    <a:ext uri="{9D8B030D-6E8A-4147-A177-3AD203B41FA5}">
                      <a16:colId xmlns:a16="http://schemas.microsoft.com/office/drawing/2014/main" val="2093603542"/>
                    </a:ext>
                  </a:extLst>
                </a:gridCol>
                <a:gridCol w="4051237">
                  <a:extLst>
                    <a:ext uri="{9D8B030D-6E8A-4147-A177-3AD203B41FA5}">
                      <a16:colId xmlns:a16="http://schemas.microsoft.com/office/drawing/2014/main" val="2512936163"/>
                    </a:ext>
                  </a:extLst>
                </a:gridCol>
                <a:gridCol w="3780132">
                  <a:extLst>
                    <a:ext uri="{9D8B030D-6E8A-4147-A177-3AD203B41FA5}">
                      <a16:colId xmlns:a16="http://schemas.microsoft.com/office/drawing/2014/main" val="2802587820"/>
                    </a:ext>
                  </a:extLst>
                </a:gridCol>
              </a:tblGrid>
              <a:tr h="1112162">
                <a:tc gridSpan="3">
                  <a:txBody>
                    <a:bodyPr/>
                    <a:lstStyle/>
                    <a:p>
                      <a:pPr marL="342900" indent="-342900">
                        <a:buFont typeface="Arial" panose="020B0604020202020204" pitchFamily="34" charset="0"/>
                        <a:buChar char="•"/>
                      </a:pPr>
                      <a:r>
                        <a:rPr lang="en-US" sz="2400" b="0" kern="1200">
                          <a:solidFill>
                            <a:schemeClr val="tx1"/>
                          </a:solidFill>
                          <a:latin typeface="georgia"/>
                          <a:ea typeface="+mn-ea"/>
                          <a:cs typeface="+mn-cs"/>
                        </a:rPr>
                        <a:t>Go to </a:t>
                      </a:r>
                      <a:r>
                        <a:rPr lang="en-US" sz="2400" b="1" kern="1200">
                          <a:solidFill>
                            <a:srgbClr val="0070C0"/>
                          </a:solidFill>
                          <a:latin typeface="georgia"/>
                          <a:ea typeface="+mn-ea"/>
                          <a:cs typeface="+mn-cs"/>
                          <a:hlinkClick r:id="rId3"/>
                        </a:rPr>
                        <a:t>https://training.onesource.uga.edu</a:t>
                      </a:r>
                      <a:r>
                        <a:rPr lang="en-US" sz="2400" b="1" kern="1200">
                          <a:solidFill>
                            <a:srgbClr val="0070C0"/>
                          </a:solidFill>
                          <a:latin typeface="georgia"/>
                          <a:ea typeface="+mn-ea"/>
                          <a:cs typeface="+mn-cs"/>
                        </a:rPr>
                        <a:t>    </a:t>
                      </a:r>
                    </a:p>
                    <a:p>
                      <a:pPr marL="0" indent="0">
                        <a:buFont typeface="Arial" panose="020B0604020202020204" pitchFamily="34" charset="0"/>
                        <a:buNone/>
                      </a:pPr>
                      <a:endParaRPr lang="en-US" sz="2400" b="1" kern="1200">
                        <a:solidFill>
                          <a:srgbClr val="0070C0"/>
                        </a:solidFill>
                        <a:latin typeface="georgia"/>
                        <a:ea typeface="+mn-ea"/>
                        <a:cs typeface="+mn-cs"/>
                      </a:endParaRPr>
                    </a:p>
                    <a:p>
                      <a:pPr marL="0" indent="0" algn="ctr">
                        <a:buFont typeface="Arial" panose="020B0604020202020204" pitchFamily="34" charset="0"/>
                        <a:buNone/>
                      </a:pPr>
                      <a:r>
                        <a:rPr lang="en-US" sz="1900" b="1" i="1" kern="1200">
                          <a:solidFill>
                            <a:srgbClr val="0070C0"/>
                          </a:solidFill>
                          <a:latin typeface="georgia"/>
                          <a:ea typeface="+mn-ea"/>
                          <a:cs typeface="+mn-cs"/>
                        </a:rPr>
                        <a:t>    OR</a:t>
                      </a:r>
                    </a:p>
                  </a:txBody>
                  <a:tcPr marL="82655" marR="82655" marT="34291" marB="3429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0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457200" marR="0" lvl="0" indent="-457200" algn="l" defTabSz="914377" rtl="0" eaLnBrk="1" fontAlgn="auto" latinLnBrk="0" hangingPunct="1">
                        <a:lnSpc>
                          <a:spcPct val="100000"/>
                        </a:lnSpc>
                        <a:spcBef>
                          <a:spcPts val="0"/>
                        </a:spcBef>
                        <a:spcAft>
                          <a:spcPts val="0"/>
                        </a:spcAft>
                        <a:buClrTx/>
                        <a:buSzTx/>
                        <a:buFont typeface="+mj-lt"/>
                        <a:buAutoNum type="arabicPeriod" startAt="4"/>
                        <a:tabLst/>
                        <a:defRPr/>
                      </a:pPr>
                      <a:endParaRPr lang="en-US" sz="20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4936784"/>
                  </a:ext>
                </a:extLst>
              </a:tr>
              <a:tr h="3533578">
                <a:tc>
                  <a:txBody>
                    <a:bodyPr/>
                    <a:lstStyle/>
                    <a:p>
                      <a:pPr marL="342900" marR="0" lvl="0" indent="-342900" algn="l" rtl="0">
                        <a:lnSpc>
                          <a:spcPct val="100000"/>
                        </a:lnSpc>
                        <a:spcBef>
                          <a:spcPts val="0"/>
                        </a:spcBef>
                        <a:spcAft>
                          <a:spcPts val="0"/>
                        </a:spcAft>
                        <a:buFont typeface="+mj-lt"/>
                        <a:buAutoNum type="arabicPeriod"/>
                      </a:pPr>
                      <a:r>
                        <a:rPr lang="en-US" sz="1800" b="0" kern="1200">
                          <a:solidFill>
                            <a:schemeClr val="tx1"/>
                          </a:solidFill>
                          <a:latin typeface="georgia"/>
                          <a:ea typeface="+mn-ea"/>
                          <a:cs typeface="+mn-cs"/>
                        </a:rPr>
                        <a:t>Go to </a:t>
                      </a:r>
                    </a:p>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US" sz="1800" b="0" kern="1200">
                        <a:solidFill>
                          <a:schemeClr val="tx1"/>
                        </a:solidFill>
                        <a:latin typeface="georgia"/>
                        <a:ea typeface="+mn-ea"/>
                        <a:cs typeface="+mn-cs"/>
                        <a:hlinkClick r:id="rId4" invalidUrl="http://"/>
                      </a:endParaRPr>
                    </a:p>
                    <a:p>
                      <a:pPr marL="0" marR="0" lvl="0" indent="0" algn="l" rtl="0">
                        <a:lnSpc>
                          <a:spcPct val="100000"/>
                        </a:lnSpc>
                        <a:spcBef>
                          <a:spcPts val="0"/>
                        </a:spcBef>
                        <a:spcAft>
                          <a:spcPts val="0"/>
                        </a:spcAft>
                        <a:buFont typeface="+mj-lt"/>
                        <a:buNone/>
                      </a:pPr>
                      <a:r>
                        <a:rPr lang="en-US" sz="1800" b="1" kern="1200">
                          <a:solidFill>
                            <a:srgbClr val="0070C0"/>
                          </a:solidFill>
                          <a:latin typeface="georgia"/>
                          <a:ea typeface="+mn-ea"/>
                          <a:cs typeface="+mn-cs"/>
                          <a:hlinkClick r:id="rId5">
                            <a:extLst>
                              <a:ext uri="{A12FA001-AC4F-418D-AE19-62706E023703}">
                                <ahyp:hlinkClr xmlns:ahyp="http://schemas.microsoft.com/office/drawing/2018/hyperlinkcolor" val="tx"/>
                              </a:ext>
                            </a:extLst>
                          </a:hlinkClick>
                        </a:rPr>
                        <a:t>https://onesource.uga.edu</a:t>
                      </a:r>
                      <a:r>
                        <a:rPr lang="en-US" sz="1800" b="1" kern="1200">
                          <a:solidFill>
                            <a:srgbClr val="0070C0"/>
                          </a:solidFill>
                          <a:latin typeface="georgia"/>
                          <a:ea typeface="+mn-ea"/>
                          <a:cs typeface="+mn-cs"/>
                        </a:rPr>
                        <a:t> </a:t>
                      </a:r>
                    </a:p>
                    <a:p>
                      <a:pPr marL="342900" marR="0" lvl="0" indent="-342900" algn="l" defTabSz="914377" rtl="0" eaLnBrk="1" fontAlgn="auto" latinLnBrk="0" hangingPunct="1">
                        <a:lnSpc>
                          <a:spcPct val="100000"/>
                        </a:lnSpc>
                        <a:spcBef>
                          <a:spcPts val="0"/>
                        </a:spcBef>
                        <a:spcAft>
                          <a:spcPts val="0"/>
                        </a:spcAft>
                        <a:buClrTx/>
                        <a:buSzTx/>
                        <a:buFont typeface="+mj-lt"/>
                        <a:buAutoNum type="arabicPeriod"/>
                        <a:tabLst/>
                        <a:defRPr/>
                      </a:pPr>
                      <a:endParaRPr lang="en-US" sz="1800" b="1">
                        <a:solidFill>
                          <a:srgbClr val="0070C0"/>
                        </a:solidFill>
                        <a:latin typeface="georgia"/>
                      </a:endParaRPr>
                    </a:p>
                  </a:txBody>
                  <a:tcPr marL="82655" marR="82655"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marR="0" lvl="0" indent="-457200" algn="l" defTabSz="914377" rtl="0" eaLnBrk="1" fontAlgn="auto" latinLnBrk="0" hangingPunct="1">
                        <a:lnSpc>
                          <a:spcPct val="100000"/>
                        </a:lnSpc>
                        <a:spcBef>
                          <a:spcPts val="0"/>
                        </a:spcBef>
                        <a:spcAft>
                          <a:spcPts val="0"/>
                        </a:spcAft>
                        <a:buClrTx/>
                        <a:buSzTx/>
                        <a:buFont typeface="+mj-lt"/>
                        <a:buAutoNum type="arabicPeriod" startAt="2"/>
                        <a:tabLst/>
                        <a:defRPr/>
                      </a:pPr>
                      <a:r>
                        <a:rPr lang="en-US" sz="1800" b="0" kern="1200">
                          <a:solidFill>
                            <a:schemeClr val="tx1"/>
                          </a:solidFill>
                          <a:latin typeface="georgia"/>
                          <a:ea typeface="+mn-ea"/>
                          <a:cs typeface="+mn-cs"/>
                        </a:rPr>
                        <a:t>On the main homepage, click on </a:t>
                      </a:r>
                      <a:r>
                        <a:rPr lang="en-US" sz="1800" b="1" kern="1200">
                          <a:solidFill>
                            <a:srgbClr val="0070C0"/>
                          </a:solidFill>
                          <a:latin typeface="georgia"/>
                          <a:ea typeface="+mn-ea"/>
                          <a:cs typeface="+mn-cs"/>
                        </a:rPr>
                        <a:t>Training Library </a:t>
                      </a:r>
                      <a:r>
                        <a:rPr lang="en-US" sz="1800" b="0" kern="1200">
                          <a:solidFill>
                            <a:schemeClr val="tx1"/>
                          </a:solidFill>
                          <a:latin typeface="georgia"/>
                          <a:ea typeface="+mn-ea"/>
                          <a:cs typeface="+mn-cs"/>
                        </a:rPr>
                        <a:t>under </a:t>
                      </a:r>
                      <a:r>
                        <a:rPr lang="en-US" sz="1800" b="1" kern="1200">
                          <a:solidFill>
                            <a:schemeClr val="tx1"/>
                          </a:solidFill>
                          <a:latin typeface="georgia"/>
                          <a:ea typeface="+mn-ea"/>
                          <a:cs typeface="+mn-cs"/>
                        </a:rPr>
                        <a:t>Login</a:t>
                      </a:r>
                      <a:r>
                        <a:rPr lang="en-US" sz="1800" b="0" kern="1200">
                          <a:solidFill>
                            <a:schemeClr val="tx1"/>
                          </a:solidFill>
                          <a:latin typeface="georgia"/>
                          <a:ea typeface="+mn-ea"/>
                          <a:cs typeface="+mn-cs"/>
                        </a:rPr>
                        <a:t>.</a:t>
                      </a:r>
                    </a:p>
                    <a:p>
                      <a:endParaRPr lang="en-US" sz="1800">
                        <a:latin typeface="georgia"/>
                      </a:endParaRPr>
                    </a:p>
                    <a:p>
                      <a:endParaRPr lang="en-US" sz="1800">
                        <a:latin typeface="georgia"/>
                      </a:endParaRPr>
                    </a:p>
                    <a:p>
                      <a:endParaRPr lang="en-US" sz="1800">
                        <a:latin typeface="georgia"/>
                      </a:endParaRPr>
                    </a:p>
                  </a:txBody>
                  <a:tcPr marL="82655" marR="82655"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marR="0" lvl="0" indent="-457200" algn="l" defTabSz="914377" rtl="0" eaLnBrk="1" fontAlgn="auto" latinLnBrk="0" hangingPunct="1">
                        <a:lnSpc>
                          <a:spcPct val="100000"/>
                        </a:lnSpc>
                        <a:spcBef>
                          <a:spcPts val="0"/>
                        </a:spcBef>
                        <a:spcAft>
                          <a:spcPts val="0"/>
                        </a:spcAft>
                        <a:buClrTx/>
                        <a:buSzTx/>
                        <a:buFont typeface="+mj-lt"/>
                        <a:buAutoNum type="arabicPeriod" startAt="3"/>
                        <a:tabLst/>
                        <a:defRPr/>
                      </a:pPr>
                      <a:r>
                        <a:rPr lang="en-US" sz="1800" b="0" kern="1200">
                          <a:solidFill>
                            <a:schemeClr val="tx1"/>
                          </a:solidFill>
                          <a:latin typeface="georgia"/>
                          <a:ea typeface="+mn-ea"/>
                          <a:cs typeface="+mn-cs"/>
                        </a:rPr>
                        <a:t>Click on the </a:t>
                      </a:r>
                      <a:r>
                        <a:rPr lang="en-US" sz="1800" b="1" kern="1200">
                          <a:solidFill>
                            <a:srgbClr val="0070C0"/>
                          </a:solidFill>
                          <a:latin typeface="georgia"/>
                          <a:ea typeface="+mn-ea"/>
                          <a:cs typeface="+mn-cs"/>
                        </a:rPr>
                        <a:t>+ icon</a:t>
                      </a:r>
                      <a:r>
                        <a:rPr lang="en-US" sz="1800" b="0" kern="1200">
                          <a:solidFill>
                            <a:schemeClr val="tx1"/>
                          </a:solidFill>
                          <a:latin typeface="georgia"/>
                          <a:ea typeface="+mn-ea"/>
                          <a:cs typeface="+mn-cs"/>
                        </a:rPr>
                        <a:t> to expand the menu to search a topic. </a:t>
                      </a:r>
                      <a:r>
                        <a:rPr lang="en-US" sz="1800" b="0" i="1" kern="1200">
                          <a:solidFill>
                            <a:schemeClr val="tx1"/>
                          </a:solidFill>
                          <a:latin typeface="georgia"/>
                          <a:ea typeface="+mn-ea"/>
                          <a:cs typeface="+mn-cs"/>
                        </a:rPr>
                        <a:t>OR</a:t>
                      </a:r>
                      <a:r>
                        <a:rPr lang="en-US" sz="1800" b="0" kern="1200">
                          <a:solidFill>
                            <a:schemeClr val="tx1"/>
                          </a:solidFill>
                          <a:latin typeface="georgia"/>
                          <a:ea typeface="+mn-ea"/>
                          <a:cs typeface="+mn-cs"/>
                        </a:rPr>
                        <a:t> Type </a:t>
                      </a:r>
                      <a:r>
                        <a:rPr lang="en-US" sz="1800" b="1" kern="1200">
                          <a:solidFill>
                            <a:srgbClr val="0070C0"/>
                          </a:solidFill>
                          <a:latin typeface="georgia"/>
                          <a:ea typeface="+mn-ea"/>
                          <a:cs typeface="+mn-cs"/>
                        </a:rPr>
                        <a:t>keywords in the search box </a:t>
                      </a:r>
                      <a:r>
                        <a:rPr lang="en-US" sz="1800" b="0" kern="1200">
                          <a:solidFill>
                            <a:schemeClr val="tx1"/>
                          </a:solidFill>
                          <a:latin typeface="georgia"/>
                          <a:ea typeface="+mn-ea"/>
                          <a:cs typeface="+mn-cs"/>
                        </a:rPr>
                        <a:t>to search a topic.</a:t>
                      </a:r>
                      <a:endParaRPr lang="en-US" sz="1800">
                        <a:latin typeface="georgia"/>
                      </a:endParaRPr>
                    </a:p>
                  </a:txBody>
                  <a:tcPr marL="82655" marR="82655"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8319125"/>
                  </a:ext>
                </a:extLst>
              </a:tr>
            </a:tbl>
          </a:graphicData>
        </a:graphic>
      </p:graphicFrame>
      <p:pic>
        <p:nvPicPr>
          <p:cNvPr id="14" name="Picture 13">
            <a:extLst>
              <a:ext uri="{FF2B5EF4-FFF2-40B4-BE49-F238E27FC236}">
                <a16:creationId xmlns:a16="http://schemas.microsoft.com/office/drawing/2014/main" id="{F5A9E0B5-4592-4A9D-B489-20661D239E68}"/>
              </a:ext>
            </a:extLst>
          </p:cNvPr>
          <p:cNvPicPr>
            <a:picLocks noChangeAspect="1"/>
          </p:cNvPicPr>
          <p:nvPr/>
        </p:nvPicPr>
        <p:blipFill>
          <a:blip r:embed="rId6"/>
          <a:stretch>
            <a:fillRect/>
          </a:stretch>
        </p:blipFill>
        <p:spPr>
          <a:xfrm>
            <a:off x="890031" y="3710590"/>
            <a:ext cx="2455684" cy="342900"/>
          </a:xfrm>
          <a:prstGeom prst="rect">
            <a:avLst/>
          </a:prstGeom>
        </p:spPr>
      </p:pic>
      <p:sp>
        <p:nvSpPr>
          <p:cNvPr id="15" name="Arrow: Right 14">
            <a:extLst>
              <a:ext uri="{FF2B5EF4-FFF2-40B4-BE49-F238E27FC236}">
                <a16:creationId xmlns:a16="http://schemas.microsoft.com/office/drawing/2014/main" id="{5146F66D-E6B4-4C0A-B58F-5B2B0320598A}"/>
              </a:ext>
            </a:extLst>
          </p:cNvPr>
          <p:cNvSpPr/>
          <p:nvPr/>
        </p:nvSpPr>
        <p:spPr>
          <a:xfrm>
            <a:off x="3649248" y="4755457"/>
            <a:ext cx="685800" cy="342900"/>
          </a:xfrm>
          <a:prstGeom prst="rightArrow">
            <a:avLst/>
          </a:prstGeom>
          <a:solidFill>
            <a:schemeClr val="accent3">
              <a:lumMod val="9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erriweather Sans"/>
            </a:endParaRPr>
          </a:p>
        </p:txBody>
      </p:sp>
      <p:pic>
        <p:nvPicPr>
          <p:cNvPr id="16" name="Picture 15">
            <a:extLst>
              <a:ext uri="{FF2B5EF4-FFF2-40B4-BE49-F238E27FC236}">
                <a16:creationId xmlns:a16="http://schemas.microsoft.com/office/drawing/2014/main" id="{C75A3F96-0E05-4CD5-8FD7-F602539C5F53}"/>
              </a:ext>
            </a:extLst>
          </p:cNvPr>
          <p:cNvPicPr>
            <a:picLocks noChangeAspect="1"/>
          </p:cNvPicPr>
          <p:nvPr/>
        </p:nvPicPr>
        <p:blipFill>
          <a:blip r:embed="rId7"/>
          <a:stretch>
            <a:fillRect/>
          </a:stretch>
        </p:blipFill>
        <p:spPr>
          <a:xfrm>
            <a:off x="7600838" y="4890650"/>
            <a:ext cx="699578" cy="370364"/>
          </a:xfrm>
          <a:prstGeom prst="rect">
            <a:avLst/>
          </a:prstGeom>
          <a:effectLst>
            <a:innerShdw blurRad="114300">
              <a:prstClr val="black"/>
            </a:innerShdw>
          </a:effectLst>
        </p:spPr>
      </p:pic>
      <p:pic>
        <p:nvPicPr>
          <p:cNvPr id="17" name="Picture 16">
            <a:extLst>
              <a:ext uri="{FF2B5EF4-FFF2-40B4-BE49-F238E27FC236}">
                <a16:creationId xmlns:a16="http://schemas.microsoft.com/office/drawing/2014/main" id="{759998C3-B7EF-4DE1-ACF3-13C3E8FB045C}"/>
              </a:ext>
            </a:extLst>
          </p:cNvPr>
          <p:cNvPicPr>
            <a:picLocks noChangeAspect="1"/>
          </p:cNvPicPr>
          <p:nvPr/>
        </p:nvPicPr>
        <p:blipFill>
          <a:blip r:embed="rId8"/>
          <a:stretch>
            <a:fillRect/>
          </a:stretch>
        </p:blipFill>
        <p:spPr>
          <a:xfrm>
            <a:off x="4661352" y="3387585"/>
            <a:ext cx="2556578" cy="1714500"/>
          </a:xfrm>
          <a:prstGeom prst="rect">
            <a:avLst/>
          </a:prstGeom>
        </p:spPr>
      </p:pic>
      <p:sp>
        <p:nvSpPr>
          <p:cNvPr id="18" name="Rectangle: Rounded Corners 17">
            <a:extLst>
              <a:ext uri="{FF2B5EF4-FFF2-40B4-BE49-F238E27FC236}">
                <a16:creationId xmlns:a16="http://schemas.microsoft.com/office/drawing/2014/main" id="{FA86C00B-8669-41DE-B033-FF170F3EE1D8}"/>
              </a:ext>
            </a:extLst>
          </p:cNvPr>
          <p:cNvSpPr/>
          <p:nvPr/>
        </p:nvSpPr>
        <p:spPr>
          <a:xfrm>
            <a:off x="4661352" y="4757841"/>
            <a:ext cx="2556578" cy="344244"/>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erriweather Sans"/>
            </a:endParaRPr>
          </a:p>
        </p:txBody>
      </p:sp>
      <p:pic>
        <p:nvPicPr>
          <p:cNvPr id="19" name="Picture 18">
            <a:extLst>
              <a:ext uri="{FF2B5EF4-FFF2-40B4-BE49-F238E27FC236}">
                <a16:creationId xmlns:a16="http://schemas.microsoft.com/office/drawing/2014/main" id="{1FD1E745-63D1-4560-8865-3259CFCD182A}"/>
              </a:ext>
            </a:extLst>
          </p:cNvPr>
          <p:cNvPicPr>
            <a:picLocks noChangeAspect="1"/>
          </p:cNvPicPr>
          <p:nvPr/>
        </p:nvPicPr>
        <p:blipFill>
          <a:blip r:embed="rId9"/>
          <a:stretch>
            <a:fillRect/>
          </a:stretch>
        </p:blipFill>
        <p:spPr>
          <a:xfrm>
            <a:off x="8484770" y="3882987"/>
            <a:ext cx="2836193" cy="1371600"/>
          </a:xfrm>
          <a:prstGeom prst="rect">
            <a:avLst/>
          </a:prstGeom>
        </p:spPr>
      </p:pic>
    </p:spTree>
    <p:extLst>
      <p:ext uri="{BB962C8B-B14F-4D97-AF65-F5344CB8AC3E}">
        <p14:creationId xmlns:p14="http://schemas.microsoft.com/office/powerpoint/2010/main" val="1089578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83172-3428-476E-8CA9-8D2E0AB676DB}"/>
              </a:ext>
            </a:extLst>
          </p:cNvPr>
          <p:cNvSpPr>
            <a:spLocks noGrp="1"/>
          </p:cNvSpPr>
          <p:nvPr>
            <p:ph type="sldNum" sz="quarter" idx="4"/>
          </p:nvPr>
        </p:nvSpPr>
        <p:spPr/>
        <p:txBody>
          <a:bodyPr/>
          <a:lstStyle/>
          <a:p>
            <a:fld id="{A4ED125B-D284-4FF1-A924-6417E476951B}" type="slidenum">
              <a:rPr lang="en-US" smtClean="0"/>
              <a:pPr/>
              <a:t>40</a:t>
            </a:fld>
            <a:endParaRPr lang="en-US"/>
          </a:p>
        </p:txBody>
      </p:sp>
      <p:pic>
        <p:nvPicPr>
          <p:cNvPr id="5" name="Content Placeholder 4" descr="A picture containing car, sky&#10;&#10;Description generated with high confidence">
            <a:extLst>
              <a:ext uri="{FF2B5EF4-FFF2-40B4-BE49-F238E27FC236}">
                <a16:creationId xmlns:a16="http://schemas.microsoft.com/office/drawing/2014/main" id="{0A93B4CC-43B0-47F5-BD57-E1623E48181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10293" y="2057403"/>
            <a:ext cx="2751271" cy="2751271"/>
          </a:xfrm>
          <a:prstGeom prst="rect">
            <a:avLst/>
          </a:prstGeom>
        </p:spPr>
      </p:pic>
      <p:sp>
        <p:nvSpPr>
          <p:cNvPr id="6" name="TextBox 5">
            <a:extLst>
              <a:ext uri="{FF2B5EF4-FFF2-40B4-BE49-F238E27FC236}">
                <a16:creationId xmlns:a16="http://schemas.microsoft.com/office/drawing/2014/main" id="{F745469E-D15B-462D-AB8F-BF63476044C0}"/>
              </a:ext>
            </a:extLst>
          </p:cNvPr>
          <p:cNvSpPr txBox="1"/>
          <p:nvPr/>
        </p:nvSpPr>
        <p:spPr>
          <a:xfrm>
            <a:off x="2414720" y="4808674"/>
            <a:ext cx="2108269" cy="173253"/>
          </a:xfrm>
          <a:prstGeom prst="rect">
            <a:avLst/>
          </a:prstGeom>
          <a:solidFill>
            <a:srgbClr val="000000"/>
          </a:solidFill>
        </p:spPr>
        <p:txBody>
          <a:bodyPr wrap="none" rtlCol="0">
            <a:spAutoFit/>
          </a:bodyPr>
          <a:lstStyle/>
          <a:p>
            <a:pPr algn="r" defTabSz="685801">
              <a:spcAft>
                <a:spcPts val="451"/>
              </a:spcAft>
              <a:defRPr/>
            </a:pPr>
            <a:r>
              <a:rPr lang="en-US" sz="526">
                <a:solidFill>
                  <a:srgbClr val="FFFFFF"/>
                </a:solidFill>
                <a:latin typeface="Merriweather Sans"/>
                <a:hlinkClick r:id="rId4" tooltip="http://coolappsforschools.wikispaces.com/file/history/showme.png"/>
              </a:rPr>
              <a:t>This Photo</a:t>
            </a:r>
            <a:r>
              <a:rPr lang="en-US" sz="526">
                <a:solidFill>
                  <a:srgbClr val="FFFFFF"/>
                </a:solidFill>
                <a:latin typeface="Merriweather Sans"/>
              </a:rPr>
              <a:t> by Unknown Author is licensed under </a:t>
            </a:r>
            <a:r>
              <a:rPr lang="en-US" sz="526">
                <a:solidFill>
                  <a:srgbClr val="FFFFFF"/>
                </a:solidFill>
                <a:latin typeface="Merriweather Sans"/>
                <a:hlinkClick r:id="rId5" tooltip="https://creativecommons.org/licenses/by-sa/3.0/"/>
              </a:rPr>
              <a:t>CC BY-SA</a:t>
            </a:r>
            <a:endParaRPr lang="en-US" sz="526">
              <a:solidFill>
                <a:srgbClr val="FFFFFF"/>
              </a:solidFill>
              <a:latin typeface="Merriweather Sans"/>
            </a:endParaRPr>
          </a:p>
        </p:txBody>
      </p:sp>
      <p:sp>
        <p:nvSpPr>
          <p:cNvPr id="7" name="Title 1">
            <a:extLst>
              <a:ext uri="{FF2B5EF4-FFF2-40B4-BE49-F238E27FC236}">
                <a16:creationId xmlns:a16="http://schemas.microsoft.com/office/drawing/2014/main" id="{66559418-EAC6-43C7-8946-9842E5C45DB2}"/>
              </a:ext>
            </a:extLst>
          </p:cNvPr>
          <p:cNvSpPr>
            <a:spLocks noGrp="1"/>
          </p:cNvSpPr>
          <p:nvPr>
            <p:ph type="title"/>
          </p:nvPr>
        </p:nvSpPr>
        <p:spPr>
          <a:xfrm>
            <a:off x="6336032" y="1337314"/>
            <a:ext cx="3877373" cy="4180839"/>
          </a:xfrm>
          <a:noFill/>
        </p:spPr>
        <p:txBody>
          <a:bodyPr vert="horz" lIns="68580" tIns="34291" rIns="68580" bIns="34291" rtlCol="0" anchor="ctr">
            <a:normAutofit/>
          </a:bodyPr>
          <a:lstStyle/>
          <a:p>
            <a:br>
              <a:rPr lang="en-US" sz="3000"/>
            </a:br>
            <a:br>
              <a:rPr lang="en-US" sz="3000"/>
            </a:br>
            <a:r>
              <a:rPr lang="en-US" sz="3000"/>
              <a:t>Submitting a Security Request</a:t>
            </a:r>
            <a:br>
              <a:rPr lang="en-US" sz="3000"/>
            </a:br>
            <a:br>
              <a:rPr lang="en-US" sz="3000"/>
            </a:br>
            <a:endParaRPr lang="en-US"/>
          </a:p>
        </p:txBody>
      </p:sp>
    </p:spTree>
    <p:extLst>
      <p:ext uri="{BB962C8B-B14F-4D97-AF65-F5344CB8AC3E}">
        <p14:creationId xmlns:p14="http://schemas.microsoft.com/office/powerpoint/2010/main" val="3586545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A5DE4-39E9-41AE-8CF3-B5403B9EF261}"/>
              </a:ext>
            </a:extLst>
          </p:cNvPr>
          <p:cNvSpPr>
            <a:spLocks noGrp="1"/>
          </p:cNvSpPr>
          <p:nvPr>
            <p:ph type="title"/>
          </p:nvPr>
        </p:nvSpPr>
        <p:spPr/>
        <p:txBody>
          <a:bodyPr/>
          <a:lstStyle/>
          <a:p>
            <a:r>
              <a:rPr lang="en-US"/>
              <a:t>Questions</a:t>
            </a:r>
          </a:p>
        </p:txBody>
      </p:sp>
      <p:sp>
        <p:nvSpPr>
          <p:cNvPr id="4" name="Slide Number Placeholder 3">
            <a:extLst>
              <a:ext uri="{FF2B5EF4-FFF2-40B4-BE49-F238E27FC236}">
                <a16:creationId xmlns:a16="http://schemas.microsoft.com/office/drawing/2014/main" id="{264866D2-2F0D-4BE7-A7FE-4A19FC5B74F2}"/>
              </a:ext>
            </a:extLst>
          </p:cNvPr>
          <p:cNvSpPr>
            <a:spLocks noGrp="1"/>
          </p:cNvSpPr>
          <p:nvPr>
            <p:ph type="sldNum" sz="quarter" idx="4"/>
          </p:nvPr>
        </p:nvSpPr>
        <p:spPr/>
        <p:txBody>
          <a:bodyPr/>
          <a:lstStyle/>
          <a:p>
            <a:fld id="{A4ED125B-D284-4FF1-A924-6417E476951B}" type="slidenum">
              <a:rPr lang="en-US" smtClean="0"/>
              <a:pPr/>
              <a:t>41</a:t>
            </a:fld>
            <a:endParaRPr lang="en-US"/>
          </a:p>
        </p:txBody>
      </p:sp>
      <p:pic>
        <p:nvPicPr>
          <p:cNvPr id="5" name="Content Placeholder 4" descr="A drawing of a cartoon character&#10;&#10;Description generated with high confidence">
            <a:extLst>
              <a:ext uri="{FF2B5EF4-FFF2-40B4-BE49-F238E27FC236}">
                <a16:creationId xmlns:a16="http://schemas.microsoft.com/office/drawing/2014/main" id="{E01EE748-40C1-4DA8-85C6-99BA3DFF4C82}"/>
              </a:ext>
            </a:extLst>
          </p:cNvPr>
          <p:cNvPicPr>
            <a:picLocks noGrp="1" noChangeAspect="1"/>
          </p:cNvPicPr>
          <p:nvPr>
            <p:ph idx="1"/>
          </p:nvPr>
        </p:nvPicPr>
        <p:blipFill>
          <a:blip r:embed="rId3"/>
          <a:stretch>
            <a:fillRect/>
          </a:stretch>
        </p:blipFill>
        <p:spPr>
          <a:xfrm>
            <a:off x="2851247" y="1271239"/>
            <a:ext cx="6489505" cy="4315521"/>
          </a:xfrm>
        </p:spPr>
      </p:pic>
    </p:spTree>
    <p:extLst>
      <p:ext uri="{BB962C8B-B14F-4D97-AF65-F5344CB8AC3E}">
        <p14:creationId xmlns:p14="http://schemas.microsoft.com/office/powerpoint/2010/main" val="2983930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D5BC-43CA-4A67-BA42-D503227BFD85}"/>
              </a:ext>
            </a:extLst>
          </p:cNvPr>
          <p:cNvSpPr>
            <a:spLocks noGrp="1"/>
          </p:cNvSpPr>
          <p:nvPr>
            <p:ph type="title"/>
          </p:nvPr>
        </p:nvSpPr>
        <p:spPr/>
        <p:txBody>
          <a:bodyPr/>
          <a:lstStyle/>
          <a:p>
            <a:r>
              <a:rPr lang="en-US"/>
              <a:t>Introducing Commitment Accounting</a:t>
            </a:r>
          </a:p>
        </p:txBody>
      </p:sp>
      <p:sp>
        <p:nvSpPr>
          <p:cNvPr id="3" name="Text Placeholder 2">
            <a:extLst>
              <a:ext uri="{FF2B5EF4-FFF2-40B4-BE49-F238E27FC236}">
                <a16:creationId xmlns:a16="http://schemas.microsoft.com/office/drawing/2014/main" id="{A0C9F95B-93EE-48BB-AEB1-B0969089FECD}"/>
              </a:ext>
            </a:extLst>
          </p:cNvPr>
          <p:cNvSpPr>
            <a:spLocks noGrp="1"/>
          </p:cNvSpPr>
          <p:nvPr>
            <p:ph type="body" idx="1"/>
          </p:nvPr>
        </p:nvSpPr>
        <p:spPr/>
        <p:txBody>
          <a:bodyPr/>
          <a:lstStyle/>
          <a:p>
            <a:r>
              <a:rPr lang="en-US"/>
              <a:t>Manager Self Service for System Managers</a:t>
            </a:r>
          </a:p>
          <a:p>
            <a:endParaRPr lang="en-US"/>
          </a:p>
        </p:txBody>
      </p:sp>
      <p:sp>
        <p:nvSpPr>
          <p:cNvPr id="4" name="Slide Number Placeholder 3">
            <a:extLst>
              <a:ext uri="{FF2B5EF4-FFF2-40B4-BE49-F238E27FC236}">
                <a16:creationId xmlns:a16="http://schemas.microsoft.com/office/drawing/2014/main" id="{4ED5077C-B6AE-40E8-8D04-EF2872046FA1}"/>
              </a:ext>
            </a:extLst>
          </p:cNvPr>
          <p:cNvSpPr>
            <a:spLocks noGrp="1"/>
          </p:cNvSpPr>
          <p:nvPr>
            <p:ph type="sldNum" sz="quarter" idx="12"/>
          </p:nvPr>
        </p:nvSpPr>
        <p:spPr/>
        <p:txBody>
          <a:bodyPr/>
          <a:lstStyle/>
          <a:p>
            <a:fld id="{86687E3D-F668-2249-ACB4-BCF73090E4A0}" type="slidenum">
              <a:rPr lang="en-US" smtClean="0"/>
              <a:t>42</a:t>
            </a:fld>
            <a:endParaRPr lang="en-US"/>
          </a:p>
        </p:txBody>
      </p:sp>
    </p:spTree>
    <p:extLst>
      <p:ext uri="{BB962C8B-B14F-4D97-AF65-F5344CB8AC3E}">
        <p14:creationId xmlns:p14="http://schemas.microsoft.com/office/powerpoint/2010/main" val="3570287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7B8A6-511D-4A8F-8362-C217CC7F84E9}"/>
              </a:ext>
            </a:extLst>
          </p:cNvPr>
          <p:cNvSpPr>
            <a:spLocks noGrp="1"/>
          </p:cNvSpPr>
          <p:nvPr>
            <p:ph type="title"/>
          </p:nvPr>
        </p:nvSpPr>
        <p:spPr>
          <a:xfrm>
            <a:off x="1588118" y="241017"/>
            <a:ext cx="10443463" cy="1241996"/>
          </a:xfrm>
        </p:spPr>
        <p:txBody>
          <a:bodyPr>
            <a:normAutofit/>
          </a:bodyPr>
          <a:lstStyle/>
          <a:p>
            <a:r>
              <a:rPr lang="en-US"/>
              <a:t>Commitment Accounting Functions – Position Funding</a:t>
            </a:r>
          </a:p>
        </p:txBody>
      </p:sp>
      <p:sp>
        <p:nvSpPr>
          <p:cNvPr id="3" name="Content Placeholder 2">
            <a:extLst>
              <a:ext uri="{FF2B5EF4-FFF2-40B4-BE49-F238E27FC236}">
                <a16:creationId xmlns:a16="http://schemas.microsoft.com/office/drawing/2014/main" id="{8C589526-43A0-40EC-BFB6-2A7B93A09259}"/>
              </a:ext>
            </a:extLst>
          </p:cNvPr>
          <p:cNvSpPr>
            <a:spLocks noGrp="1"/>
          </p:cNvSpPr>
          <p:nvPr>
            <p:ph idx="1"/>
          </p:nvPr>
        </p:nvSpPr>
        <p:spPr/>
        <p:txBody>
          <a:bodyPr/>
          <a:lstStyle/>
          <a:p>
            <a:pPr marL="170974" indent="-170974"/>
            <a:r>
              <a:rPr lang="en-US" sz="2400"/>
              <a:t>In Legacy, funding is assigned to a position on the Budget Personnel</a:t>
            </a:r>
          </a:p>
          <a:p>
            <a:pPr marL="170974" indent="-170974"/>
            <a:endParaRPr lang="en-US" sz="2400"/>
          </a:p>
          <a:p>
            <a:pPr marL="170974" indent="-170974"/>
            <a:endParaRPr lang="en-US" sz="2000"/>
          </a:p>
          <a:p>
            <a:pPr marL="170974" indent="-170974"/>
            <a:endParaRPr lang="en-US" sz="2000"/>
          </a:p>
          <a:p>
            <a:pPr marL="170974" indent="-170974"/>
            <a:endParaRPr lang="en-US" sz="2000"/>
          </a:p>
          <a:p>
            <a:pPr marL="170974" indent="-170974"/>
            <a:endParaRPr lang="en-US" sz="2000"/>
          </a:p>
          <a:p>
            <a:pPr marL="170974" indent="-170974"/>
            <a:r>
              <a:rPr lang="en-US" sz="2400"/>
              <a:t>In OneUSG Connect, Commitment Accounting is where funding is assigned to a position. Funding sources are used for actual payroll expenses and payroll encumbrances</a:t>
            </a:r>
          </a:p>
          <a:p>
            <a:endParaRPr lang="en-US"/>
          </a:p>
        </p:txBody>
      </p:sp>
      <p:sp>
        <p:nvSpPr>
          <p:cNvPr id="4" name="Slide Number Placeholder 3">
            <a:extLst>
              <a:ext uri="{FF2B5EF4-FFF2-40B4-BE49-F238E27FC236}">
                <a16:creationId xmlns:a16="http://schemas.microsoft.com/office/drawing/2014/main" id="{2CD2E201-0BCA-42D8-9A9A-1C42E18231E3}"/>
              </a:ext>
            </a:extLst>
          </p:cNvPr>
          <p:cNvSpPr>
            <a:spLocks noGrp="1"/>
          </p:cNvSpPr>
          <p:nvPr>
            <p:ph type="sldNum" sz="quarter" idx="4"/>
          </p:nvPr>
        </p:nvSpPr>
        <p:spPr/>
        <p:txBody>
          <a:bodyPr/>
          <a:lstStyle/>
          <a:p>
            <a:fld id="{A4ED125B-D284-4FF1-A924-6417E476951B}" type="slidenum">
              <a:rPr lang="en-US" smtClean="0"/>
              <a:pPr/>
              <a:t>43</a:t>
            </a:fld>
            <a:endParaRPr lang="en-US"/>
          </a:p>
        </p:txBody>
      </p:sp>
      <p:pic>
        <p:nvPicPr>
          <p:cNvPr id="5" name="Picture 4">
            <a:extLst>
              <a:ext uri="{FF2B5EF4-FFF2-40B4-BE49-F238E27FC236}">
                <a16:creationId xmlns:a16="http://schemas.microsoft.com/office/drawing/2014/main" id="{4C6DCBDE-DE82-4EA6-B04A-A1803AFBB98C}"/>
              </a:ext>
            </a:extLst>
          </p:cNvPr>
          <p:cNvPicPr>
            <a:picLocks noChangeAspect="1"/>
          </p:cNvPicPr>
          <p:nvPr/>
        </p:nvPicPr>
        <p:blipFill rotWithShape="1">
          <a:blip r:embed="rId3"/>
          <a:srcRect t="6729" b="14132"/>
          <a:stretch/>
        </p:blipFill>
        <p:spPr>
          <a:xfrm>
            <a:off x="1302019" y="2427037"/>
            <a:ext cx="10123322" cy="1791001"/>
          </a:xfrm>
          <a:prstGeom prst="rect">
            <a:avLst/>
          </a:prstGeom>
        </p:spPr>
      </p:pic>
    </p:spTree>
    <p:extLst>
      <p:ext uri="{BB962C8B-B14F-4D97-AF65-F5344CB8AC3E}">
        <p14:creationId xmlns:p14="http://schemas.microsoft.com/office/powerpoint/2010/main" val="3399362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70E6-8CF4-4EFC-82A1-0D494769D40C}"/>
              </a:ext>
            </a:extLst>
          </p:cNvPr>
          <p:cNvSpPr>
            <a:spLocks noGrp="1"/>
          </p:cNvSpPr>
          <p:nvPr>
            <p:ph type="title"/>
          </p:nvPr>
        </p:nvSpPr>
        <p:spPr>
          <a:xfrm>
            <a:off x="1588118" y="241017"/>
            <a:ext cx="10443463" cy="1030222"/>
          </a:xfrm>
        </p:spPr>
        <p:txBody>
          <a:bodyPr>
            <a:normAutofit fontScale="90000"/>
          </a:bodyPr>
          <a:lstStyle/>
          <a:p>
            <a:r>
              <a:rPr lang="en-US"/>
              <a:t>Commitment Accounting Functions – Payroll Encumbrances</a:t>
            </a:r>
          </a:p>
        </p:txBody>
      </p:sp>
      <p:sp>
        <p:nvSpPr>
          <p:cNvPr id="3" name="Content Placeholder 2">
            <a:extLst>
              <a:ext uri="{FF2B5EF4-FFF2-40B4-BE49-F238E27FC236}">
                <a16:creationId xmlns:a16="http://schemas.microsoft.com/office/drawing/2014/main" id="{C8357CD6-A960-4739-939E-9F09D6382478}"/>
              </a:ext>
            </a:extLst>
          </p:cNvPr>
          <p:cNvSpPr>
            <a:spLocks noGrp="1"/>
          </p:cNvSpPr>
          <p:nvPr>
            <p:ph idx="1"/>
          </p:nvPr>
        </p:nvSpPr>
        <p:spPr/>
        <p:txBody>
          <a:bodyPr/>
          <a:lstStyle/>
          <a:p>
            <a:pPr marL="170974" indent="-170974"/>
            <a:r>
              <a:rPr lang="en-US" sz="2800"/>
              <a:t>In the previous legacy system, encumbrances were processed in the mainframe Budget system and posted to the mainframe Accounting system.  Only salaries are encumbered.</a:t>
            </a:r>
          </a:p>
          <a:p>
            <a:pPr marL="170974" indent="-170974"/>
            <a:r>
              <a:rPr lang="en-US" sz="2800"/>
              <a:t>In </a:t>
            </a:r>
            <a:r>
              <a:rPr lang="en-US" sz="2800" err="1"/>
              <a:t>OneUSG</a:t>
            </a:r>
            <a:r>
              <a:rPr lang="en-US" sz="2800"/>
              <a:t> Connect, Commitment Accounting is where encumbrances are projected and an encumbrance journal entry is created.  The encumbrance journal entry is then interfaced to the UGA Financial Management System.  Salaries, fringes and taxes will be encumbered.</a:t>
            </a:r>
          </a:p>
          <a:p>
            <a:endParaRPr lang="en-US"/>
          </a:p>
        </p:txBody>
      </p:sp>
      <p:sp>
        <p:nvSpPr>
          <p:cNvPr id="4" name="Slide Number Placeholder 3">
            <a:extLst>
              <a:ext uri="{FF2B5EF4-FFF2-40B4-BE49-F238E27FC236}">
                <a16:creationId xmlns:a16="http://schemas.microsoft.com/office/drawing/2014/main" id="{05CF4F18-B280-4B82-BF44-1B9B097660C8}"/>
              </a:ext>
            </a:extLst>
          </p:cNvPr>
          <p:cNvSpPr>
            <a:spLocks noGrp="1"/>
          </p:cNvSpPr>
          <p:nvPr>
            <p:ph type="sldNum" sz="quarter" idx="4"/>
          </p:nvPr>
        </p:nvSpPr>
        <p:spPr/>
        <p:txBody>
          <a:bodyPr/>
          <a:lstStyle/>
          <a:p>
            <a:fld id="{A4ED125B-D284-4FF1-A924-6417E476951B}" type="slidenum">
              <a:rPr lang="en-US" smtClean="0"/>
              <a:pPr/>
              <a:t>44</a:t>
            </a:fld>
            <a:endParaRPr lang="en-US"/>
          </a:p>
        </p:txBody>
      </p:sp>
    </p:spTree>
    <p:extLst>
      <p:ext uri="{BB962C8B-B14F-4D97-AF65-F5344CB8AC3E}">
        <p14:creationId xmlns:p14="http://schemas.microsoft.com/office/powerpoint/2010/main" val="1570291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E37F8-4501-4590-81D7-3360C3484259}"/>
              </a:ext>
            </a:extLst>
          </p:cNvPr>
          <p:cNvSpPr>
            <a:spLocks noGrp="1"/>
          </p:cNvSpPr>
          <p:nvPr>
            <p:ph type="title"/>
          </p:nvPr>
        </p:nvSpPr>
        <p:spPr>
          <a:xfrm>
            <a:off x="1588118" y="241017"/>
            <a:ext cx="10443463" cy="1241996"/>
          </a:xfrm>
        </p:spPr>
        <p:txBody>
          <a:bodyPr>
            <a:normAutofit/>
          </a:bodyPr>
          <a:lstStyle/>
          <a:p>
            <a:r>
              <a:rPr lang="en-US"/>
              <a:t>Commitment Accounting Functions – Retro Distributions</a:t>
            </a:r>
          </a:p>
        </p:txBody>
      </p:sp>
      <p:sp>
        <p:nvSpPr>
          <p:cNvPr id="3" name="Content Placeholder 2">
            <a:extLst>
              <a:ext uri="{FF2B5EF4-FFF2-40B4-BE49-F238E27FC236}">
                <a16:creationId xmlns:a16="http://schemas.microsoft.com/office/drawing/2014/main" id="{ACC7C2CC-2B25-4EBB-BD0D-5848094731DD}"/>
              </a:ext>
            </a:extLst>
          </p:cNvPr>
          <p:cNvSpPr>
            <a:spLocks noGrp="1"/>
          </p:cNvSpPr>
          <p:nvPr>
            <p:ph idx="1"/>
          </p:nvPr>
        </p:nvSpPr>
        <p:spPr/>
        <p:txBody>
          <a:bodyPr/>
          <a:lstStyle/>
          <a:p>
            <a:r>
              <a:rPr lang="en-US" sz="2800"/>
              <a:t>In the previous legacy system, after-the-fact changes to the distribution of salary, benefit, and tax expenditures were processed by:</a:t>
            </a:r>
          </a:p>
          <a:p>
            <a:pPr lvl="1"/>
            <a:r>
              <a:rPr lang="en-US" sz="2400"/>
              <a:t>Personal Service Journal Vouchers in the mainframe Payroll system</a:t>
            </a:r>
          </a:p>
          <a:p>
            <a:pPr lvl="1"/>
            <a:r>
              <a:rPr lang="en-US" sz="2400"/>
              <a:t>Personnel Activity Report (PAR) adjustments in the </a:t>
            </a:r>
            <a:r>
              <a:rPr lang="en-US" sz="2400" err="1"/>
              <a:t>ePAR</a:t>
            </a:r>
            <a:r>
              <a:rPr lang="en-US" sz="2400"/>
              <a:t> system</a:t>
            </a:r>
          </a:p>
          <a:p>
            <a:r>
              <a:rPr lang="en-US" sz="2800"/>
              <a:t>In </a:t>
            </a:r>
            <a:r>
              <a:rPr lang="en-US" sz="2800" err="1"/>
              <a:t>OneUSG</a:t>
            </a:r>
            <a:r>
              <a:rPr lang="en-US" sz="2800"/>
              <a:t> Connect, Commitment Accounting is where retroactive changes to the distribution of salary, benefit, and tax expenditures are processed.</a:t>
            </a:r>
          </a:p>
          <a:p>
            <a:endParaRPr lang="en-US"/>
          </a:p>
        </p:txBody>
      </p:sp>
      <p:sp>
        <p:nvSpPr>
          <p:cNvPr id="4" name="Slide Number Placeholder 3">
            <a:extLst>
              <a:ext uri="{FF2B5EF4-FFF2-40B4-BE49-F238E27FC236}">
                <a16:creationId xmlns:a16="http://schemas.microsoft.com/office/drawing/2014/main" id="{198FC400-19DF-4BE9-9C80-BE9FE9D0A132}"/>
              </a:ext>
            </a:extLst>
          </p:cNvPr>
          <p:cNvSpPr>
            <a:spLocks noGrp="1"/>
          </p:cNvSpPr>
          <p:nvPr>
            <p:ph type="sldNum" sz="quarter" idx="4"/>
          </p:nvPr>
        </p:nvSpPr>
        <p:spPr/>
        <p:txBody>
          <a:bodyPr/>
          <a:lstStyle/>
          <a:p>
            <a:fld id="{A4ED125B-D284-4FF1-A924-6417E476951B}" type="slidenum">
              <a:rPr lang="en-US" smtClean="0"/>
              <a:pPr/>
              <a:t>45</a:t>
            </a:fld>
            <a:endParaRPr lang="en-US"/>
          </a:p>
        </p:txBody>
      </p:sp>
    </p:spTree>
    <p:extLst>
      <p:ext uri="{BB962C8B-B14F-4D97-AF65-F5344CB8AC3E}">
        <p14:creationId xmlns:p14="http://schemas.microsoft.com/office/powerpoint/2010/main" val="3434692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C6974-DF1F-4371-9BD5-9BFA750397AA}"/>
              </a:ext>
            </a:extLst>
          </p:cNvPr>
          <p:cNvSpPr>
            <a:spLocks noGrp="1"/>
          </p:cNvSpPr>
          <p:nvPr>
            <p:ph type="title"/>
          </p:nvPr>
        </p:nvSpPr>
        <p:spPr/>
        <p:txBody>
          <a:bodyPr>
            <a:normAutofit fontScale="90000"/>
          </a:bodyPr>
          <a:lstStyle/>
          <a:p>
            <a:r>
              <a:rPr lang="en-US"/>
              <a:t>Commitment Accounting Functions – Payroll Actuals</a:t>
            </a:r>
          </a:p>
        </p:txBody>
      </p:sp>
      <p:sp>
        <p:nvSpPr>
          <p:cNvPr id="3" name="Content Placeholder 2">
            <a:extLst>
              <a:ext uri="{FF2B5EF4-FFF2-40B4-BE49-F238E27FC236}">
                <a16:creationId xmlns:a16="http://schemas.microsoft.com/office/drawing/2014/main" id="{2546616E-835C-4819-91AD-112F7C3547D2}"/>
              </a:ext>
            </a:extLst>
          </p:cNvPr>
          <p:cNvSpPr>
            <a:spLocks noGrp="1"/>
          </p:cNvSpPr>
          <p:nvPr>
            <p:ph idx="1"/>
          </p:nvPr>
        </p:nvSpPr>
        <p:spPr/>
        <p:txBody>
          <a:bodyPr/>
          <a:lstStyle/>
          <a:p>
            <a:r>
              <a:rPr lang="en-US" sz="2800"/>
              <a:t>In the previous legacy system, the mainframe Payroll system assigned the salary, benefit, and tax expenses to the appropriate account number and created a payroll journal entry as a part of payroll processing.  The payroll journal entry is then posted in the mainframe Accounting system.</a:t>
            </a:r>
          </a:p>
          <a:p>
            <a:r>
              <a:rPr lang="en-US" sz="2800"/>
              <a:t>In </a:t>
            </a:r>
            <a:r>
              <a:rPr lang="en-US" sz="2800" err="1"/>
              <a:t>OneUSG</a:t>
            </a:r>
            <a:r>
              <a:rPr lang="en-US" sz="2800"/>
              <a:t> Connect, Commitment Accounting attaches funding to payroll expenses (salary, benefit and tax) </a:t>
            </a:r>
            <a:r>
              <a:rPr lang="en-US" sz="2800" b="1"/>
              <a:t>after</a:t>
            </a:r>
            <a:r>
              <a:rPr lang="en-US" sz="2800"/>
              <a:t> payroll processing is complete.  A payroll journal and encumbrance liquidation journal are created and interfaced to the UGA Financial Management System.  </a:t>
            </a:r>
          </a:p>
          <a:p>
            <a:endParaRPr lang="en-US"/>
          </a:p>
        </p:txBody>
      </p:sp>
      <p:sp>
        <p:nvSpPr>
          <p:cNvPr id="4" name="Slide Number Placeholder 3">
            <a:extLst>
              <a:ext uri="{FF2B5EF4-FFF2-40B4-BE49-F238E27FC236}">
                <a16:creationId xmlns:a16="http://schemas.microsoft.com/office/drawing/2014/main" id="{F5243CE3-B7D2-4854-83AD-E2317BCD2B04}"/>
              </a:ext>
            </a:extLst>
          </p:cNvPr>
          <p:cNvSpPr>
            <a:spLocks noGrp="1"/>
          </p:cNvSpPr>
          <p:nvPr>
            <p:ph type="sldNum" sz="quarter" idx="4"/>
          </p:nvPr>
        </p:nvSpPr>
        <p:spPr/>
        <p:txBody>
          <a:bodyPr/>
          <a:lstStyle/>
          <a:p>
            <a:fld id="{A4ED125B-D284-4FF1-A924-6417E476951B}" type="slidenum">
              <a:rPr lang="en-US" smtClean="0"/>
              <a:pPr/>
              <a:t>46</a:t>
            </a:fld>
            <a:endParaRPr lang="en-US"/>
          </a:p>
        </p:txBody>
      </p:sp>
    </p:spTree>
    <p:extLst>
      <p:ext uri="{BB962C8B-B14F-4D97-AF65-F5344CB8AC3E}">
        <p14:creationId xmlns:p14="http://schemas.microsoft.com/office/powerpoint/2010/main" val="1829004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870B-44CD-4142-A7DC-6311268D17D2}"/>
              </a:ext>
            </a:extLst>
          </p:cNvPr>
          <p:cNvSpPr>
            <a:spLocks noGrp="1"/>
          </p:cNvSpPr>
          <p:nvPr>
            <p:ph type="title"/>
          </p:nvPr>
        </p:nvSpPr>
        <p:spPr/>
        <p:txBody>
          <a:bodyPr/>
          <a:lstStyle/>
          <a:p>
            <a:r>
              <a:rPr lang="en-US"/>
              <a:t>Commitment Accounting Process Flow</a:t>
            </a:r>
          </a:p>
        </p:txBody>
      </p:sp>
      <p:sp>
        <p:nvSpPr>
          <p:cNvPr id="4" name="Slide Number Placeholder 3">
            <a:extLst>
              <a:ext uri="{FF2B5EF4-FFF2-40B4-BE49-F238E27FC236}">
                <a16:creationId xmlns:a16="http://schemas.microsoft.com/office/drawing/2014/main" id="{ABB04324-B553-4A56-937E-B84D6F2D42E0}"/>
              </a:ext>
            </a:extLst>
          </p:cNvPr>
          <p:cNvSpPr>
            <a:spLocks noGrp="1"/>
          </p:cNvSpPr>
          <p:nvPr>
            <p:ph type="sldNum" sz="quarter" idx="4"/>
          </p:nvPr>
        </p:nvSpPr>
        <p:spPr/>
        <p:txBody>
          <a:bodyPr/>
          <a:lstStyle/>
          <a:p>
            <a:fld id="{A4ED125B-D284-4FF1-A924-6417E476951B}" type="slidenum">
              <a:rPr lang="en-US" smtClean="0"/>
              <a:pPr/>
              <a:t>47</a:t>
            </a:fld>
            <a:endParaRPr lang="en-US"/>
          </a:p>
        </p:txBody>
      </p:sp>
      <p:pic>
        <p:nvPicPr>
          <p:cNvPr id="5" name="Picture 3">
            <a:extLst>
              <a:ext uri="{FF2B5EF4-FFF2-40B4-BE49-F238E27FC236}">
                <a16:creationId xmlns:a16="http://schemas.microsoft.com/office/drawing/2014/main" id="{9D08F15C-974C-4241-BD41-1BF3E12D7880}"/>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2948"/>
          <a:stretch/>
        </p:blipFill>
        <p:spPr bwMode="auto">
          <a:xfrm>
            <a:off x="2080976" y="1854729"/>
            <a:ext cx="7142671" cy="329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76852A7A-BBD2-49DC-B88B-F1CF513BA553}"/>
              </a:ext>
            </a:extLst>
          </p:cNvPr>
          <p:cNvSpPr txBox="1"/>
          <p:nvPr/>
        </p:nvSpPr>
        <p:spPr>
          <a:xfrm>
            <a:off x="5385138" y="2377387"/>
            <a:ext cx="2456138" cy="461665"/>
          </a:xfrm>
          <a:prstGeom prst="rect">
            <a:avLst/>
          </a:prstGeom>
          <a:noFill/>
        </p:spPr>
        <p:txBody>
          <a:bodyPr wrap="square" rtlCol="0">
            <a:spAutoFit/>
          </a:bodyPr>
          <a:lstStyle/>
          <a:p>
            <a:pPr algn="ctr" defTabSz="685801">
              <a:defRPr/>
            </a:pPr>
            <a:r>
              <a:rPr lang="en-US" sz="1200">
                <a:solidFill>
                  <a:srgbClr val="3F76AA"/>
                </a:solidFill>
                <a:latin typeface="+mj-lt"/>
              </a:rPr>
              <a:t>Integration Broker + BUD003</a:t>
            </a:r>
          </a:p>
          <a:p>
            <a:pPr algn="ctr" defTabSz="685801">
              <a:defRPr/>
            </a:pPr>
            <a:endParaRPr lang="en-US" sz="1200">
              <a:solidFill>
                <a:srgbClr val="3F76AA"/>
              </a:solidFill>
              <a:latin typeface="+mj-lt"/>
            </a:endParaRPr>
          </a:p>
        </p:txBody>
      </p:sp>
      <p:sp>
        <p:nvSpPr>
          <p:cNvPr id="7" name="TextBox 6">
            <a:extLst>
              <a:ext uri="{FF2B5EF4-FFF2-40B4-BE49-F238E27FC236}">
                <a16:creationId xmlns:a16="http://schemas.microsoft.com/office/drawing/2014/main" id="{92621A83-BA77-4FC6-8572-A2EAF59BF23A}"/>
              </a:ext>
            </a:extLst>
          </p:cNvPr>
          <p:cNvSpPr txBox="1"/>
          <p:nvPr/>
        </p:nvSpPr>
        <p:spPr>
          <a:xfrm>
            <a:off x="4392281" y="2825359"/>
            <a:ext cx="875501" cy="1015663"/>
          </a:xfrm>
          <a:prstGeom prst="rect">
            <a:avLst/>
          </a:prstGeom>
          <a:noFill/>
        </p:spPr>
        <p:txBody>
          <a:bodyPr wrap="square" rtlCol="0">
            <a:spAutoFit/>
          </a:bodyPr>
          <a:lstStyle/>
          <a:p>
            <a:pPr defTabSz="685801">
              <a:defRPr/>
            </a:pPr>
            <a:r>
              <a:rPr lang="en-US" sz="1200">
                <a:solidFill>
                  <a:srgbClr val="3F76AA"/>
                </a:solidFill>
                <a:latin typeface="+mj-lt"/>
              </a:rPr>
              <a:t>Review Invalid Funding Report DAILY</a:t>
            </a:r>
          </a:p>
        </p:txBody>
      </p:sp>
      <p:sp>
        <p:nvSpPr>
          <p:cNvPr id="8" name="TextBox 7">
            <a:extLst>
              <a:ext uri="{FF2B5EF4-FFF2-40B4-BE49-F238E27FC236}">
                <a16:creationId xmlns:a16="http://schemas.microsoft.com/office/drawing/2014/main" id="{7D247BEA-CBAE-4EB2-BC59-3BAD2A50EEC7}"/>
              </a:ext>
            </a:extLst>
          </p:cNvPr>
          <p:cNvSpPr txBox="1"/>
          <p:nvPr/>
        </p:nvSpPr>
        <p:spPr>
          <a:xfrm>
            <a:off x="4685173" y="4953053"/>
            <a:ext cx="691314" cy="276999"/>
          </a:xfrm>
          <a:prstGeom prst="rect">
            <a:avLst/>
          </a:prstGeom>
          <a:noFill/>
        </p:spPr>
        <p:txBody>
          <a:bodyPr wrap="square" rtlCol="0">
            <a:spAutoFit/>
          </a:bodyPr>
          <a:lstStyle/>
          <a:p>
            <a:pPr algn="ctr" defTabSz="685801">
              <a:defRPr/>
            </a:pPr>
            <a:r>
              <a:rPr lang="en-US" sz="1200">
                <a:solidFill>
                  <a:srgbClr val="3F76AA"/>
                </a:solidFill>
                <a:latin typeface="+mj-lt"/>
              </a:rPr>
              <a:t>Retro</a:t>
            </a:r>
          </a:p>
        </p:txBody>
      </p:sp>
      <p:sp>
        <p:nvSpPr>
          <p:cNvPr id="9" name="TextBox 8">
            <a:extLst>
              <a:ext uri="{FF2B5EF4-FFF2-40B4-BE49-F238E27FC236}">
                <a16:creationId xmlns:a16="http://schemas.microsoft.com/office/drawing/2014/main" id="{881F1BA0-C152-41D2-A5AE-51047D6390ED}"/>
              </a:ext>
            </a:extLst>
          </p:cNvPr>
          <p:cNvSpPr txBox="1"/>
          <p:nvPr/>
        </p:nvSpPr>
        <p:spPr>
          <a:xfrm>
            <a:off x="3409956" y="4953053"/>
            <a:ext cx="1176087" cy="739177"/>
          </a:xfrm>
          <a:prstGeom prst="rect">
            <a:avLst/>
          </a:prstGeom>
          <a:noFill/>
        </p:spPr>
        <p:txBody>
          <a:bodyPr wrap="square" rtlCol="0">
            <a:spAutoFit/>
          </a:bodyPr>
          <a:lstStyle/>
          <a:p>
            <a:pPr defTabSz="685801">
              <a:defRPr/>
            </a:pPr>
            <a:r>
              <a:rPr lang="en-US" sz="1051">
                <a:solidFill>
                  <a:srgbClr val="3F76AA"/>
                </a:solidFill>
                <a:latin typeface="+mj-lt"/>
              </a:rPr>
              <a:t>Run Pre-Dist Audit Report During Payroll Processing</a:t>
            </a:r>
          </a:p>
        </p:txBody>
      </p:sp>
      <p:sp>
        <p:nvSpPr>
          <p:cNvPr id="10" name="Rectangle: Rounded Corners 9">
            <a:extLst>
              <a:ext uri="{FF2B5EF4-FFF2-40B4-BE49-F238E27FC236}">
                <a16:creationId xmlns:a16="http://schemas.microsoft.com/office/drawing/2014/main" id="{056321FF-CDE0-4508-8B75-6C5A67547603}"/>
              </a:ext>
            </a:extLst>
          </p:cNvPr>
          <p:cNvSpPr/>
          <p:nvPr/>
        </p:nvSpPr>
        <p:spPr>
          <a:xfrm>
            <a:off x="7835493" y="2322537"/>
            <a:ext cx="1213339" cy="677463"/>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noFill/>
              <a:latin typeface="+mj-lt"/>
            </a:endParaRPr>
          </a:p>
        </p:txBody>
      </p:sp>
      <p:sp>
        <p:nvSpPr>
          <p:cNvPr id="11" name="Rectangle 10">
            <a:extLst>
              <a:ext uri="{FF2B5EF4-FFF2-40B4-BE49-F238E27FC236}">
                <a16:creationId xmlns:a16="http://schemas.microsoft.com/office/drawing/2014/main" id="{C7AF2B5A-D375-4879-80C8-F9775E31E7D2}"/>
              </a:ext>
            </a:extLst>
          </p:cNvPr>
          <p:cNvSpPr/>
          <p:nvPr/>
        </p:nvSpPr>
        <p:spPr>
          <a:xfrm>
            <a:off x="8623292" y="2650884"/>
            <a:ext cx="470886" cy="392417"/>
          </a:xfrm>
          <a:prstGeom prst="rect">
            <a:avLst/>
          </a:prstGeom>
          <a:noFill/>
        </p:spPr>
        <p:txBody>
          <a:bodyPr wrap="square" lIns="68580" tIns="34291" rIns="68580" bIns="34291">
            <a:spAutoFit/>
          </a:bodyPr>
          <a:lstStyle/>
          <a:p>
            <a:pPr algn="ctr" defTabSz="685801">
              <a:defRPr/>
            </a:pPr>
            <a:r>
              <a:rPr lang="en-US" sz="2100" b="1">
                <a:ln w="12700">
                  <a:solidFill>
                    <a:srgbClr val="C8D8EB">
                      <a:lumMod val="50000"/>
                    </a:srgbClr>
                  </a:solidFill>
                  <a:prstDash val="solid"/>
                </a:ln>
                <a:solidFill>
                  <a:srgbClr val="C00000"/>
                </a:solidFill>
                <a:effectLst>
                  <a:innerShdw blurRad="177800">
                    <a:srgbClr val="C8D8EB">
                      <a:lumMod val="50000"/>
                    </a:srgbClr>
                  </a:innerShdw>
                </a:effectLst>
                <a:latin typeface="+mj-lt"/>
                <a:ea typeface="Verdana" panose="020B0604030504040204" pitchFamily="34" charset="0"/>
              </a:rPr>
              <a:t>1</a:t>
            </a:r>
          </a:p>
        </p:txBody>
      </p:sp>
      <p:sp>
        <p:nvSpPr>
          <p:cNvPr id="12" name="Rectangle: Rounded Corners 11">
            <a:extLst>
              <a:ext uri="{FF2B5EF4-FFF2-40B4-BE49-F238E27FC236}">
                <a16:creationId xmlns:a16="http://schemas.microsoft.com/office/drawing/2014/main" id="{2EBF6883-F4D7-4F4D-90F8-3ECBDD6F00A8}"/>
              </a:ext>
            </a:extLst>
          </p:cNvPr>
          <p:cNvSpPr/>
          <p:nvPr/>
        </p:nvSpPr>
        <p:spPr>
          <a:xfrm>
            <a:off x="2042785" y="2377385"/>
            <a:ext cx="1213339" cy="438581"/>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noFill/>
              <a:latin typeface="+mj-lt"/>
            </a:endParaRPr>
          </a:p>
        </p:txBody>
      </p:sp>
      <p:sp>
        <p:nvSpPr>
          <p:cNvPr id="13" name="Rectangle 12">
            <a:extLst>
              <a:ext uri="{FF2B5EF4-FFF2-40B4-BE49-F238E27FC236}">
                <a16:creationId xmlns:a16="http://schemas.microsoft.com/office/drawing/2014/main" id="{BC9A0F1D-763A-4888-AA18-B2D8E0ED4C5F}"/>
              </a:ext>
            </a:extLst>
          </p:cNvPr>
          <p:cNvSpPr/>
          <p:nvPr/>
        </p:nvSpPr>
        <p:spPr>
          <a:xfrm>
            <a:off x="2953655" y="2474259"/>
            <a:ext cx="306815" cy="392417"/>
          </a:xfrm>
          <a:prstGeom prst="rect">
            <a:avLst/>
          </a:prstGeom>
          <a:noFill/>
        </p:spPr>
        <p:txBody>
          <a:bodyPr wrap="none" lIns="68580" tIns="34291" rIns="68580" bIns="34291">
            <a:spAutoFit/>
          </a:bodyPr>
          <a:lstStyle/>
          <a:p>
            <a:pPr algn="ctr" defTabSz="685801">
              <a:defRPr/>
            </a:pPr>
            <a:r>
              <a:rPr lang="en-US" sz="2100" b="1">
                <a:ln w="12700">
                  <a:solidFill>
                    <a:srgbClr val="C8D8EB">
                      <a:lumMod val="50000"/>
                    </a:srgbClr>
                  </a:solidFill>
                  <a:prstDash val="solid"/>
                </a:ln>
                <a:solidFill>
                  <a:srgbClr val="C00000"/>
                </a:solidFill>
                <a:effectLst>
                  <a:innerShdw blurRad="177800">
                    <a:srgbClr val="C8D8EB">
                      <a:lumMod val="50000"/>
                    </a:srgbClr>
                  </a:innerShdw>
                </a:effectLst>
                <a:latin typeface="+mj-lt"/>
                <a:ea typeface="Verdana" panose="020B0604030504040204" pitchFamily="34" charset="0"/>
              </a:rPr>
              <a:t>2</a:t>
            </a:r>
          </a:p>
        </p:txBody>
      </p:sp>
      <p:sp>
        <p:nvSpPr>
          <p:cNvPr id="14" name="Rectangle: Rounded Corners 13">
            <a:extLst>
              <a:ext uri="{FF2B5EF4-FFF2-40B4-BE49-F238E27FC236}">
                <a16:creationId xmlns:a16="http://schemas.microsoft.com/office/drawing/2014/main" id="{8F6FE02C-5358-469B-BAAF-2787E8B6B83F}"/>
              </a:ext>
            </a:extLst>
          </p:cNvPr>
          <p:cNvSpPr/>
          <p:nvPr/>
        </p:nvSpPr>
        <p:spPr>
          <a:xfrm>
            <a:off x="4040476" y="2331930"/>
            <a:ext cx="1342253" cy="1509455"/>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noFill/>
              <a:latin typeface="+mj-lt"/>
            </a:endParaRPr>
          </a:p>
        </p:txBody>
      </p:sp>
      <p:sp>
        <p:nvSpPr>
          <p:cNvPr id="15" name="Rectangle 14">
            <a:extLst>
              <a:ext uri="{FF2B5EF4-FFF2-40B4-BE49-F238E27FC236}">
                <a16:creationId xmlns:a16="http://schemas.microsoft.com/office/drawing/2014/main" id="{ADAD3CF7-1A42-417B-BE7B-C7F4A0BF0CD1}"/>
              </a:ext>
            </a:extLst>
          </p:cNvPr>
          <p:cNvSpPr/>
          <p:nvPr/>
        </p:nvSpPr>
        <p:spPr>
          <a:xfrm>
            <a:off x="4979327" y="3425521"/>
            <a:ext cx="470886" cy="392417"/>
          </a:xfrm>
          <a:prstGeom prst="rect">
            <a:avLst/>
          </a:prstGeom>
          <a:noFill/>
        </p:spPr>
        <p:txBody>
          <a:bodyPr wrap="square" lIns="68580" tIns="34291" rIns="68580" bIns="34291">
            <a:spAutoFit/>
          </a:bodyPr>
          <a:lstStyle/>
          <a:p>
            <a:pPr algn="ctr" defTabSz="685801">
              <a:defRPr/>
            </a:pPr>
            <a:r>
              <a:rPr lang="en-US" sz="2100" b="1">
                <a:ln w="12700">
                  <a:solidFill>
                    <a:srgbClr val="C8D8EB">
                      <a:lumMod val="50000"/>
                    </a:srgbClr>
                  </a:solidFill>
                  <a:prstDash val="solid"/>
                </a:ln>
                <a:solidFill>
                  <a:srgbClr val="C00000"/>
                </a:solidFill>
                <a:effectLst>
                  <a:innerShdw blurRad="177800">
                    <a:srgbClr val="C8D8EB">
                      <a:lumMod val="50000"/>
                    </a:srgbClr>
                  </a:innerShdw>
                </a:effectLst>
                <a:latin typeface="+mj-lt"/>
                <a:ea typeface="Verdana" panose="020B0604030504040204" pitchFamily="34" charset="0"/>
              </a:rPr>
              <a:t>3</a:t>
            </a:r>
          </a:p>
        </p:txBody>
      </p:sp>
      <p:sp>
        <p:nvSpPr>
          <p:cNvPr id="16" name="Rectangle 15">
            <a:extLst>
              <a:ext uri="{FF2B5EF4-FFF2-40B4-BE49-F238E27FC236}">
                <a16:creationId xmlns:a16="http://schemas.microsoft.com/office/drawing/2014/main" id="{57FF24E3-65B3-43B2-9114-8C4264440BA4}"/>
              </a:ext>
            </a:extLst>
          </p:cNvPr>
          <p:cNvSpPr/>
          <p:nvPr/>
        </p:nvSpPr>
        <p:spPr>
          <a:xfrm>
            <a:off x="2871616" y="3873128"/>
            <a:ext cx="470886" cy="392417"/>
          </a:xfrm>
          <a:prstGeom prst="rect">
            <a:avLst/>
          </a:prstGeom>
          <a:noFill/>
        </p:spPr>
        <p:txBody>
          <a:bodyPr wrap="square" lIns="68580" tIns="34291" rIns="68580" bIns="34291">
            <a:spAutoFit/>
          </a:bodyPr>
          <a:lstStyle/>
          <a:p>
            <a:pPr algn="ctr" defTabSz="685801">
              <a:defRPr/>
            </a:pPr>
            <a:r>
              <a:rPr lang="en-US" sz="2100" b="1">
                <a:ln w="12700">
                  <a:solidFill>
                    <a:srgbClr val="C8D8EB">
                      <a:lumMod val="50000"/>
                    </a:srgbClr>
                  </a:solidFill>
                  <a:prstDash val="solid"/>
                </a:ln>
                <a:solidFill>
                  <a:srgbClr val="C00000"/>
                </a:solidFill>
                <a:effectLst>
                  <a:innerShdw blurRad="177800">
                    <a:srgbClr val="C8D8EB">
                      <a:lumMod val="50000"/>
                    </a:srgbClr>
                  </a:innerShdw>
                </a:effectLst>
                <a:latin typeface="+mj-lt"/>
                <a:ea typeface="Verdana" panose="020B0604030504040204" pitchFamily="34" charset="0"/>
              </a:rPr>
              <a:t>4</a:t>
            </a:r>
          </a:p>
        </p:txBody>
      </p:sp>
      <p:sp>
        <p:nvSpPr>
          <p:cNvPr id="17" name="Rectangle: Rounded Corners 16">
            <a:extLst>
              <a:ext uri="{FF2B5EF4-FFF2-40B4-BE49-F238E27FC236}">
                <a16:creationId xmlns:a16="http://schemas.microsoft.com/office/drawing/2014/main" id="{AF4FC88D-7D70-4EA5-AECF-0D6F0CCC4FF0}"/>
              </a:ext>
            </a:extLst>
          </p:cNvPr>
          <p:cNvSpPr/>
          <p:nvPr/>
        </p:nvSpPr>
        <p:spPr>
          <a:xfrm>
            <a:off x="2080973" y="3799666"/>
            <a:ext cx="1213339" cy="539341"/>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noFill/>
              <a:latin typeface="+mj-lt"/>
            </a:endParaRPr>
          </a:p>
        </p:txBody>
      </p:sp>
      <p:sp>
        <p:nvSpPr>
          <p:cNvPr id="18" name="Rectangle: Rounded Corners 17">
            <a:extLst>
              <a:ext uri="{FF2B5EF4-FFF2-40B4-BE49-F238E27FC236}">
                <a16:creationId xmlns:a16="http://schemas.microsoft.com/office/drawing/2014/main" id="{979DDF59-36DD-4577-85B1-900CC9711FC5}"/>
              </a:ext>
            </a:extLst>
          </p:cNvPr>
          <p:cNvSpPr/>
          <p:nvPr/>
        </p:nvSpPr>
        <p:spPr>
          <a:xfrm>
            <a:off x="4672037" y="4296910"/>
            <a:ext cx="691314" cy="1180592"/>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noFill/>
              <a:latin typeface="+mj-lt"/>
            </a:endParaRPr>
          </a:p>
        </p:txBody>
      </p:sp>
      <p:sp>
        <p:nvSpPr>
          <p:cNvPr id="19" name="Rectangle 18">
            <a:extLst>
              <a:ext uri="{FF2B5EF4-FFF2-40B4-BE49-F238E27FC236}">
                <a16:creationId xmlns:a16="http://schemas.microsoft.com/office/drawing/2014/main" id="{956E0721-34C3-461B-B4D6-329E886FE232}"/>
              </a:ext>
            </a:extLst>
          </p:cNvPr>
          <p:cNvSpPr/>
          <p:nvPr/>
        </p:nvSpPr>
        <p:spPr>
          <a:xfrm>
            <a:off x="4796896" y="5085089"/>
            <a:ext cx="470886" cy="392417"/>
          </a:xfrm>
          <a:prstGeom prst="rect">
            <a:avLst/>
          </a:prstGeom>
          <a:noFill/>
        </p:spPr>
        <p:txBody>
          <a:bodyPr wrap="square" lIns="68580" tIns="34291" rIns="68580" bIns="34291">
            <a:spAutoFit/>
          </a:bodyPr>
          <a:lstStyle/>
          <a:p>
            <a:pPr algn="ctr" defTabSz="685801">
              <a:defRPr/>
            </a:pPr>
            <a:r>
              <a:rPr lang="en-US" sz="2100" b="1">
                <a:ln w="12700">
                  <a:solidFill>
                    <a:srgbClr val="C8D8EB">
                      <a:lumMod val="50000"/>
                    </a:srgbClr>
                  </a:solidFill>
                  <a:prstDash val="solid"/>
                </a:ln>
                <a:solidFill>
                  <a:srgbClr val="C00000"/>
                </a:solidFill>
                <a:effectLst>
                  <a:innerShdw blurRad="177800">
                    <a:srgbClr val="C8D8EB">
                      <a:lumMod val="50000"/>
                    </a:srgbClr>
                  </a:innerShdw>
                </a:effectLst>
                <a:latin typeface="+mj-lt"/>
                <a:ea typeface="Verdana" panose="020B0604030504040204" pitchFamily="34" charset="0"/>
              </a:rPr>
              <a:t>5</a:t>
            </a:r>
          </a:p>
        </p:txBody>
      </p:sp>
    </p:spTree>
    <p:extLst>
      <p:ext uri="{BB962C8B-B14F-4D97-AF65-F5344CB8AC3E}">
        <p14:creationId xmlns:p14="http://schemas.microsoft.com/office/powerpoint/2010/main" val="83872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60D1-8D5E-48C2-AB4D-6E31A1ACC3EA}"/>
              </a:ext>
            </a:extLst>
          </p:cNvPr>
          <p:cNvSpPr>
            <a:spLocks noGrp="1"/>
          </p:cNvSpPr>
          <p:nvPr>
            <p:ph type="title"/>
          </p:nvPr>
        </p:nvSpPr>
        <p:spPr>
          <a:xfrm>
            <a:off x="1588114" y="167595"/>
            <a:ext cx="10443463" cy="849769"/>
          </a:xfrm>
        </p:spPr>
        <p:txBody>
          <a:bodyPr/>
          <a:lstStyle/>
          <a:p>
            <a:r>
              <a:rPr lang="en-US"/>
              <a:t>The Magic Starts When…</a:t>
            </a:r>
          </a:p>
        </p:txBody>
      </p:sp>
      <p:sp>
        <p:nvSpPr>
          <p:cNvPr id="4" name="Slide Number Placeholder 3">
            <a:extLst>
              <a:ext uri="{FF2B5EF4-FFF2-40B4-BE49-F238E27FC236}">
                <a16:creationId xmlns:a16="http://schemas.microsoft.com/office/drawing/2014/main" id="{6869A2E0-C18E-4330-B01F-E675587D798C}"/>
              </a:ext>
            </a:extLst>
          </p:cNvPr>
          <p:cNvSpPr>
            <a:spLocks noGrp="1"/>
          </p:cNvSpPr>
          <p:nvPr>
            <p:ph type="sldNum" sz="quarter" idx="4"/>
          </p:nvPr>
        </p:nvSpPr>
        <p:spPr/>
        <p:txBody>
          <a:bodyPr/>
          <a:lstStyle/>
          <a:p>
            <a:fld id="{A4ED125B-D284-4FF1-A924-6417E476951B}" type="slidenum">
              <a:rPr lang="en-US" smtClean="0"/>
              <a:pPr/>
              <a:t>48</a:t>
            </a:fld>
            <a:endParaRPr lang="en-US"/>
          </a:p>
        </p:txBody>
      </p:sp>
      <p:sp>
        <p:nvSpPr>
          <p:cNvPr id="5" name="TextBox 4">
            <a:extLst>
              <a:ext uri="{FF2B5EF4-FFF2-40B4-BE49-F238E27FC236}">
                <a16:creationId xmlns:a16="http://schemas.microsoft.com/office/drawing/2014/main" id="{73DDDCD9-763D-4AC2-9AC7-61180C0151C9}"/>
              </a:ext>
            </a:extLst>
          </p:cNvPr>
          <p:cNvSpPr txBox="1"/>
          <p:nvPr/>
        </p:nvSpPr>
        <p:spPr>
          <a:xfrm>
            <a:off x="5058191" y="2735774"/>
            <a:ext cx="2545688" cy="1015663"/>
          </a:xfrm>
          <a:prstGeom prst="rect">
            <a:avLst/>
          </a:prstGeom>
          <a:solidFill>
            <a:schemeClr val="tx2"/>
          </a:solidFill>
          <a:ln/>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85801">
              <a:defRPr/>
            </a:pPr>
            <a:r>
              <a:rPr lang="en-US" sz="3000">
                <a:solidFill>
                  <a:srgbClr val="FFFFFF"/>
                </a:solidFill>
                <a:latin typeface="+mj-lt"/>
              </a:rPr>
              <a:t>Payroll Confirms</a:t>
            </a:r>
          </a:p>
        </p:txBody>
      </p:sp>
      <p:sp>
        <p:nvSpPr>
          <p:cNvPr id="6" name="Lightning Bolt 5">
            <a:extLst>
              <a:ext uri="{FF2B5EF4-FFF2-40B4-BE49-F238E27FC236}">
                <a16:creationId xmlns:a16="http://schemas.microsoft.com/office/drawing/2014/main" id="{8E75F51B-1717-42F9-ACFB-D43A7B89D274}"/>
              </a:ext>
            </a:extLst>
          </p:cNvPr>
          <p:cNvSpPr/>
          <p:nvPr/>
        </p:nvSpPr>
        <p:spPr>
          <a:xfrm>
            <a:off x="2908789" y="1567602"/>
            <a:ext cx="2117553" cy="1164188"/>
          </a:xfrm>
          <a:prstGeom prst="lightningBolt">
            <a:avLst/>
          </a:prstGeom>
          <a:solidFill>
            <a:srgbClr val="FFFF0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erriweather Sans"/>
            </a:endParaRPr>
          </a:p>
        </p:txBody>
      </p:sp>
      <p:sp>
        <p:nvSpPr>
          <p:cNvPr id="7" name="Lightning Bolt 6">
            <a:extLst>
              <a:ext uri="{FF2B5EF4-FFF2-40B4-BE49-F238E27FC236}">
                <a16:creationId xmlns:a16="http://schemas.microsoft.com/office/drawing/2014/main" id="{CB92AF97-51D8-4B6E-B6CE-FB270A32FF8A}"/>
              </a:ext>
            </a:extLst>
          </p:cNvPr>
          <p:cNvSpPr/>
          <p:nvPr/>
        </p:nvSpPr>
        <p:spPr>
          <a:xfrm flipH="1">
            <a:off x="7710820" y="1575280"/>
            <a:ext cx="1766093" cy="1103708"/>
          </a:xfrm>
          <a:prstGeom prst="lightningBolt">
            <a:avLst/>
          </a:prstGeom>
          <a:solidFill>
            <a:srgbClr val="FFFF00"/>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erriweather Sans"/>
            </a:endParaRPr>
          </a:p>
        </p:txBody>
      </p:sp>
      <p:sp>
        <p:nvSpPr>
          <p:cNvPr id="8" name="Lightning Bolt 7">
            <a:extLst>
              <a:ext uri="{FF2B5EF4-FFF2-40B4-BE49-F238E27FC236}">
                <a16:creationId xmlns:a16="http://schemas.microsoft.com/office/drawing/2014/main" id="{FE577C27-13C7-4173-81EA-9D0755D76B62}"/>
              </a:ext>
            </a:extLst>
          </p:cNvPr>
          <p:cNvSpPr/>
          <p:nvPr/>
        </p:nvSpPr>
        <p:spPr>
          <a:xfrm flipH="1" flipV="1">
            <a:off x="7603877" y="3734771"/>
            <a:ext cx="1873034" cy="1233199"/>
          </a:xfrm>
          <a:prstGeom prst="lightningBolt">
            <a:avLst/>
          </a:prstGeom>
          <a:solidFill>
            <a:srgbClr val="FFFF0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erriweather Sans"/>
            </a:endParaRPr>
          </a:p>
        </p:txBody>
      </p:sp>
      <p:sp>
        <p:nvSpPr>
          <p:cNvPr id="9" name="Lightning Bolt 8">
            <a:extLst>
              <a:ext uri="{FF2B5EF4-FFF2-40B4-BE49-F238E27FC236}">
                <a16:creationId xmlns:a16="http://schemas.microsoft.com/office/drawing/2014/main" id="{02BBAF9A-5382-4937-AA24-63EA330B189C}"/>
              </a:ext>
            </a:extLst>
          </p:cNvPr>
          <p:cNvSpPr/>
          <p:nvPr/>
        </p:nvSpPr>
        <p:spPr>
          <a:xfrm flipV="1">
            <a:off x="2908789" y="3761058"/>
            <a:ext cx="2117553" cy="1382503"/>
          </a:xfrm>
          <a:prstGeom prst="lightningBolt">
            <a:avLst/>
          </a:prstGeom>
          <a:solidFill>
            <a:srgbClr val="FFFF00"/>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erriweather Sans"/>
            </a:endParaRPr>
          </a:p>
        </p:txBody>
      </p:sp>
    </p:spTree>
    <p:extLst>
      <p:ext uri="{BB962C8B-B14F-4D97-AF65-F5344CB8AC3E}">
        <p14:creationId xmlns:p14="http://schemas.microsoft.com/office/powerpoint/2010/main" val="908432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0015-2C11-4EF2-8A1D-C4E90164E1F5}"/>
              </a:ext>
            </a:extLst>
          </p:cNvPr>
          <p:cNvSpPr>
            <a:spLocks noGrp="1"/>
          </p:cNvSpPr>
          <p:nvPr>
            <p:ph type="title"/>
          </p:nvPr>
        </p:nvSpPr>
        <p:spPr/>
        <p:txBody>
          <a:bodyPr/>
          <a:lstStyle/>
          <a:p>
            <a:r>
              <a:rPr lang="en-US"/>
              <a:t>What We See…</a:t>
            </a:r>
          </a:p>
        </p:txBody>
      </p:sp>
      <p:sp>
        <p:nvSpPr>
          <p:cNvPr id="4" name="Slide Number Placeholder 3">
            <a:extLst>
              <a:ext uri="{FF2B5EF4-FFF2-40B4-BE49-F238E27FC236}">
                <a16:creationId xmlns:a16="http://schemas.microsoft.com/office/drawing/2014/main" id="{30CEDC34-F073-4F3E-815A-E5642BC05052}"/>
              </a:ext>
            </a:extLst>
          </p:cNvPr>
          <p:cNvSpPr>
            <a:spLocks noGrp="1"/>
          </p:cNvSpPr>
          <p:nvPr>
            <p:ph type="sldNum" sz="quarter" idx="4"/>
          </p:nvPr>
        </p:nvSpPr>
        <p:spPr/>
        <p:txBody>
          <a:bodyPr/>
          <a:lstStyle/>
          <a:p>
            <a:fld id="{A4ED125B-D284-4FF1-A924-6417E476951B}" type="slidenum">
              <a:rPr lang="en-US" smtClean="0"/>
              <a:pPr/>
              <a:t>49</a:t>
            </a:fld>
            <a:endParaRPr lang="en-US"/>
          </a:p>
        </p:txBody>
      </p:sp>
      <p:graphicFrame>
        <p:nvGraphicFramePr>
          <p:cNvPr id="5" name="Diagram 4">
            <a:extLst>
              <a:ext uri="{FF2B5EF4-FFF2-40B4-BE49-F238E27FC236}">
                <a16:creationId xmlns:a16="http://schemas.microsoft.com/office/drawing/2014/main" id="{9FB298F9-413E-4DD4-BA6F-73F63FB4B55C}"/>
              </a:ext>
            </a:extLst>
          </p:cNvPr>
          <p:cNvGraphicFramePr/>
          <p:nvPr>
            <p:extLst>
              <p:ext uri="{D42A27DB-BD31-4B8C-83A1-F6EECF244321}">
                <p14:modId xmlns:p14="http://schemas.microsoft.com/office/powerpoint/2010/main" val="4136511929"/>
              </p:ext>
            </p:extLst>
          </p:nvPr>
        </p:nvGraphicFramePr>
        <p:xfrm>
          <a:off x="2715087" y="1692925"/>
          <a:ext cx="7324263" cy="3923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8935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8C44-8A7C-4C82-985E-EBCD3F39BBD2}"/>
              </a:ext>
            </a:extLst>
          </p:cNvPr>
          <p:cNvSpPr>
            <a:spLocks noGrp="1"/>
          </p:cNvSpPr>
          <p:nvPr>
            <p:ph type="title"/>
          </p:nvPr>
        </p:nvSpPr>
        <p:spPr/>
        <p:txBody>
          <a:bodyPr/>
          <a:lstStyle/>
          <a:p>
            <a:r>
              <a:rPr lang="en-US"/>
              <a:t>Introducing Manager Self Service (MSS)</a:t>
            </a:r>
          </a:p>
        </p:txBody>
      </p:sp>
      <p:sp>
        <p:nvSpPr>
          <p:cNvPr id="3" name="Text Placeholder 2">
            <a:extLst>
              <a:ext uri="{FF2B5EF4-FFF2-40B4-BE49-F238E27FC236}">
                <a16:creationId xmlns:a16="http://schemas.microsoft.com/office/drawing/2014/main" id="{438DA375-D3C2-494A-9F1D-7496EE362668}"/>
              </a:ext>
            </a:extLst>
          </p:cNvPr>
          <p:cNvSpPr>
            <a:spLocks noGrp="1"/>
          </p:cNvSpPr>
          <p:nvPr>
            <p:ph type="body" idx="1"/>
          </p:nvPr>
        </p:nvSpPr>
        <p:spPr/>
        <p:txBody>
          <a:bodyPr/>
          <a:lstStyle/>
          <a:p>
            <a:r>
              <a:rPr lang="en-US"/>
              <a:t>Manager Self Service for System Managers</a:t>
            </a:r>
          </a:p>
        </p:txBody>
      </p:sp>
      <p:sp>
        <p:nvSpPr>
          <p:cNvPr id="4" name="Slide Number Placeholder 3">
            <a:extLst>
              <a:ext uri="{FF2B5EF4-FFF2-40B4-BE49-F238E27FC236}">
                <a16:creationId xmlns:a16="http://schemas.microsoft.com/office/drawing/2014/main" id="{1CED490D-D650-4EB1-83EC-11BDEBD61C2B}"/>
              </a:ext>
            </a:extLst>
          </p:cNvPr>
          <p:cNvSpPr>
            <a:spLocks noGrp="1"/>
          </p:cNvSpPr>
          <p:nvPr>
            <p:ph type="sldNum" sz="quarter" idx="12"/>
          </p:nvPr>
        </p:nvSpPr>
        <p:spPr/>
        <p:txBody>
          <a:bodyPr/>
          <a:lstStyle/>
          <a:p>
            <a:fld id="{86687E3D-F668-2249-ACB4-BCF73090E4A0}" type="slidenum">
              <a:rPr lang="en-US" smtClean="0"/>
              <a:t>5</a:t>
            </a:fld>
            <a:endParaRPr lang="en-US"/>
          </a:p>
        </p:txBody>
      </p:sp>
    </p:spTree>
    <p:extLst>
      <p:ext uri="{BB962C8B-B14F-4D97-AF65-F5344CB8AC3E}">
        <p14:creationId xmlns:p14="http://schemas.microsoft.com/office/powerpoint/2010/main" val="154707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6EFD-C266-458E-8378-F9284BEEF293}"/>
              </a:ext>
            </a:extLst>
          </p:cNvPr>
          <p:cNvSpPr>
            <a:spLocks noGrp="1"/>
          </p:cNvSpPr>
          <p:nvPr>
            <p:ph type="title"/>
          </p:nvPr>
        </p:nvSpPr>
        <p:spPr/>
        <p:txBody>
          <a:bodyPr/>
          <a:lstStyle/>
          <a:p>
            <a:r>
              <a:rPr lang="en-US"/>
              <a:t>The Miracle Explained</a:t>
            </a:r>
          </a:p>
        </p:txBody>
      </p:sp>
      <p:sp>
        <p:nvSpPr>
          <p:cNvPr id="4" name="Slide Number Placeholder 3">
            <a:extLst>
              <a:ext uri="{FF2B5EF4-FFF2-40B4-BE49-F238E27FC236}">
                <a16:creationId xmlns:a16="http://schemas.microsoft.com/office/drawing/2014/main" id="{01D5F12D-2E17-4A3D-B01C-9108B3D3A8B5}"/>
              </a:ext>
            </a:extLst>
          </p:cNvPr>
          <p:cNvSpPr>
            <a:spLocks noGrp="1"/>
          </p:cNvSpPr>
          <p:nvPr>
            <p:ph type="sldNum" sz="quarter" idx="4"/>
          </p:nvPr>
        </p:nvSpPr>
        <p:spPr/>
        <p:txBody>
          <a:bodyPr/>
          <a:lstStyle/>
          <a:p>
            <a:fld id="{A4ED125B-D284-4FF1-A924-6417E476951B}" type="slidenum">
              <a:rPr lang="en-US" smtClean="0"/>
              <a:pPr/>
              <a:t>50</a:t>
            </a:fld>
            <a:endParaRPr lang="en-US"/>
          </a:p>
        </p:txBody>
      </p:sp>
      <p:pic>
        <p:nvPicPr>
          <p:cNvPr id="5" name="Content Placeholder 18" descr="A screenshot of a cell phone&#10;&#10;Description automatically generated">
            <a:extLst>
              <a:ext uri="{FF2B5EF4-FFF2-40B4-BE49-F238E27FC236}">
                <a16:creationId xmlns:a16="http://schemas.microsoft.com/office/drawing/2014/main" id="{B04CE651-BD72-4735-9268-64DFB8EC5D25}"/>
              </a:ext>
            </a:extLst>
          </p:cNvPr>
          <p:cNvPicPr>
            <a:picLocks noGrp="1" noChangeAspect="1"/>
          </p:cNvPicPr>
          <p:nvPr>
            <p:ph idx="1"/>
          </p:nvPr>
        </p:nvPicPr>
        <p:blipFill>
          <a:blip r:embed="rId3"/>
          <a:stretch>
            <a:fillRect/>
          </a:stretch>
        </p:blipFill>
        <p:spPr>
          <a:xfrm>
            <a:off x="2135117" y="1825625"/>
            <a:ext cx="7921765" cy="4522788"/>
          </a:xfrm>
        </p:spPr>
      </p:pic>
    </p:spTree>
    <p:extLst>
      <p:ext uri="{BB962C8B-B14F-4D97-AF65-F5344CB8AC3E}">
        <p14:creationId xmlns:p14="http://schemas.microsoft.com/office/powerpoint/2010/main" val="1738140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F8E8-660A-467E-81A5-7E1C67060F6C}"/>
              </a:ext>
            </a:extLst>
          </p:cNvPr>
          <p:cNvSpPr>
            <a:spLocks noGrp="1"/>
          </p:cNvSpPr>
          <p:nvPr>
            <p:ph type="title"/>
          </p:nvPr>
        </p:nvSpPr>
        <p:spPr/>
        <p:txBody>
          <a:bodyPr/>
          <a:lstStyle/>
          <a:p>
            <a:r>
              <a:rPr lang="en-US"/>
              <a:t>Introducing Combo Codes</a:t>
            </a:r>
          </a:p>
        </p:txBody>
      </p:sp>
      <p:sp>
        <p:nvSpPr>
          <p:cNvPr id="3" name="Text Placeholder 2">
            <a:extLst>
              <a:ext uri="{FF2B5EF4-FFF2-40B4-BE49-F238E27FC236}">
                <a16:creationId xmlns:a16="http://schemas.microsoft.com/office/drawing/2014/main" id="{14441231-2944-4108-B008-84794B5A1A6A}"/>
              </a:ext>
            </a:extLst>
          </p:cNvPr>
          <p:cNvSpPr>
            <a:spLocks noGrp="1"/>
          </p:cNvSpPr>
          <p:nvPr>
            <p:ph type="body" idx="1"/>
          </p:nvPr>
        </p:nvSpPr>
        <p:spPr/>
        <p:txBody>
          <a:bodyPr/>
          <a:lstStyle/>
          <a:p>
            <a:r>
              <a:rPr lang="en-US"/>
              <a:t>Manager Self Service for System Managers</a:t>
            </a:r>
          </a:p>
          <a:p>
            <a:endParaRPr lang="en-US"/>
          </a:p>
        </p:txBody>
      </p:sp>
      <p:sp>
        <p:nvSpPr>
          <p:cNvPr id="4" name="Slide Number Placeholder 3">
            <a:extLst>
              <a:ext uri="{FF2B5EF4-FFF2-40B4-BE49-F238E27FC236}">
                <a16:creationId xmlns:a16="http://schemas.microsoft.com/office/drawing/2014/main" id="{7DC11F42-83AC-461A-B602-581CD77732F2}"/>
              </a:ext>
            </a:extLst>
          </p:cNvPr>
          <p:cNvSpPr>
            <a:spLocks noGrp="1"/>
          </p:cNvSpPr>
          <p:nvPr>
            <p:ph type="sldNum" sz="quarter" idx="12"/>
          </p:nvPr>
        </p:nvSpPr>
        <p:spPr/>
        <p:txBody>
          <a:bodyPr/>
          <a:lstStyle/>
          <a:p>
            <a:fld id="{86687E3D-F668-2249-ACB4-BCF73090E4A0}" type="slidenum">
              <a:rPr lang="en-US" smtClean="0"/>
              <a:t>51</a:t>
            </a:fld>
            <a:endParaRPr lang="en-US"/>
          </a:p>
        </p:txBody>
      </p:sp>
    </p:spTree>
    <p:extLst>
      <p:ext uri="{BB962C8B-B14F-4D97-AF65-F5344CB8AC3E}">
        <p14:creationId xmlns:p14="http://schemas.microsoft.com/office/powerpoint/2010/main" val="4119375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DB99-CF80-4A48-9B30-73B919ED583D}"/>
              </a:ext>
            </a:extLst>
          </p:cNvPr>
          <p:cNvSpPr>
            <a:spLocks noGrp="1"/>
          </p:cNvSpPr>
          <p:nvPr>
            <p:ph type="title"/>
          </p:nvPr>
        </p:nvSpPr>
        <p:spPr/>
        <p:txBody>
          <a:bodyPr/>
          <a:lstStyle/>
          <a:p>
            <a:r>
              <a:rPr lang="en-US"/>
              <a:t>Combination Codes</a:t>
            </a:r>
          </a:p>
        </p:txBody>
      </p:sp>
      <p:sp>
        <p:nvSpPr>
          <p:cNvPr id="3" name="Content Placeholder 2">
            <a:extLst>
              <a:ext uri="{FF2B5EF4-FFF2-40B4-BE49-F238E27FC236}">
                <a16:creationId xmlns:a16="http://schemas.microsoft.com/office/drawing/2014/main" id="{968FE65A-E9D2-42FF-8D9F-1634B17E2D66}"/>
              </a:ext>
            </a:extLst>
          </p:cNvPr>
          <p:cNvSpPr>
            <a:spLocks noGrp="1"/>
          </p:cNvSpPr>
          <p:nvPr>
            <p:ph idx="1"/>
          </p:nvPr>
        </p:nvSpPr>
        <p:spPr>
          <a:xfrm>
            <a:off x="838204" y="1336431"/>
            <a:ext cx="10515600" cy="5011361"/>
          </a:xfrm>
        </p:spPr>
        <p:txBody>
          <a:bodyPr>
            <a:normAutofit lnSpcReduction="10000"/>
          </a:bodyPr>
          <a:lstStyle/>
          <a:p>
            <a:r>
              <a:rPr lang="en-US" sz="2800"/>
              <a:t>Used by </a:t>
            </a:r>
            <a:r>
              <a:rPr lang="en-US" sz="2800" err="1"/>
              <a:t>OneUSG</a:t>
            </a:r>
            <a:r>
              <a:rPr lang="en-US" sz="2800"/>
              <a:t> Connect Commitment Accounting to assign the funding for a position. </a:t>
            </a:r>
          </a:p>
          <a:p>
            <a:r>
              <a:rPr lang="en-US" sz="2800" err="1"/>
              <a:t>ChartFields</a:t>
            </a:r>
            <a:r>
              <a:rPr lang="en-US" sz="2800"/>
              <a:t> used in these combo codes include:</a:t>
            </a:r>
          </a:p>
          <a:p>
            <a:pPr lvl="1"/>
            <a:r>
              <a:rPr lang="en-US" sz="2400"/>
              <a:t>Fund</a:t>
            </a:r>
          </a:p>
          <a:p>
            <a:pPr lvl="1"/>
            <a:r>
              <a:rPr lang="en-US" sz="2400"/>
              <a:t>Program</a:t>
            </a:r>
          </a:p>
          <a:p>
            <a:pPr lvl="1"/>
            <a:r>
              <a:rPr lang="en-US" sz="2400"/>
              <a:t>Class</a:t>
            </a:r>
          </a:p>
          <a:p>
            <a:pPr lvl="1"/>
            <a:r>
              <a:rPr lang="en-US" sz="2400"/>
              <a:t>Department ID</a:t>
            </a:r>
          </a:p>
          <a:p>
            <a:pPr lvl="1"/>
            <a:r>
              <a:rPr lang="en-US" sz="2400"/>
              <a:t>Project ID (if used)</a:t>
            </a:r>
          </a:p>
          <a:p>
            <a:pPr lvl="2"/>
            <a:r>
              <a:rPr lang="en-US" sz="2000"/>
              <a:t>PC Business Unit </a:t>
            </a:r>
          </a:p>
          <a:p>
            <a:pPr lvl="2"/>
            <a:r>
              <a:rPr lang="en-US" sz="2000"/>
              <a:t>Activity ID</a:t>
            </a:r>
          </a:p>
          <a:p>
            <a:pPr lvl="1"/>
            <a:r>
              <a:rPr lang="en-US" sz="2400"/>
              <a:t>Chartfield 1 (if used)</a:t>
            </a:r>
          </a:p>
          <a:p>
            <a:pPr lvl="1"/>
            <a:r>
              <a:rPr lang="en-US" sz="2400"/>
              <a:t>Operating Unit (if used)</a:t>
            </a:r>
          </a:p>
          <a:p>
            <a:endParaRPr lang="en-US"/>
          </a:p>
        </p:txBody>
      </p:sp>
      <p:sp>
        <p:nvSpPr>
          <p:cNvPr id="4" name="Slide Number Placeholder 3">
            <a:extLst>
              <a:ext uri="{FF2B5EF4-FFF2-40B4-BE49-F238E27FC236}">
                <a16:creationId xmlns:a16="http://schemas.microsoft.com/office/drawing/2014/main" id="{7C954B4C-5920-44A5-8424-3229EF4EA2E7}"/>
              </a:ext>
            </a:extLst>
          </p:cNvPr>
          <p:cNvSpPr>
            <a:spLocks noGrp="1"/>
          </p:cNvSpPr>
          <p:nvPr>
            <p:ph type="sldNum" sz="quarter" idx="4"/>
          </p:nvPr>
        </p:nvSpPr>
        <p:spPr/>
        <p:txBody>
          <a:bodyPr/>
          <a:lstStyle/>
          <a:p>
            <a:fld id="{A4ED125B-D284-4FF1-A924-6417E476951B}" type="slidenum">
              <a:rPr lang="en-US" smtClean="0"/>
              <a:pPr/>
              <a:t>52</a:t>
            </a:fld>
            <a:endParaRPr lang="en-US"/>
          </a:p>
        </p:txBody>
      </p:sp>
      <p:sp>
        <p:nvSpPr>
          <p:cNvPr id="5" name="Double Wave 4">
            <a:extLst>
              <a:ext uri="{FF2B5EF4-FFF2-40B4-BE49-F238E27FC236}">
                <a16:creationId xmlns:a16="http://schemas.microsoft.com/office/drawing/2014/main" id="{83456E2A-0BC4-4FAB-B22C-8B580578C8E7}"/>
              </a:ext>
            </a:extLst>
          </p:cNvPr>
          <p:cNvSpPr/>
          <p:nvPr/>
        </p:nvSpPr>
        <p:spPr>
          <a:xfrm>
            <a:off x="5630505" y="3122235"/>
            <a:ext cx="5723291" cy="2860431"/>
          </a:xfrm>
          <a:prstGeom prst="doubleWav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a:solidFill>
                  <a:srgbClr val="FFFFFF"/>
                </a:solidFill>
                <a:latin typeface="+mj-lt"/>
              </a:rPr>
              <a:t>The Budget Reference </a:t>
            </a:r>
            <a:r>
              <a:rPr lang="en-US" err="1">
                <a:solidFill>
                  <a:srgbClr val="FFFFFF"/>
                </a:solidFill>
                <a:latin typeface="+mj-lt"/>
              </a:rPr>
              <a:t>ChartField</a:t>
            </a:r>
            <a:r>
              <a:rPr lang="en-US">
                <a:solidFill>
                  <a:srgbClr val="FFFFFF"/>
                </a:solidFill>
                <a:latin typeface="+mj-lt"/>
              </a:rPr>
              <a:t> is assigned by the system based on the accounting period of the payroll entry</a:t>
            </a:r>
          </a:p>
          <a:p>
            <a:pPr algn="ctr" defTabSz="685801">
              <a:defRPr/>
            </a:pPr>
            <a:endParaRPr lang="en-US">
              <a:solidFill>
                <a:srgbClr val="FFFFFF"/>
              </a:solidFill>
              <a:latin typeface="+mj-lt"/>
            </a:endParaRPr>
          </a:p>
          <a:p>
            <a:pPr algn="ctr" defTabSz="685801">
              <a:defRPr/>
            </a:pPr>
            <a:r>
              <a:rPr lang="en-US">
                <a:solidFill>
                  <a:srgbClr val="FFFFFF"/>
                </a:solidFill>
                <a:latin typeface="+mj-lt"/>
              </a:rPr>
              <a:t>The Account </a:t>
            </a:r>
            <a:r>
              <a:rPr lang="en-US" err="1">
                <a:solidFill>
                  <a:srgbClr val="FFFFFF"/>
                </a:solidFill>
                <a:latin typeface="+mj-lt"/>
              </a:rPr>
              <a:t>ChartField</a:t>
            </a:r>
            <a:r>
              <a:rPr lang="en-US">
                <a:solidFill>
                  <a:srgbClr val="FFFFFF"/>
                </a:solidFill>
                <a:latin typeface="+mj-lt"/>
              </a:rPr>
              <a:t> is determined by the </a:t>
            </a:r>
            <a:r>
              <a:rPr lang="en-US" err="1">
                <a:solidFill>
                  <a:srgbClr val="FFFFFF"/>
                </a:solidFill>
                <a:latin typeface="+mj-lt"/>
              </a:rPr>
              <a:t>paygroup</a:t>
            </a:r>
            <a:r>
              <a:rPr lang="en-US">
                <a:solidFill>
                  <a:srgbClr val="FFFFFF"/>
                </a:solidFill>
                <a:latin typeface="+mj-lt"/>
              </a:rPr>
              <a:t> and earnings code associated with the position</a:t>
            </a:r>
          </a:p>
        </p:txBody>
      </p:sp>
    </p:spTree>
    <p:extLst>
      <p:ext uri="{BB962C8B-B14F-4D97-AF65-F5344CB8AC3E}">
        <p14:creationId xmlns:p14="http://schemas.microsoft.com/office/powerpoint/2010/main" val="2761895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423D4-AE8D-499D-BEEE-310E632E481B}"/>
              </a:ext>
            </a:extLst>
          </p:cNvPr>
          <p:cNvSpPr>
            <a:spLocks noGrp="1"/>
          </p:cNvSpPr>
          <p:nvPr>
            <p:ph type="title"/>
          </p:nvPr>
        </p:nvSpPr>
        <p:spPr/>
        <p:txBody>
          <a:bodyPr/>
          <a:lstStyle/>
          <a:p>
            <a:r>
              <a:rPr lang="en-US"/>
              <a:t>What are Suspense Combo Codes</a:t>
            </a:r>
          </a:p>
        </p:txBody>
      </p:sp>
      <p:sp>
        <p:nvSpPr>
          <p:cNvPr id="3" name="Content Placeholder 2">
            <a:extLst>
              <a:ext uri="{FF2B5EF4-FFF2-40B4-BE49-F238E27FC236}">
                <a16:creationId xmlns:a16="http://schemas.microsoft.com/office/drawing/2014/main" id="{D6BCED65-91FA-4D04-8DBC-6DC87F86C229}"/>
              </a:ext>
            </a:extLst>
          </p:cNvPr>
          <p:cNvSpPr>
            <a:spLocks noGrp="1"/>
          </p:cNvSpPr>
          <p:nvPr>
            <p:ph idx="1"/>
          </p:nvPr>
        </p:nvSpPr>
        <p:spPr/>
        <p:txBody>
          <a:bodyPr/>
          <a:lstStyle/>
          <a:p>
            <a:r>
              <a:rPr lang="en-US" sz="2800"/>
              <a:t>If no active combo code exists to fund a position, the expenditure (salary, benefits, and taxes) will be charged to the Suspense Combo Code</a:t>
            </a:r>
          </a:p>
          <a:p>
            <a:r>
              <a:rPr lang="en-US" sz="2800"/>
              <a:t>Each intermediate unit will have one Suspense Combo Code and will be responsible for monitoring and correcting the payroll transactions that post to the suspense combo code.</a:t>
            </a:r>
          </a:p>
          <a:p>
            <a:r>
              <a:rPr lang="en-US" sz="2800"/>
              <a:t>See the </a:t>
            </a:r>
            <a:r>
              <a:rPr lang="en-US" sz="2800">
                <a:hlinkClick r:id="rId3"/>
              </a:rPr>
              <a:t>Combination Codes Resource </a:t>
            </a:r>
            <a:br>
              <a:rPr lang="en-US" sz="2800"/>
            </a:br>
            <a:r>
              <a:rPr lang="en-US" sz="2800"/>
              <a:t>page on the OneSource website for list of</a:t>
            </a:r>
            <a:br>
              <a:rPr lang="en-US" sz="2800"/>
            </a:br>
            <a:r>
              <a:rPr lang="en-US" sz="2800"/>
              <a:t>intermediate unit suspense codes</a:t>
            </a:r>
          </a:p>
          <a:p>
            <a:pPr marL="342892" lvl="1" indent="0">
              <a:buNone/>
            </a:pPr>
            <a:r>
              <a:rPr lang="en-US" sz="2000"/>
              <a:t>onesource.uga.edu &gt; Resources &gt; C &gt; Combo Codes</a:t>
            </a:r>
            <a:endParaRPr lang="en-US"/>
          </a:p>
        </p:txBody>
      </p:sp>
      <p:sp>
        <p:nvSpPr>
          <p:cNvPr id="4" name="Slide Number Placeholder 3">
            <a:extLst>
              <a:ext uri="{FF2B5EF4-FFF2-40B4-BE49-F238E27FC236}">
                <a16:creationId xmlns:a16="http://schemas.microsoft.com/office/drawing/2014/main" id="{06BF3522-F55B-4B45-8A79-21AE204DB715}"/>
              </a:ext>
            </a:extLst>
          </p:cNvPr>
          <p:cNvSpPr>
            <a:spLocks noGrp="1"/>
          </p:cNvSpPr>
          <p:nvPr>
            <p:ph type="sldNum" sz="quarter" idx="4"/>
          </p:nvPr>
        </p:nvSpPr>
        <p:spPr/>
        <p:txBody>
          <a:bodyPr/>
          <a:lstStyle/>
          <a:p>
            <a:fld id="{A4ED125B-D284-4FF1-A924-6417E476951B}" type="slidenum">
              <a:rPr lang="en-US" smtClean="0"/>
              <a:pPr/>
              <a:t>53</a:t>
            </a:fld>
            <a:endParaRPr lang="en-US"/>
          </a:p>
        </p:txBody>
      </p:sp>
      <p:pic>
        <p:nvPicPr>
          <p:cNvPr id="5" name="Picture 4">
            <a:extLst>
              <a:ext uri="{FF2B5EF4-FFF2-40B4-BE49-F238E27FC236}">
                <a16:creationId xmlns:a16="http://schemas.microsoft.com/office/drawing/2014/main" id="{71580199-C3A0-44E6-ACB0-AE2D186B3C62}"/>
              </a:ext>
            </a:extLst>
          </p:cNvPr>
          <p:cNvPicPr>
            <a:picLocks noChangeAspect="1"/>
          </p:cNvPicPr>
          <p:nvPr/>
        </p:nvPicPr>
        <p:blipFill>
          <a:blip r:embed="rId4"/>
          <a:stretch>
            <a:fillRect/>
          </a:stretch>
        </p:blipFill>
        <p:spPr>
          <a:xfrm>
            <a:off x="8728959" y="4687455"/>
            <a:ext cx="2163833" cy="1660337"/>
          </a:xfrm>
          <a:prstGeom prst="rect">
            <a:avLst/>
          </a:prstGeom>
        </p:spPr>
      </p:pic>
    </p:spTree>
    <p:extLst>
      <p:ext uri="{BB962C8B-B14F-4D97-AF65-F5344CB8AC3E}">
        <p14:creationId xmlns:p14="http://schemas.microsoft.com/office/powerpoint/2010/main" val="1733736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31DE2-1E45-4E81-B2D2-976F121186DE}"/>
              </a:ext>
            </a:extLst>
          </p:cNvPr>
          <p:cNvSpPr>
            <a:spLocks noGrp="1"/>
          </p:cNvSpPr>
          <p:nvPr>
            <p:ph type="title"/>
          </p:nvPr>
        </p:nvSpPr>
        <p:spPr/>
        <p:txBody>
          <a:bodyPr/>
          <a:lstStyle/>
          <a:p>
            <a:r>
              <a:rPr lang="en-US"/>
              <a:t>More About Combo Codes</a:t>
            </a:r>
          </a:p>
        </p:txBody>
      </p:sp>
      <p:sp>
        <p:nvSpPr>
          <p:cNvPr id="3" name="Content Placeholder 2">
            <a:extLst>
              <a:ext uri="{FF2B5EF4-FFF2-40B4-BE49-F238E27FC236}">
                <a16:creationId xmlns:a16="http://schemas.microsoft.com/office/drawing/2014/main" id="{1957D45A-56A7-441B-9927-8B5D01604936}"/>
              </a:ext>
            </a:extLst>
          </p:cNvPr>
          <p:cNvSpPr>
            <a:spLocks noGrp="1"/>
          </p:cNvSpPr>
          <p:nvPr>
            <p:ph idx="1"/>
          </p:nvPr>
        </p:nvSpPr>
        <p:spPr/>
        <p:txBody>
          <a:bodyPr>
            <a:normAutofit lnSpcReduction="10000"/>
          </a:bodyPr>
          <a:lstStyle/>
          <a:p>
            <a:r>
              <a:rPr lang="en-US" sz="2800"/>
              <a:t>Only one Combo Code is created for each unique </a:t>
            </a:r>
            <a:br>
              <a:rPr lang="en-US" sz="2800"/>
            </a:br>
            <a:r>
              <a:rPr lang="en-US" sz="2800"/>
              <a:t>financial </a:t>
            </a:r>
            <a:r>
              <a:rPr lang="en-US" sz="2800" err="1"/>
              <a:t>chartstring</a:t>
            </a:r>
            <a:r>
              <a:rPr lang="en-US" sz="2800"/>
              <a:t> used for payroll expenditures</a:t>
            </a:r>
          </a:p>
          <a:p>
            <a:r>
              <a:rPr lang="en-US" sz="2800"/>
              <a:t>14 characters in length (17 characters for </a:t>
            </a:r>
            <a:br>
              <a:rPr lang="en-US" sz="2800"/>
            </a:br>
            <a:r>
              <a:rPr lang="en-US" sz="2800"/>
              <a:t>suspense combo codes)</a:t>
            </a:r>
          </a:p>
          <a:p>
            <a:r>
              <a:rPr lang="en-US" sz="2800"/>
              <a:t>Naming Convention – start with 18</a:t>
            </a:r>
          </a:p>
          <a:p>
            <a:pPr lvl="1"/>
            <a:r>
              <a:rPr lang="en-US" sz="2600"/>
              <a:t>Combo Codes: </a:t>
            </a:r>
            <a:r>
              <a:rPr lang="en-US" sz="2600" b="1"/>
              <a:t>18</a:t>
            </a:r>
            <a:r>
              <a:rPr lang="en-US" sz="2600"/>
              <a:t>+ 8 digit finance department number + a four digit sequential number generated by the system</a:t>
            </a:r>
          </a:p>
          <a:p>
            <a:pPr lvl="2"/>
            <a:r>
              <a:rPr lang="en-US" sz="2400"/>
              <a:t>Example: 1819210BMB1010</a:t>
            </a:r>
          </a:p>
          <a:p>
            <a:pPr lvl="1"/>
            <a:r>
              <a:rPr lang="en-US" sz="2600"/>
              <a:t>Suspense Combo Codes: </a:t>
            </a:r>
            <a:r>
              <a:rPr lang="en-US" sz="2600" b="1"/>
              <a:t>18</a:t>
            </a:r>
            <a:r>
              <a:rPr lang="en-US" sz="2600"/>
              <a:t>+ 8 digit finance department number + a four digit sequential number generated by the system + “SUS”</a:t>
            </a:r>
          </a:p>
          <a:p>
            <a:pPr lvl="2"/>
            <a:r>
              <a:rPr lang="en-US" sz="2400"/>
              <a:t>Example: 1819210BMB1010SUS</a:t>
            </a:r>
          </a:p>
          <a:p>
            <a:endParaRPr lang="en-US"/>
          </a:p>
        </p:txBody>
      </p:sp>
      <p:sp>
        <p:nvSpPr>
          <p:cNvPr id="4" name="Slide Number Placeholder 3">
            <a:extLst>
              <a:ext uri="{FF2B5EF4-FFF2-40B4-BE49-F238E27FC236}">
                <a16:creationId xmlns:a16="http://schemas.microsoft.com/office/drawing/2014/main" id="{E1BB30AD-3F37-4570-8D81-506AA7400F7C}"/>
              </a:ext>
            </a:extLst>
          </p:cNvPr>
          <p:cNvSpPr>
            <a:spLocks noGrp="1"/>
          </p:cNvSpPr>
          <p:nvPr>
            <p:ph type="sldNum" sz="quarter" idx="4"/>
          </p:nvPr>
        </p:nvSpPr>
        <p:spPr/>
        <p:txBody>
          <a:bodyPr/>
          <a:lstStyle/>
          <a:p>
            <a:fld id="{A4ED125B-D284-4FF1-A924-6417E476951B}" type="slidenum">
              <a:rPr lang="en-US" smtClean="0"/>
              <a:pPr/>
              <a:t>54</a:t>
            </a:fld>
            <a:endParaRPr lang="en-US"/>
          </a:p>
        </p:txBody>
      </p:sp>
      <p:sp>
        <p:nvSpPr>
          <p:cNvPr id="5" name="Star: 12 Points 4">
            <a:extLst>
              <a:ext uri="{FF2B5EF4-FFF2-40B4-BE49-F238E27FC236}">
                <a16:creationId xmlns:a16="http://schemas.microsoft.com/office/drawing/2014/main" id="{102AED71-5576-4989-A9D7-7ED2950ED753}"/>
              </a:ext>
            </a:extLst>
          </p:cNvPr>
          <p:cNvSpPr/>
          <p:nvPr/>
        </p:nvSpPr>
        <p:spPr>
          <a:xfrm>
            <a:off x="8966980" y="1503007"/>
            <a:ext cx="2855423" cy="1521230"/>
          </a:xfrm>
          <a:prstGeom prst="star12">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extBox 5">
            <a:extLst>
              <a:ext uri="{FF2B5EF4-FFF2-40B4-BE49-F238E27FC236}">
                <a16:creationId xmlns:a16="http://schemas.microsoft.com/office/drawing/2014/main" id="{6FFB3486-AA3B-44FF-8330-C469454355B1}"/>
              </a:ext>
            </a:extLst>
          </p:cNvPr>
          <p:cNvSpPr txBox="1"/>
          <p:nvPr/>
        </p:nvSpPr>
        <p:spPr>
          <a:xfrm>
            <a:off x="9467336" y="1905639"/>
            <a:ext cx="1919200" cy="715965"/>
          </a:xfrm>
          <a:prstGeom prst="rect">
            <a:avLst/>
          </a:prstGeom>
          <a:noFill/>
        </p:spPr>
        <p:txBody>
          <a:bodyPr wrap="square" rtlCol="0">
            <a:spAutoFit/>
          </a:bodyPr>
          <a:lstStyle/>
          <a:p>
            <a:pPr algn="ctr"/>
            <a:r>
              <a:rPr lang="en-US" sz="1351" b="1">
                <a:solidFill>
                  <a:schemeClr val="bg1"/>
                </a:solidFill>
              </a:rPr>
              <a:t>Onesource.uga.edu</a:t>
            </a:r>
          </a:p>
          <a:p>
            <a:pPr algn="ctr"/>
            <a:r>
              <a:rPr lang="en-US" sz="1351" b="1">
                <a:solidFill>
                  <a:schemeClr val="bg1"/>
                </a:solidFill>
              </a:rPr>
              <a:t>Resources</a:t>
            </a:r>
          </a:p>
          <a:p>
            <a:pPr algn="ctr"/>
            <a:r>
              <a:rPr lang="en-US" sz="1351" b="1">
                <a:solidFill>
                  <a:schemeClr val="bg1"/>
                </a:solidFill>
              </a:rPr>
              <a:t>C &gt; Combo Codes</a:t>
            </a:r>
          </a:p>
        </p:txBody>
      </p:sp>
    </p:spTree>
    <p:extLst>
      <p:ext uri="{BB962C8B-B14F-4D97-AF65-F5344CB8AC3E}">
        <p14:creationId xmlns:p14="http://schemas.microsoft.com/office/powerpoint/2010/main" val="2438701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5B5A-8DF1-49A4-A995-D3E1F43007BC}"/>
              </a:ext>
            </a:extLst>
          </p:cNvPr>
          <p:cNvSpPr>
            <a:spLocks noGrp="1"/>
          </p:cNvSpPr>
          <p:nvPr>
            <p:ph type="title"/>
          </p:nvPr>
        </p:nvSpPr>
        <p:spPr/>
        <p:txBody>
          <a:bodyPr/>
          <a:lstStyle/>
          <a:p>
            <a:r>
              <a:rPr lang="en-US"/>
              <a:t>How Combo Codes are Created</a:t>
            </a:r>
          </a:p>
        </p:txBody>
      </p:sp>
      <p:sp>
        <p:nvSpPr>
          <p:cNvPr id="3" name="Content Placeholder 2">
            <a:extLst>
              <a:ext uri="{FF2B5EF4-FFF2-40B4-BE49-F238E27FC236}">
                <a16:creationId xmlns:a16="http://schemas.microsoft.com/office/drawing/2014/main" id="{77F0BE47-83D9-49DC-836B-03D4B30F661D}"/>
              </a:ext>
            </a:extLst>
          </p:cNvPr>
          <p:cNvSpPr>
            <a:spLocks noGrp="1"/>
          </p:cNvSpPr>
          <p:nvPr>
            <p:ph idx="1"/>
          </p:nvPr>
        </p:nvSpPr>
        <p:spPr/>
        <p:txBody>
          <a:bodyPr>
            <a:normAutofit lnSpcReduction="10000"/>
          </a:bodyPr>
          <a:lstStyle/>
          <a:p>
            <a:pPr marL="0" indent="0">
              <a:buNone/>
            </a:pPr>
            <a:r>
              <a:rPr lang="en-US" sz="3200"/>
              <a:t>Created in the UGA Financial Management System by Central Commitment Accounting and messaged to OneUSG Connect Commitment Accounting</a:t>
            </a:r>
          </a:p>
          <a:p>
            <a:pPr lvl="1"/>
            <a:endParaRPr lang="en-US" sz="2800"/>
          </a:p>
          <a:p>
            <a:pPr lvl="1"/>
            <a:r>
              <a:rPr lang="en-US" sz="2800"/>
              <a:t>Departments can make requests to:</a:t>
            </a:r>
          </a:p>
          <a:p>
            <a:pPr lvl="1"/>
            <a:r>
              <a:rPr lang="en-US" sz="2800"/>
              <a:t>Create a new combo code</a:t>
            </a:r>
          </a:p>
          <a:p>
            <a:pPr lvl="1"/>
            <a:r>
              <a:rPr lang="en-US" sz="2800"/>
              <a:t>Inactivate a combo code</a:t>
            </a:r>
          </a:p>
          <a:p>
            <a:pPr lvl="1"/>
            <a:r>
              <a:rPr lang="en-US" sz="2800"/>
              <a:t>Reactivate an inactive combo code</a:t>
            </a:r>
          </a:p>
          <a:p>
            <a:pPr lvl="1"/>
            <a:r>
              <a:rPr lang="en-US" sz="2800"/>
              <a:t>Make a change to the combo code description</a:t>
            </a:r>
          </a:p>
          <a:p>
            <a:pPr lvl="1"/>
            <a:r>
              <a:rPr lang="en-US" sz="2800" err="1"/>
              <a:t>ChartFields</a:t>
            </a:r>
            <a:r>
              <a:rPr lang="en-US" sz="2800"/>
              <a:t> associated to Combo Codes cannot be changed</a:t>
            </a:r>
          </a:p>
          <a:p>
            <a:endParaRPr lang="en-US"/>
          </a:p>
        </p:txBody>
      </p:sp>
      <p:sp>
        <p:nvSpPr>
          <p:cNvPr id="4" name="Slide Number Placeholder 3">
            <a:extLst>
              <a:ext uri="{FF2B5EF4-FFF2-40B4-BE49-F238E27FC236}">
                <a16:creationId xmlns:a16="http://schemas.microsoft.com/office/drawing/2014/main" id="{8DCAA41E-29DE-4B3A-98BB-3A8852264E96}"/>
              </a:ext>
            </a:extLst>
          </p:cNvPr>
          <p:cNvSpPr>
            <a:spLocks noGrp="1"/>
          </p:cNvSpPr>
          <p:nvPr>
            <p:ph type="sldNum" sz="quarter" idx="4"/>
          </p:nvPr>
        </p:nvSpPr>
        <p:spPr/>
        <p:txBody>
          <a:bodyPr/>
          <a:lstStyle/>
          <a:p>
            <a:fld id="{A4ED125B-D284-4FF1-A924-6417E476951B}" type="slidenum">
              <a:rPr lang="en-US" smtClean="0"/>
              <a:pPr/>
              <a:t>55</a:t>
            </a:fld>
            <a:endParaRPr lang="en-US"/>
          </a:p>
        </p:txBody>
      </p:sp>
    </p:spTree>
    <p:extLst>
      <p:ext uri="{BB962C8B-B14F-4D97-AF65-F5344CB8AC3E}">
        <p14:creationId xmlns:p14="http://schemas.microsoft.com/office/powerpoint/2010/main" val="3558334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62A9BA-4B25-4998-A62F-7C991CA09A27}"/>
              </a:ext>
            </a:extLst>
          </p:cNvPr>
          <p:cNvSpPr>
            <a:spLocks noGrp="1"/>
          </p:cNvSpPr>
          <p:nvPr>
            <p:ph type="sldNum" sz="quarter" idx="4"/>
          </p:nvPr>
        </p:nvSpPr>
        <p:spPr/>
        <p:txBody>
          <a:bodyPr/>
          <a:lstStyle/>
          <a:p>
            <a:fld id="{92369006-195E-46C7-B46D-B4CD897F8B0F}" type="slidenum">
              <a:rPr lang="en-US" smtClean="0"/>
              <a:pPr/>
              <a:t>56</a:t>
            </a:fld>
            <a:endParaRPr lang="en-US"/>
          </a:p>
        </p:txBody>
      </p:sp>
      <p:pic>
        <p:nvPicPr>
          <p:cNvPr id="3" name="Content Placeholder 4" descr="A picture containing car, sky&#10;&#10;Description generated with high confidence">
            <a:extLst>
              <a:ext uri="{FF2B5EF4-FFF2-40B4-BE49-F238E27FC236}">
                <a16:creationId xmlns:a16="http://schemas.microsoft.com/office/drawing/2014/main" id="{1C8AC91D-CA7B-484E-B68F-16F5C1C332E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10293" y="2057403"/>
            <a:ext cx="2751271" cy="2751271"/>
          </a:xfrm>
          <a:prstGeom prst="rect">
            <a:avLst/>
          </a:prstGeom>
        </p:spPr>
      </p:pic>
      <p:sp>
        <p:nvSpPr>
          <p:cNvPr id="4" name="TextBox 3">
            <a:extLst>
              <a:ext uri="{FF2B5EF4-FFF2-40B4-BE49-F238E27FC236}">
                <a16:creationId xmlns:a16="http://schemas.microsoft.com/office/drawing/2014/main" id="{9D82EDBC-DD1E-4865-BA53-56A4406E0CD2}"/>
              </a:ext>
            </a:extLst>
          </p:cNvPr>
          <p:cNvSpPr txBox="1"/>
          <p:nvPr/>
        </p:nvSpPr>
        <p:spPr>
          <a:xfrm>
            <a:off x="2414720" y="4808674"/>
            <a:ext cx="2108269" cy="173253"/>
          </a:xfrm>
          <a:prstGeom prst="rect">
            <a:avLst/>
          </a:prstGeom>
          <a:solidFill>
            <a:srgbClr val="000000"/>
          </a:solidFill>
        </p:spPr>
        <p:txBody>
          <a:bodyPr wrap="none" rtlCol="0">
            <a:spAutoFit/>
          </a:bodyPr>
          <a:lstStyle/>
          <a:p>
            <a:pPr algn="r" defTabSz="685801">
              <a:spcAft>
                <a:spcPts val="451"/>
              </a:spcAft>
              <a:defRPr/>
            </a:pPr>
            <a:r>
              <a:rPr lang="en-US" sz="526">
                <a:solidFill>
                  <a:srgbClr val="FFFFFF"/>
                </a:solidFill>
                <a:latin typeface="Merriweather Sans"/>
                <a:hlinkClick r:id="rId4" tooltip="http://coolappsforschools.wikispaces.com/file/history/showme.png"/>
              </a:rPr>
              <a:t>This Photo</a:t>
            </a:r>
            <a:r>
              <a:rPr lang="en-US" sz="526">
                <a:solidFill>
                  <a:srgbClr val="FFFFFF"/>
                </a:solidFill>
                <a:latin typeface="Merriweather Sans"/>
              </a:rPr>
              <a:t> by Unknown Author is licensed under </a:t>
            </a:r>
            <a:r>
              <a:rPr lang="en-US" sz="526">
                <a:solidFill>
                  <a:srgbClr val="FFFFFF"/>
                </a:solidFill>
                <a:latin typeface="Merriweather Sans"/>
                <a:hlinkClick r:id="rId5" tooltip="https://creativecommons.org/licenses/by-sa/3.0/"/>
              </a:rPr>
              <a:t>CC BY-SA</a:t>
            </a:r>
            <a:endParaRPr lang="en-US" sz="526">
              <a:solidFill>
                <a:srgbClr val="FFFFFF"/>
              </a:solidFill>
              <a:latin typeface="Merriweather Sans"/>
            </a:endParaRPr>
          </a:p>
        </p:txBody>
      </p:sp>
      <p:sp>
        <p:nvSpPr>
          <p:cNvPr id="5" name="Title 1">
            <a:extLst>
              <a:ext uri="{FF2B5EF4-FFF2-40B4-BE49-F238E27FC236}">
                <a16:creationId xmlns:a16="http://schemas.microsoft.com/office/drawing/2014/main" id="{CE36CEFA-FEEA-46DA-BB7B-C1399599BEC9}"/>
              </a:ext>
            </a:extLst>
          </p:cNvPr>
          <p:cNvSpPr txBox="1">
            <a:spLocks/>
          </p:cNvSpPr>
          <p:nvPr/>
        </p:nvSpPr>
        <p:spPr>
          <a:xfrm>
            <a:off x="5867681" y="1657183"/>
            <a:ext cx="4547558" cy="4017087"/>
          </a:xfrm>
          <a:prstGeom prst="rect">
            <a:avLst/>
          </a:prstGeom>
          <a:noFill/>
        </p:spPr>
        <p:txBody>
          <a:bodyPr vert="horz" lIns="68580" tIns="34291" rIns="68580" bIns="34291" rtlCol="0" anchor="ctr">
            <a:normAutofit/>
          </a:bodyPr>
          <a:lst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a:lstStyle>
          <a:p>
            <a:pPr defTabSz="685801">
              <a:defRPr/>
            </a:pPr>
            <a:r>
              <a:rPr lang="en-US" sz="3600">
                <a:ea typeface="Verdana" panose="020B0604030504040204" pitchFamily="34" charset="0"/>
                <a:cs typeface="Verdana" panose="020B0604030504040204" pitchFamily="34" charset="0"/>
              </a:rPr>
              <a:t>Finding a Combo Code</a:t>
            </a:r>
          </a:p>
          <a:p>
            <a:pPr defTabSz="685801">
              <a:defRPr/>
            </a:pPr>
            <a:endParaRPr lang="en-US" sz="3600">
              <a:ea typeface="Verdana" panose="020B0604030504040204" pitchFamily="34" charset="0"/>
            </a:endParaRPr>
          </a:p>
          <a:p>
            <a:pPr defTabSz="685801">
              <a:defRPr/>
            </a:pPr>
            <a:r>
              <a:rPr lang="en-US" sz="3600">
                <a:ea typeface="Verdana" panose="020B0604030504040204" pitchFamily="34" charset="0"/>
              </a:rPr>
              <a:t>Requesting/Updating a Combo Code</a:t>
            </a:r>
            <a:endParaRPr lang="en-US" sz="3600"/>
          </a:p>
        </p:txBody>
      </p:sp>
    </p:spTree>
    <p:extLst>
      <p:ext uri="{BB962C8B-B14F-4D97-AF65-F5344CB8AC3E}">
        <p14:creationId xmlns:p14="http://schemas.microsoft.com/office/powerpoint/2010/main" val="3047418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AD12-CF1E-49DE-8D62-F6A56466F44C}"/>
              </a:ext>
            </a:extLst>
          </p:cNvPr>
          <p:cNvSpPr>
            <a:spLocks noGrp="1"/>
          </p:cNvSpPr>
          <p:nvPr>
            <p:ph type="title"/>
          </p:nvPr>
        </p:nvSpPr>
        <p:spPr/>
        <p:txBody>
          <a:bodyPr/>
          <a:lstStyle/>
          <a:p>
            <a:r>
              <a:rPr lang="en-US"/>
              <a:t>Understanding Position Funding</a:t>
            </a:r>
          </a:p>
        </p:txBody>
      </p:sp>
      <p:sp>
        <p:nvSpPr>
          <p:cNvPr id="3" name="Text Placeholder 2">
            <a:extLst>
              <a:ext uri="{FF2B5EF4-FFF2-40B4-BE49-F238E27FC236}">
                <a16:creationId xmlns:a16="http://schemas.microsoft.com/office/drawing/2014/main" id="{4F2C3B27-96FE-4E8D-81B1-147338ED934F}"/>
              </a:ext>
            </a:extLst>
          </p:cNvPr>
          <p:cNvSpPr>
            <a:spLocks noGrp="1"/>
          </p:cNvSpPr>
          <p:nvPr>
            <p:ph type="body" idx="1"/>
          </p:nvPr>
        </p:nvSpPr>
        <p:spPr/>
        <p:txBody>
          <a:bodyPr/>
          <a:lstStyle/>
          <a:p>
            <a:r>
              <a:rPr lang="en-US"/>
              <a:t>Manager Self Service for System Managers</a:t>
            </a:r>
          </a:p>
          <a:p>
            <a:endParaRPr lang="en-US"/>
          </a:p>
        </p:txBody>
      </p:sp>
      <p:sp>
        <p:nvSpPr>
          <p:cNvPr id="4" name="Slide Number Placeholder 3">
            <a:extLst>
              <a:ext uri="{FF2B5EF4-FFF2-40B4-BE49-F238E27FC236}">
                <a16:creationId xmlns:a16="http://schemas.microsoft.com/office/drawing/2014/main" id="{DECC7DEC-EDF2-4A61-84F4-5F188DA98035}"/>
              </a:ext>
            </a:extLst>
          </p:cNvPr>
          <p:cNvSpPr>
            <a:spLocks noGrp="1"/>
          </p:cNvSpPr>
          <p:nvPr>
            <p:ph type="sldNum" sz="quarter" idx="12"/>
          </p:nvPr>
        </p:nvSpPr>
        <p:spPr/>
        <p:txBody>
          <a:bodyPr/>
          <a:lstStyle/>
          <a:p>
            <a:fld id="{86687E3D-F668-2249-ACB4-BCF73090E4A0}" type="slidenum">
              <a:rPr lang="en-US" smtClean="0"/>
              <a:t>57</a:t>
            </a:fld>
            <a:endParaRPr lang="en-US"/>
          </a:p>
        </p:txBody>
      </p:sp>
    </p:spTree>
    <p:extLst>
      <p:ext uri="{BB962C8B-B14F-4D97-AF65-F5344CB8AC3E}">
        <p14:creationId xmlns:p14="http://schemas.microsoft.com/office/powerpoint/2010/main" val="125200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C1A1-5DD2-46B5-B25E-C52EEF73195F}"/>
              </a:ext>
            </a:extLst>
          </p:cNvPr>
          <p:cNvSpPr>
            <a:spLocks noGrp="1"/>
          </p:cNvSpPr>
          <p:nvPr>
            <p:ph type="title"/>
          </p:nvPr>
        </p:nvSpPr>
        <p:spPr/>
        <p:txBody>
          <a:bodyPr/>
          <a:lstStyle/>
          <a:p>
            <a:r>
              <a:rPr lang="en-US"/>
              <a:t>What Is Position Funding?</a:t>
            </a:r>
          </a:p>
        </p:txBody>
      </p:sp>
      <p:sp>
        <p:nvSpPr>
          <p:cNvPr id="4" name="Slide Number Placeholder 3">
            <a:extLst>
              <a:ext uri="{FF2B5EF4-FFF2-40B4-BE49-F238E27FC236}">
                <a16:creationId xmlns:a16="http://schemas.microsoft.com/office/drawing/2014/main" id="{9D8C45D3-3D16-433D-8656-4B827DE93999}"/>
              </a:ext>
            </a:extLst>
          </p:cNvPr>
          <p:cNvSpPr>
            <a:spLocks noGrp="1"/>
          </p:cNvSpPr>
          <p:nvPr>
            <p:ph type="sldNum" sz="quarter" idx="4"/>
          </p:nvPr>
        </p:nvSpPr>
        <p:spPr/>
        <p:txBody>
          <a:bodyPr/>
          <a:lstStyle/>
          <a:p>
            <a:fld id="{A4ED125B-D284-4FF1-A924-6417E476951B}" type="slidenum">
              <a:rPr lang="en-US" smtClean="0"/>
              <a:pPr/>
              <a:t>58</a:t>
            </a:fld>
            <a:endParaRPr lang="en-US"/>
          </a:p>
        </p:txBody>
      </p:sp>
      <p:grpSp>
        <p:nvGrpSpPr>
          <p:cNvPr id="13" name="Group 12">
            <a:extLst>
              <a:ext uri="{FF2B5EF4-FFF2-40B4-BE49-F238E27FC236}">
                <a16:creationId xmlns:a16="http://schemas.microsoft.com/office/drawing/2014/main" id="{08C69841-816A-4EA6-9149-138D5E365FD0}"/>
              </a:ext>
            </a:extLst>
          </p:cNvPr>
          <p:cNvGrpSpPr/>
          <p:nvPr/>
        </p:nvGrpSpPr>
        <p:grpSpPr>
          <a:xfrm>
            <a:off x="3821794" y="1523997"/>
            <a:ext cx="5078019" cy="1059213"/>
            <a:chOff x="1543853" y="1147"/>
            <a:chExt cx="5078019" cy="1059213"/>
          </a:xfrm>
        </p:grpSpPr>
        <p:sp>
          <p:nvSpPr>
            <p:cNvPr id="23" name="Arrow: Pentagon 22">
              <a:extLst>
                <a:ext uri="{FF2B5EF4-FFF2-40B4-BE49-F238E27FC236}">
                  <a16:creationId xmlns:a16="http://schemas.microsoft.com/office/drawing/2014/main" id="{663AEC64-A8DC-4008-B5F5-85776363A1DA}"/>
                </a:ext>
              </a:extLst>
            </p:cNvPr>
            <p:cNvSpPr/>
            <p:nvPr/>
          </p:nvSpPr>
          <p:spPr>
            <a:xfrm rot="10800000">
              <a:off x="1543853" y="1147"/>
              <a:ext cx="5078019" cy="10592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Arrow: Pentagon 4">
              <a:extLst>
                <a:ext uri="{FF2B5EF4-FFF2-40B4-BE49-F238E27FC236}">
                  <a16:creationId xmlns:a16="http://schemas.microsoft.com/office/drawing/2014/main" id="{721F7AE6-06C0-4763-90B3-9A961C23FE85}"/>
                </a:ext>
              </a:extLst>
            </p:cNvPr>
            <p:cNvSpPr txBox="1"/>
            <p:nvPr/>
          </p:nvSpPr>
          <p:spPr>
            <a:xfrm rot="21600000">
              <a:off x="1808656" y="1147"/>
              <a:ext cx="4813216" cy="1059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708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mj-lt"/>
                </a:rPr>
                <a:t>Positions are created from jobs</a:t>
              </a:r>
            </a:p>
          </p:txBody>
        </p:sp>
      </p:grpSp>
      <p:sp>
        <p:nvSpPr>
          <p:cNvPr id="14" name="Oval 13">
            <a:extLst>
              <a:ext uri="{FF2B5EF4-FFF2-40B4-BE49-F238E27FC236}">
                <a16:creationId xmlns:a16="http://schemas.microsoft.com/office/drawing/2014/main" id="{478EC38E-F1AA-4202-9B39-934AAAF77BA0}"/>
              </a:ext>
            </a:extLst>
          </p:cNvPr>
          <p:cNvSpPr/>
          <p:nvPr/>
        </p:nvSpPr>
        <p:spPr>
          <a:xfrm>
            <a:off x="3292187" y="1523997"/>
            <a:ext cx="1059213" cy="1059213"/>
          </a:xfrm>
          <a:prstGeom prst="ellipse">
            <a:avLst/>
          </a:prstGeom>
          <a: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5" name="Group 14">
            <a:extLst>
              <a:ext uri="{FF2B5EF4-FFF2-40B4-BE49-F238E27FC236}">
                <a16:creationId xmlns:a16="http://schemas.microsoft.com/office/drawing/2014/main" id="{3CBFFDC7-A4B4-4709-B4BD-5E5F803B16CD}"/>
              </a:ext>
            </a:extLst>
          </p:cNvPr>
          <p:cNvGrpSpPr/>
          <p:nvPr/>
        </p:nvGrpSpPr>
        <p:grpSpPr>
          <a:xfrm>
            <a:off x="3821794" y="2899393"/>
            <a:ext cx="5078019" cy="1059213"/>
            <a:chOff x="1543853" y="1376543"/>
            <a:chExt cx="5078019" cy="1059213"/>
          </a:xfrm>
        </p:grpSpPr>
        <p:sp>
          <p:nvSpPr>
            <p:cNvPr id="21" name="Arrow: Pentagon 20">
              <a:extLst>
                <a:ext uri="{FF2B5EF4-FFF2-40B4-BE49-F238E27FC236}">
                  <a16:creationId xmlns:a16="http://schemas.microsoft.com/office/drawing/2014/main" id="{33632B94-7B5C-4C7E-AE41-84CC0A7A261E}"/>
                </a:ext>
              </a:extLst>
            </p:cNvPr>
            <p:cNvSpPr/>
            <p:nvPr/>
          </p:nvSpPr>
          <p:spPr>
            <a:xfrm rot="10800000">
              <a:off x="1543853" y="1376543"/>
              <a:ext cx="5078019" cy="10592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Arrow: Pentagon 7">
              <a:extLst>
                <a:ext uri="{FF2B5EF4-FFF2-40B4-BE49-F238E27FC236}">
                  <a16:creationId xmlns:a16="http://schemas.microsoft.com/office/drawing/2014/main" id="{7E084E67-2EE6-42DD-B828-E51ED83DDC74}"/>
                </a:ext>
              </a:extLst>
            </p:cNvPr>
            <p:cNvSpPr txBox="1"/>
            <p:nvPr/>
          </p:nvSpPr>
          <p:spPr>
            <a:xfrm rot="21600000">
              <a:off x="1808656" y="1376543"/>
              <a:ext cx="4813216" cy="1059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708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mj-lt"/>
                </a:rPr>
                <a:t>Positions are funded</a:t>
              </a:r>
            </a:p>
          </p:txBody>
        </p:sp>
      </p:grpSp>
      <p:sp>
        <p:nvSpPr>
          <p:cNvPr id="16" name="Oval 15">
            <a:extLst>
              <a:ext uri="{FF2B5EF4-FFF2-40B4-BE49-F238E27FC236}">
                <a16:creationId xmlns:a16="http://schemas.microsoft.com/office/drawing/2014/main" id="{01E56F0D-438A-42E3-B636-6BA7DEDA9612}"/>
              </a:ext>
            </a:extLst>
          </p:cNvPr>
          <p:cNvSpPr/>
          <p:nvPr/>
        </p:nvSpPr>
        <p:spPr>
          <a:xfrm>
            <a:off x="3292187" y="2899393"/>
            <a:ext cx="1059213" cy="1059213"/>
          </a:xfrm>
          <a:prstGeom prst="ellipse">
            <a:avLst/>
          </a:prstGeom>
          <a: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7" name="Group 16">
            <a:extLst>
              <a:ext uri="{FF2B5EF4-FFF2-40B4-BE49-F238E27FC236}">
                <a16:creationId xmlns:a16="http://schemas.microsoft.com/office/drawing/2014/main" id="{B8AB3914-1B80-46D9-9E07-3682C7059BE1}"/>
              </a:ext>
            </a:extLst>
          </p:cNvPr>
          <p:cNvGrpSpPr/>
          <p:nvPr/>
        </p:nvGrpSpPr>
        <p:grpSpPr>
          <a:xfrm>
            <a:off x="3821794" y="4274790"/>
            <a:ext cx="5078019" cy="1059213"/>
            <a:chOff x="1543853" y="2751940"/>
            <a:chExt cx="5078019" cy="1059213"/>
          </a:xfrm>
        </p:grpSpPr>
        <p:sp>
          <p:nvSpPr>
            <p:cNvPr id="19" name="Arrow: Pentagon 18">
              <a:extLst>
                <a:ext uri="{FF2B5EF4-FFF2-40B4-BE49-F238E27FC236}">
                  <a16:creationId xmlns:a16="http://schemas.microsoft.com/office/drawing/2014/main" id="{3BBE38CA-289F-4539-861D-AF16084C7793}"/>
                </a:ext>
              </a:extLst>
            </p:cNvPr>
            <p:cNvSpPr/>
            <p:nvPr/>
          </p:nvSpPr>
          <p:spPr>
            <a:xfrm rot="10800000">
              <a:off x="1543853" y="2751940"/>
              <a:ext cx="5078019" cy="105921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Arrow: Pentagon 10">
              <a:extLst>
                <a:ext uri="{FF2B5EF4-FFF2-40B4-BE49-F238E27FC236}">
                  <a16:creationId xmlns:a16="http://schemas.microsoft.com/office/drawing/2014/main" id="{CB49F2A0-11BA-4C74-A323-A88C5D58F49E}"/>
                </a:ext>
              </a:extLst>
            </p:cNvPr>
            <p:cNvSpPr txBox="1"/>
            <p:nvPr/>
          </p:nvSpPr>
          <p:spPr>
            <a:xfrm rot="21600000">
              <a:off x="1808656" y="2751940"/>
              <a:ext cx="4813216" cy="10592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67084"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mj-lt"/>
                </a:rPr>
                <a:t>People are hired into the positions and associated to the funding distribution (combo code) for that position and HR department</a:t>
              </a:r>
            </a:p>
          </p:txBody>
        </p:sp>
      </p:grpSp>
      <p:sp>
        <p:nvSpPr>
          <p:cNvPr id="18" name="Oval 17">
            <a:extLst>
              <a:ext uri="{FF2B5EF4-FFF2-40B4-BE49-F238E27FC236}">
                <a16:creationId xmlns:a16="http://schemas.microsoft.com/office/drawing/2014/main" id="{7E9A51BD-47D9-43F9-998F-69C0AA343C95}"/>
              </a:ext>
            </a:extLst>
          </p:cNvPr>
          <p:cNvSpPr/>
          <p:nvPr/>
        </p:nvSpPr>
        <p:spPr>
          <a:xfrm>
            <a:off x="3292187" y="4274790"/>
            <a:ext cx="1059213" cy="1059213"/>
          </a:xfrm>
          <a:prstGeom prst="ellipse">
            <a:avLst/>
          </a:prstGeom>
          <a: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508544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3FF2-899C-45F7-8FD4-7DC3FAD7205E}"/>
              </a:ext>
            </a:extLst>
          </p:cNvPr>
          <p:cNvSpPr>
            <a:spLocks noGrp="1"/>
          </p:cNvSpPr>
          <p:nvPr>
            <p:ph type="title"/>
          </p:nvPr>
        </p:nvSpPr>
        <p:spPr>
          <a:xfrm>
            <a:off x="1588118" y="241017"/>
            <a:ext cx="10443463" cy="1052524"/>
          </a:xfrm>
        </p:spPr>
        <p:txBody>
          <a:bodyPr>
            <a:normAutofit fontScale="90000"/>
          </a:bodyPr>
          <a:lstStyle/>
          <a:p>
            <a:r>
              <a:rPr lang="en-US"/>
              <a:t>Commitment Accounting Department Budget Table</a:t>
            </a:r>
          </a:p>
        </p:txBody>
      </p:sp>
      <p:sp>
        <p:nvSpPr>
          <p:cNvPr id="3" name="Content Placeholder 2">
            <a:extLst>
              <a:ext uri="{FF2B5EF4-FFF2-40B4-BE49-F238E27FC236}">
                <a16:creationId xmlns:a16="http://schemas.microsoft.com/office/drawing/2014/main" id="{D6D81F3B-6AC9-404C-A4C3-B9C674CC45F9}"/>
              </a:ext>
            </a:extLst>
          </p:cNvPr>
          <p:cNvSpPr>
            <a:spLocks noGrp="1"/>
          </p:cNvSpPr>
          <p:nvPr>
            <p:ph idx="1"/>
          </p:nvPr>
        </p:nvSpPr>
        <p:spPr>
          <a:xfrm>
            <a:off x="838204" y="1494263"/>
            <a:ext cx="10515600" cy="4853529"/>
          </a:xfrm>
        </p:spPr>
        <p:txBody>
          <a:bodyPr/>
          <a:lstStyle/>
          <a:p>
            <a:pPr>
              <a:lnSpc>
                <a:spcPct val="120000"/>
              </a:lnSpc>
            </a:pPr>
            <a:r>
              <a:rPr lang="en-US" sz="2200"/>
              <a:t>The department budget table, within Commitment Accounting, is where funding is assigned to positions. This is updated by Central Commitment Accounting.</a:t>
            </a:r>
          </a:p>
          <a:p>
            <a:pPr>
              <a:lnSpc>
                <a:spcPct val="120000"/>
              </a:lnSpc>
            </a:pPr>
            <a:r>
              <a:rPr lang="en-US" sz="2200"/>
              <a:t>Funding may be assigned to a single combo code or multiple combo codes</a:t>
            </a:r>
          </a:p>
          <a:p>
            <a:pPr>
              <a:lnSpc>
                <a:spcPct val="120000"/>
              </a:lnSpc>
            </a:pPr>
            <a:r>
              <a:rPr lang="en-US" sz="2200"/>
              <a:t>If a position is funded by multiple combo codes, the distribution is by percentage  </a:t>
            </a:r>
          </a:p>
          <a:p>
            <a:pPr>
              <a:lnSpc>
                <a:spcPct val="120000"/>
              </a:lnSpc>
            </a:pPr>
            <a:r>
              <a:rPr lang="en-US" sz="2200"/>
              <a:t>Funding must total 100% for each position</a:t>
            </a:r>
          </a:p>
          <a:p>
            <a:pPr>
              <a:lnSpc>
                <a:spcPct val="120000"/>
              </a:lnSpc>
            </a:pPr>
            <a:r>
              <a:rPr lang="en-US" sz="2200"/>
              <a:t>The default is for fringe and taxes to follow earnings (same combo code as earnings)</a:t>
            </a:r>
          </a:p>
          <a:p>
            <a:pPr>
              <a:lnSpc>
                <a:spcPct val="120000"/>
              </a:lnSpc>
            </a:pPr>
            <a:r>
              <a:rPr lang="en-US" sz="2200"/>
              <a:t>If fringe and/or taxes need to be charged to a different combo code, they can be redirected to a different combo code in the department budget table</a:t>
            </a:r>
          </a:p>
          <a:p>
            <a:endParaRPr lang="en-US"/>
          </a:p>
        </p:txBody>
      </p:sp>
      <p:sp>
        <p:nvSpPr>
          <p:cNvPr id="4" name="Slide Number Placeholder 3">
            <a:extLst>
              <a:ext uri="{FF2B5EF4-FFF2-40B4-BE49-F238E27FC236}">
                <a16:creationId xmlns:a16="http://schemas.microsoft.com/office/drawing/2014/main" id="{B02E2756-201E-44CE-B6BC-C6FBA447C5FF}"/>
              </a:ext>
            </a:extLst>
          </p:cNvPr>
          <p:cNvSpPr>
            <a:spLocks noGrp="1"/>
          </p:cNvSpPr>
          <p:nvPr>
            <p:ph type="sldNum" sz="quarter" idx="4"/>
          </p:nvPr>
        </p:nvSpPr>
        <p:spPr/>
        <p:txBody>
          <a:bodyPr/>
          <a:lstStyle/>
          <a:p>
            <a:fld id="{A4ED125B-D284-4FF1-A924-6417E476951B}" type="slidenum">
              <a:rPr lang="en-US" smtClean="0"/>
              <a:pPr/>
              <a:t>59</a:t>
            </a:fld>
            <a:endParaRPr lang="en-US"/>
          </a:p>
        </p:txBody>
      </p:sp>
    </p:spTree>
    <p:extLst>
      <p:ext uri="{BB962C8B-B14F-4D97-AF65-F5344CB8AC3E}">
        <p14:creationId xmlns:p14="http://schemas.microsoft.com/office/powerpoint/2010/main" val="350191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70A1-C2B2-4CC9-A2E2-D53F94BCCF9C}"/>
              </a:ext>
            </a:extLst>
          </p:cNvPr>
          <p:cNvSpPr>
            <a:spLocks noGrp="1"/>
          </p:cNvSpPr>
          <p:nvPr>
            <p:ph type="title"/>
          </p:nvPr>
        </p:nvSpPr>
        <p:spPr/>
        <p:txBody>
          <a:bodyPr/>
          <a:lstStyle/>
          <a:p>
            <a:r>
              <a:rPr lang="en-US"/>
              <a:t>System Managers		</a:t>
            </a:r>
          </a:p>
        </p:txBody>
      </p:sp>
      <p:sp>
        <p:nvSpPr>
          <p:cNvPr id="3" name="Content Placeholder 2">
            <a:extLst>
              <a:ext uri="{FF2B5EF4-FFF2-40B4-BE49-F238E27FC236}">
                <a16:creationId xmlns:a16="http://schemas.microsoft.com/office/drawing/2014/main" id="{FE34FEA0-67B0-4587-99C1-E78CEC8DD6D8}"/>
              </a:ext>
            </a:extLst>
          </p:cNvPr>
          <p:cNvSpPr>
            <a:spLocks noGrp="1"/>
          </p:cNvSpPr>
          <p:nvPr>
            <p:ph idx="1"/>
          </p:nvPr>
        </p:nvSpPr>
        <p:spPr/>
        <p:txBody>
          <a:bodyPr vert="horz" lIns="91440" tIns="45720" rIns="91440" bIns="45720" rtlCol="0" anchor="t">
            <a:normAutofit/>
          </a:bodyPr>
          <a:lstStyle/>
          <a:p>
            <a:pPr marL="0" indent="0">
              <a:buNone/>
            </a:pPr>
            <a:r>
              <a:rPr lang="en-US" sz="2800">
                <a:latin typeface="Georgia"/>
              </a:rPr>
              <a:t>System Managers are individuals who have been assigned the BOR_UGA_SYSTEM_MANAGER role in </a:t>
            </a:r>
            <a:r>
              <a:rPr lang="en-US" sz="2800" err="1">
                <a:latin typeface="Georgia"/>
              </a:rPr>
              <a:t>OneUSG</a:t>
            </a:r>
            <a:r>
              <a:rPr lang="en-US" sz="2800">
                <a:latin typeface="Georgia"/>
              </a:rPr>
              <a:t> Connect.</a:t>
            </a:r>
          </a:p>
          <a:p>
            <a:pPr marL="0" indent="0">
              <a:buNone/>
            </a:pPr>
            <a:endParaRPr lang="en-US" sz="2800"/>
          </a:p>
          <a:p>
            <a:pPr marL="0" indent="0">
              <a:buNone/>
            </a:pPr>
            <a:r>
              <a:rPr lang="en-US" sz="2800">
                <a:latin typeface="Georgia"/>
              </a:rPr>
              <a:t>System Managers are able to use the </a:t>
            </a:r>
            <a:r>
              <a:rPr lang="en-US" sz="2800" err="1">
                <a:latin typeface="Georgia"/>
              </a:rPr>
              <a:t>OneUSG</a:t>
            </a:r>
            <a:r>
              <a:rPr lang="en-US" sz="2800">
                <a:latin typeface="Georgia"/>
              </a:rPr>
              <a:t> Connect System to:</a:t>
            </a:r>
          </a:p>
          <a:p>
            <a:pPr marL="513715" lvl="1" indent="-170815"/>
            <a:r>
              <a:rPr lang="en-US" sz="2400"/>
              <a:t>Initiate a termination or retirement</a:t>
            </a:r>
          </a:p>
          <a:p>
            <a:pPr marL="513715" lvl="1" indent="-170815"/>
            <a:r>
              <a:rPr lang="en-US" sz="2400"/>
              <a:t>Request an ad hoc salary or supplemental pay request</a:t>
            </a:r>
          </a:p>
          <a:p>
            <a:pPr marL="513715" lvl="1" indent="-170815"/>
            <a:r>
              <a:rPr lang="en-US" sz="2400"/>
              <a:t>Request to adjust employee leave balances</a:t>
            </a:r>
          </a:p>
          <a:p>
            <a:pPr marL="513715" lvl="1" indent="-170815"/>
            <a:r>
              <a:rPr lang="en-US" sz="2400"/>
              <a:t>Change position funding</a:t>
            </a:r>
          </a:p>
          <a:p>
            <a:pPr marL="170815" indent="-170815"/>
            <a:endParaRPr lang="en-US"/>
          </a:p>
        </p:txBody>
      </p:sp>
      <p:sp>
        <p:nvSpPr>
          <p:cNvPr id="4" name="Slide Number Placeholder 3">
            <a:extLst>
              <a:ext uri="{FF2B5EF4-FFF2-40B4-BE49-F238E27FC236}">
                <a16:creationId xmlns:a16="http://schemas.microsoft.com/office/drawing/2014/main" id="{745F6B9A-C47E-4DFA-A2C6-D5912519DA65}"/>
              </a:ext>
            </a:extLst>
          </p:cNvPr>
          <p:cNvSpPr>
            <a:spLocks noGrp="1"/>
          </p:cNvSpPr>
          <p:nvPr>
            <p:ph type="sldNum" sz="quarter" idx="4"/>
          </p:nvPr>
        </p:nvSpPr>
        <p:spPr/>
        <p:txBody>
          <a:bodyPr/>
          <a:lstStyle/>
          <a:p>
            <a:fld id="{A4ED125B-D284-4FF1-A924-6417E476951B}" type="slidenum">
              <a:rPr lang="en-US" smtClean="0"/>
              <a:pPr/>
              <a:t>6</a:t>
            </a:fld>
            <a:endParaRPr lang="en-US"/>
          </a:p>
        </p:txBody>
      </p:sp>
    </p:spTree>
    <p:extLst>
      <p:ext uri="{BB962C8B-B14F-4D97-AF65-F5344CB8AC3E}">
        <p14:creationId xmlns:p14="http://schemas.microsoft.com/office/powerpoint/2010/main" val="26639743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2344-7777-48E6-945C-7D682C6D9EB8}"/>
              </a:ext>
            </a:extLst>
          </p:cNvPr>
          <p:cNvSpPr>
            <a:spLocks noGrp="1"/>
          </p:cNvSpPr>
          <p:nvPr>
            <p:ph type="title"/>
          </p:nvPr>
        </p:nvSpPr>
        <p:spPr>
          <a:xfrm>
            <a:off x="1588114" y="167595"/>
            <a:ext cx="10443463" cy="1315418"/>
          </a:xfrm>
        </p:spPr>
        <p:txBody>
          <a:bodyPr>
            <a:normAutofit/>
          </a:bodyPr>
          <a:lstStyle/>
          <a:p>
            <a:r>
              <a:rPr lang="en-US"/>
              <a:t>Positions in Commitment Accounting Department Budget Table	</a:t>
            </a:r>
          </a:p>
        </p:txBody>
      </p:sp>
      <p:sp>
        <p:nvSpPr>
          <p:cNvPr id="3" name="Content Placeholder 2">
            <a:extLst>
              <a:ext uri="{FF2B5EF4-FFF2-40B4-BE49-F238E27FC236}">
                <a16:creationId xmlns:a16="http://schemas.microsoft.com/office/drawing/2014/main" id="{F55A1B59-8EA6-489C-B278-AC84D9C24A14}"/>
              </a:ext>
            </a:extLst>
          </p:cNvPr>
          <p:cNvSpPr>
            <a:spLocks noGrp="1"/>
          </p:cNvSpPr>
          <p:nvPr>
            <p:ph idx="1"/>
          </p:nvPr>
        </p:nvSpPr>
        <p:spPr>
          <a:xfrm>
            <a:off x="838204" y="1825626"/>
            <a:ext cx="4335962" cy="4522166"/>
          </a:xfrm>
        </p:spPr>
        <p:txBody>
          <a:bodyPr/>
          <a:lstStyle/>
          <a:p>
            <a:r>
              <a:rPr lang="en-US"/>
              <a:t>Each position belongs to a single HR Department</a:t>
            </a:r>
          </a:p>
          <a:p>
            <a:r>
              <a:rPr lang="en-US"/>
              <a:t>The unique fields for funding are the HR Department ID, the Position Number, the </a:t>
            </a:r>
            <a:r>
              <a:rPr lang="en-US" err="1"/>
              <a:t>SetID</a:t>
            </a:r>
            <a:r>
              <a:rPr lang="en-US"/>
              <a:t> (18000 for UGA), and the Fiscal Year</a:t>
            </a:r>
          </a:p>
          <a:p>
            <a:r>
              <a:rPr lang="en-US"/>
              <a:t>Positions that move to a new HR department require funding to be set up for the new HR department</a:t>
            </a:r>
          </a:p>
          <a:p>
            <a:endParaRPr lang="en-US"/>
          </a:p>
        </p:txBody>
      </p:sp>
      <p:sp>
        <p:nvSpPr>
          <p:cNvPr id="4" name="Slide Number Placeholder 3">
            <a:extLst>
              <a:ext uri="{FF2B5EF4-FFF2-40B4-BE49-F238E27FC236}">
                <a16:creationId xmlns:a16="http://schemas.microsoft.com/office/drawing/2014/main" id="{848B9C09-9C94-4450-87A0-4AB12817BE94}"/>
              </a:ext>
            </a:extLst>
          </p:cNvPr>
          <p:cNvSpPr>
            <a:spLocks noGrp="1"/>
          </p:cNvSpPr>
          <p:nvPr>
            <p:ph type="sldNum" sz="quarter" idx="4"/>
          </p:nvPr>
        </p:nvSpPr>
        <p:spPr/>
        <p:txBody>
          <a:bodyPr/>
          <a:lstStyle/>
          <a:p>
            <a:fld id="{A4ED125B-D284-4FF1-A924-6417E476951B}" type="slidenum">
              <a:rPr lang="en-US" smtClean="0"/>
              <a:pPr/>
              <a:t>60</a:t>
            </a:fld>
            <a:endParaRPr lang="en-US"/>
          </a:p>
        </p:txBody>
      </p:sp>
      <p:pic>
        <p:nvPicPr>
          <p:cNvPr id="5" name="Picture 4">
            <a:extLst>
              <a:ext uri="{FF2B5EF4-FFF2-40B4-BE49-F238E27FC236}">
                <a16:creationId xmlns:a16="http://schemas.microsoft.com/office/drawing/2014/main" id="{29C259BA-0D8C-402C-9E2A-26DC87D85BB7}"/>
              </a:ext>
            </a:extLst>
          </p:cNvPr>
          <p:cNvPicPr/>
          <p:nvPr/>
        </p:nvPicPr>
        <p:blipFill>
          <a:blip r:embed="rId3"/>
          <a:stretch>
            <a:fillRect/>
          </a:stretch>
        </p:blipFill>
        <p:spPr>
          <a:xfrm>
            <a:off x="6096000" y="1825626"/>
            <a:ext cx="5046784" cy="3801483"/>
          </a:xfrm>
          <a:prstGeom prst="rect">
            <a:avLst/>
          </a:prstGeom>
        </p:spPr>
      </p:pic>
    </p:spTree>
    <p:extLst>
      <p:ext uri="{BB962C8B-B14F-4D97-AF65-F5344CB8AC3E}">
        <p14:creationId xmlns:p14="http://schemas.microsoft.com/office/powerpoint/2010/main" val="1049412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F59F-7585-42A8-B8E7-D5A7EED134B4}"/>
              </a:ext>
            </a:extLst>
          </p:cNvPr>
          <p:cNvSpPr>
            <a:spLocks noGrp="1"/>
          </p:cNvSpPr>
          <p:nvPr>
            <p:ph type="title"/>
          </p:nvPr>
        </p:nvSpPr>
        <p:spPr/>
        <p:txBody>
          <a:bodyPr/>
          <a:lstStyle/>
          <a:p>
            <a:r>
              <a:rPr lang="en-US"/>
              <a:t>Monitoring Funding Errors</a:t>
            </a:r>
          </a:p>
        </p:txBody>
      </p:sp>
      <p:sp>
        <p:nvSpPr>
          <p:cNvPr id="3" name="Content Placeholder 2">
            <a:extLst>
              <a:ext uri="{FF2B5EF4-FFF2-40B4-BE49-F238E27FC236}">
                <a16:creationId xmlns:a16="http://schemas.microsoft.com/office/drawing/2014/main" id="{EC19A0C0-4E0A-49E7-A5FF-8C1D56C2D71B}"/>
              </a:ext>
            </a:extLst>
          </p:cNvPr>
          <p:cNvSpPr>
            <a:spLocks noGrp="1"/>
          </p:cNvSpPr>
          <p:nvPr>
            <p:ph idx="1"/>
          </p:nvPr>
        </p:nvSpPr>
        <p:spPr/>
        <p:txBody>
          <a:bodyPr/>
          <a:lstStyle/>
          <a:p>
            <a:pPr marL="170974" indent="-170974"/>
            <a:r>
              <a:rPr lang="en-US" sz="2800"/>
              <a:t>It is the responsibility of the departments to run the Invalid Funding Report and clear up any errors found there</a:t>
            </a:r>
          </a:p>
          <a:p>
            <a:pPr marL="170974" indent="-170974"/>
            <a:r>
              <a:rPr lang="en-US" sz="2800"/>
              <a:t>The report shows the errors that will be encountered in payroll. </a:t>
            </a:r>
          </a:p>
          <a:p>
            <a:pPr marL="170974" indent="-170974"/>
            <a:r>
              <a:rPr lang="en-US" sz="2800"/>
              <a:t>Departments will need to correct errors before the payroll run. All funding changes need to be entered, approved and processed by </a:t>
            </a:r>
            <a:r>
              <a:rPr lang="en-US" sz="2800" b="1"/>
              <a:t>one day prior </a:t>
            </a:r>
            <a:r>
              <a:rPr lang="en-US" sz="2800"/>
              <a:t>to the ‘Time Detail and Adjustments to SSC’ payroll calendar date for that particular payroll.</a:t>
            </a:r>
          </a:p>
          <a:p>
            <a:pPr marL="170974" indent="-170974"/>
            <a:r>
              <a:rPr lang="en-US" sz="2800"/>
              <a:t>If errors are not corrected, payroll expenditures will post to the suspense combination code</a:t>
            </a:r>
          </a:p>
          <a:p>
            <a:endParaRPr lang="en-US"/>
          </a:p>
        </p:txBody>
      </p:sp>
      <p:sp>
        <p:nvSpPr>
          <p:cNvPr id="4" name="Slide Number Placeholder 3">
            <a:extLst>
              <a:ext uri="{FF2B5EF4-FFF2-40B4-BE49-F238E27FC236}">
                <a16:creationId xmlns:a16="http://schemas.microsoft.com/office/drawing/2014/main" id="{5564B986-6737-4871-805F-EAFFAAACEB31}"/>
              </a:ext>
            </a:extLst>
          </p:cNvPr>
          <p:cNvSpPr>
            <a:spLocks noGrp="1"/>
          </p:cNvSpPr>
          <p:nvPr>
            <p:ph type="sldNum" sz="quarter" idx="4"/>
          </p:nvPr>
        </p:nvSpPr>
        <p:spPr/>
        <p:txBody>
          <a:bodyPr/>
          <a:lstStyle/>
          <a:p>
            <a:fld id="{A4ED125B-D284-4FF1-A924-6417E476951B}" type="slidenum">
              <a:rPr lang="en-US" smtClean="0"/>
              <a:pPr/>
              <a:t>61</a:t>
            </a:fld>
            <a:endParaRPr lang="en-US"/>
          </a:p>
        </p:txBody>
      </p:sp>
    </p:spTree>
    <p:extLst>
      <p:ext uri="{BB962C8B-B14F-4D97-AF65-F5344CB8AC3E}">
        <p14:creationId xmlns:p14="http://schemas.microsoft.com/office/powerpoint/2010/main" val="1693960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8136D7-65A8-4B51-9768-2A0BA821067F}"/>
              </a:ext>
            </a:extLst>
          </p:cNvPr>
          <p:cNvSpPr>
            <a:spLocks noGrp="1"/>
          </p:cNvSpPr>
          <p:nvPr>
            <p:ph type="sldNum" sz="quarter" idx="4"/>
          </p:nvPr>
        </p:nvSpPr>
        <p:spPr/>
        <p:txBody>
          <a:bodyPr/>
          <a:lstStyle/>
          <a:p>
            <a:fld id="{92369006-195E-46C7-B46D-B4CD897F8B0F}" type="slidenum">
              <a:rPr lang="en-US" smtClean="0"/>
              <a:pPr/>
              <a:t>62</a:t>
            </a:fld>
            <a:endParaRPr lang="en-US"/>
          </a:p>
        </p:txBody>
      </p:sp>
      <p:pic>
        <p:nvPicPr>
          <p:cNvPr id="3" name="Content Placeholder 4" descr="A picture containing car, sky&#10;&#10;Description generated with high confidence">
            <a:extLst>
              <a:ext uri="{FF2B5EF4-FFF2-40B4-BE49-F238E27FC236}">
                <a16:creationId xmlns:a16="http://schemas.microsoft.com/office/drawing/2014/main" id="{AC666D70-C830-468B-8407-C6F77484FFD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10293" y="2057403"/>
            <a:ext cx="2751271" cy="2751271"/>
          </a:xfrm>
          <a:prstGeom prst="rect">
            <a:avLst/>
          </a:prstGeom>
        </p:spPr>
      </p:pic>
      <p:sp>
        <p:nvSpPr>
          <p:cNvPr id="4" name="TextBox 3">
            <a:extLst>
              <a:ext uri="{FF2B5EF4-FFF2-40B4-BE49-F238E27FC236}">
                <a16:creationId xmlns:a16="http://schemas.microsoft.com/office/drawing/2014/main" id="{F101C19E-7420-435F-8DE4-7A498CECCCBF}"/>
              </a:ext>
            </a:extLst>
          </p:cNvPr>
          <p:cNvSpPr txBox="1"/>
          <p:nvPr/>
        </p:nvSpPr>
        <p:spPr>
          <a:xfrm>
            <a:off x="2414720" y="4808674"/>
            <a:ext cx="2108269" cy="173253"/>
          </a:xfrm>
          <a:prstGeom prst="rect">
            <a:avLst/>
          </a:prstGeom>
          <a:solidFill>
            <a:srgbClr val="000000"/>
          </a:solidFill>
        </p:spPr>
        <p:txBody>
          <a:bodyPr wrap="none" rtlCol="0">
            <a:spAutoFit/>
          </a:bodyPr>
          <a:lstStyle/>
          <a:p>
            <a:pPr algn="r" defTabSz="685801">
              <a:spcAft>
                <a:spcPts val="451"/>
              </a:spcAft>
              <a:defRPr/>
            </a:pPr>
            <a:r>
              <a:rPr lang="en-US" sz="526">
                <a:solidFill>
                  <a:srgbClr val="FFFFFF"/>
                </a:solidFill>
                <a:latin typeface="Merriweather Sans"/>
                <a:hlinkClick r:id="rId4" tooltip="http://coolappsforschools.wikispaces.com/file/history/showme.png"/>
              </a:rPr>
              <a:t>This Photo</a:t>
            </a:r>
            <a:r>
              <a:rPr lang="en-US" sz="526">
                <a:solidFill>
                  <a:srgbClr val="FFFFFF"/>
                </a:solidFill>
                <a:latin typeface="Merriweather Sans"/>
              </a:rPr>
              <a:t> by Unknown Author is licensed under </a:t>
            </a:r>
            <a:r>
              <a:rPr lang="en-US" sz="526">
                <a:solidFill>
                  <a:srgbClr val="FFFFFF"/>
                </a:solidFill>
                <a:latin typeface="Merriweather Sans"/>
                <a:hlinkClick r:id="rId5" tooltip="https://creativecommons.org/licenses/by-sa/3.0/"/>
              </a:rPr>
              <a:t>CC BY-SA</a:t>
            </a:r>
            <a:endParaRPr lang="en-US" sz="526">
              <a:solidFill>
                <a:srgbClr val="FFFFFF"/>
              </a:solidFill>
              <a:latin typeface="Merriweather Sans"/>
            </a:endParaRPr>
          </a:p>
        </p:txBody>
      </p:sp>
      <p:sp>
        <p:nvSpPr>
          <p:cNvPr id="5" name="Title 1">
            <a:extLst>
              <a:ext uri="{FF2B5EF4-FFF2-40B4-BE49-F238E27FC236}">
                <a16:creationId xmlns:a16="http://schemas.microsoft.com/office/drawing/2014/main" id="{6C668586-4754-4A39-A117-C5406484EBCB}"/>
              </a:ext>
            </a:extLst>
          </p:cNvPr>
          <p:cNvSpPr txBox="1">
            <a:spLocks/>
          </p:cNvSpPr>
          <p:nvPr/>
        </p:nvSpPr>
        <p:spPr>
          <a:xfrm>
            <a:off x="6336032" y="1501066"/>
            <a:ext cx="3877373" cy="4017087"/>
          </a:xfrm>
          <a:prstGeom prst="rect">
            <a:avLst/>
          </a:prstGeom>
          <a:noFill/>
        </p:spPr>
        <p:txBody>
          <a:bodyPr vert="horz" lIns="68580" tIns="34291" rIns="68580" bIns="34291" rtlCol="0" anchor="ctr">
            <a:normAutofit/>
          </a:bodyPr>
          <a:lst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a:lstStyle>
          <a:p>
            <a:pPr defTabSz="685801">
              <a:defRPr/>
            </a:pPr>
            <a:r>
              <a:rPr lang="en-US" sz="3600">
                <a:ea typeface="Verdana" panose="020B0604030504040204" pitchFamily="34" charset="0"/>
                <a:cs typeface="Verdana" panose="020B0604030504040204" pitchFamily="34" charset="0"/>
              </a:rPr>
              <a:t>Running the Invalid Funding Report</a:t>
            </a:r>
          </a:p>
        </p:txBody>
      </p:sp>
    </p:spTree>
    <p:extLst>
      <p:ext uri="{BB962C8B-B14F-4D97-AF65-F5344CB8AC3E}">
        <p14:creationId xmlns:p14="http://schemas.microsoft.com/office/powerpoint/2010/main" val="3089399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D481-718B-4CD9-A940-A647BB205B8D}"/>
              </a:ext>
            </a:extLst>
          </p:cNvPr>
          <p:cNvSpPr>
            <a:spLocks noGrp="1"/>
          </p:cNvSpPr>
          <p:nvPr>
            <p:ph type="title"/>
          </p:nvPr>
        </p:nvSpPr>
        <p:spPr/>
        <p:txBody>
          <a:bodyPr/>
          <a:lstStyle/>
          <a:p>
            <a:r>
              <a:rPr lang="en-US"/>
              <a:t>Invalid Funding Report Results</a:t>
            </a:r>
          </a:p>
        </p:txBody>
      </p:sp>
      <p:sp>
        <p:nvSpPr>
          <p:cNvPr id="3" name="Content Placeholder 2">
            <a:extLst>
              <a:ext uri="{FF2B5EF4-FFF2-40B4-BE49-F238E27FC236}">
                <a16:creationId xmlns:a16="http://schemas.microsoft.com/office/drawing/2014/main" id="{D34B71A1-E79D-45CE-A873-8F61E10E9A3E}"/>
              </a:ext>
            </a:extLst>
          </p:cNvPr>
          <p:cNvSpPr>
            <a:spLocks noGrp="1"/>
          </p:cNvSpPr>
          <p:nvPr>
            <p:ph idx="1"/>
          </p:nvPr>
        </p:nvSpPr>
        <p:spPr>
          <a:xfrm>
            <a:off x="838200" y="1803113"/>
            <a:ext cx="10515600" cy="4522166"/>
          </a:xfrm>
        </p:spPr>
        <p:txBody>
          <a:bodyPr/>
          <a:lstStyle/>
          <a:p>
            <a:r>
              <a:rPr lang="en-US" sz="2800"/>
              <a:t>Most common error messages</a:t>
            </a:r>
          </a:p>
          <a:p>
            <a:pPr lvl="1"/>
            <a:r>
              <a:rPr lang="en-US" sz="2400"/>
              <a:t>DBE funding does not exist or </a:t>
            </a:r>
            <a:r>
              <a:rPr lang="en-US" sz="2400" err="1"/>
              <a:t>effdt</a:t>
            </a:r>
            <a:r>
              <a:rPr lang="en-US" sz="2400"/>
              <a:t> &gt; pay end dt </a:t>
            </a:r>
          </a:p>
          <a:p>
            <a:pPr lvl="1"/>
            <a:r>
              <a:rPr lang="en-US" sz="2400"/>
              <a:t>Expenses will be posted to Department Suspense- </a:t>
            </a:r>
            <a:r>
              <a:rPr lang="en-US" sz="2400" err="1"/>
              <a:t>Proj</a:t>
            </a:r>
            <a:r>
              <a:rPr lang="en-US" sz="2400"/>
              <a:t> Grant End Dt</a:t>
            </a:r>
          </a:p>
          <a:p>
            <a:pPr lvl="1"/>
            <a:r>
              <a:rPr lang="en-US" sz="2400"/>
              <a:t>Expenses will be posted to Department Suspense - Fund End Dt</a:t>
            </a:r>
          </a:p>
          <a:p>
            <a:pPr lvl="1"/>
            <a:r>
              <a:rPr lang="en-US" sz="2400"/>
              <a:t>Combo code not active in valid  combo table</a:t>
            </a:r>
          </a:p>
          <a:p>
            <a:endParaRPr lang="en-US"/>
          </a:p>
        </p:txBody>
      </p:sp>
      <p:sp>
        <p:nvSpPr>
          <p:cNvPr id="4" name="Slide Number Placeholder 3">
            <a:extLst>
              <a:ext uri="{FF2B5EF4-FFF2-40B4-BE49-F238E27FC236}">
                <a16:creationId xmlns:a16="http://schemas.microsoft.com/office/drawing/2014/main" id="{FFB62A8A-D006-4823-A770-9A484875424C}"/>
              </a:ext>
            </a:extLst>
          </p:cNvPr>
          <p:cNvSpPr>
            <a:spLocks noGrp="1"/>
          </p:cNvSpPr>
          <p:nvPr>
            <p:ph type="sldNum" sz="quarter" idx="4"/>
          </p:nvPr>
        </p:nvSpPr>
        <p:spPr/>
        <p:txBody>
          <a:bodyPr/>
          <a:lstStyle/>
          <a:p>
            <a:fld id="{A4ED125B-D284-4FF1-A924-6417E476951B}" type="slidenum">
              <a:rPr lang="en-US" smtClean="0"/>
              <a:pPr/>
              <a:t>63</a:t>
            </a:fld>
            <a:endParaRPr lang="en-US"/>
          </a:p>
        </p:txBody>
      </p:sp>
      <p:pic>
        <p:nvPicPr>
          <p:cNvPr id="8" name="Picture 7">
            <a:extLst>
              <a:ext uri="{FF2B5EF4-FFF2-40B4-BE49-F238E27FC236}">
                <a16:creationId xmlns:a16="http://schemas.microsoft.com/office/drawing/2014/main" id="{EACD299C-E5AF-4CBB-8ECA-4687EB2821A3}"/>
              </a:ext>
            </a:extLst>
          </p:cNvPr>
          <p:cNvPicPr>
            <a:picLocks noChangeAspect="1"/>
          </p:cNvPicPr>
          <p:nvPr/>
        </p:nvPicPr>
        <p:blipFill rotWithShape="1">
          <a:blip r:embed="rId3"/>
          <a:srcRect b="50000"/>
          <a:stretch/>
        </p:blipFill>
        <p:spPr>
          <a:xfrm>
            <a:off x="2369333" y="4064196"/>
            <a:ext cx="7829549" cy="2189093"/>
          </a:xfrm>
          <a:prstGeom prst="rect">
            <a:avLst/>
          </a:prstGeom>
        </p:spPr>
      </p:pic>
    </p:spTree>
    <p:extLst>
      <p:ext uri="{BB962C8B-B14F-4D97-AF65-F5344CB8AC3E}">
        <p14:creationId xmlns:p14="http://schemas.microsoft.com/office/powerpoint/2010/main" val="3993100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9764-E2B1-4039-8422-546FB73D735A}"/>
              </a:ext>
            </a:extLst>
          </p:cNvPr>
          <p:cNvSpPr>
            <a:spLocks noGrp="1"/>
          </p:cNvSpPr>
          <p:nvPr>
            <p:ph type="title"/>
          </p:nvPr>
        </p:nvSpPr>
        <p:spPr/>
        <p:txBody>
          <a:bodyPr>
            <a:normAutofit fontScale="90000"/>
          </a:bodyPr>
          <a:lstStyle/>
          <a:p>
            <a:r>
              <a:rPr lang="en-US"/>
              <a:t>DBE Funding Does Not Exist or </a:t>
            </a:r>
            <a:r>
              <a:rPr lang="en-US" err="1"/>
              <a:t>effdt</a:t>
            </a:r>
            <a:r>
              <a:rPr lang="en-US"/>
              <a:t> &gt; pay end dt </a:t>
            </a:r>
          </a:p>
        </p:txBody>
      </p:sp>
      <p:sp>
        <p:nvSpPr>
          <p:cNvPr id="3" name="Content Placeholder 2">
            <a:extLst>
              <a:ext uri="{FF2B5EF4-FFF2-40B4-BE49-F238E27FC236}">
                <a16:creationId xmlns:a16="http://schemas.microsoft.com/office/drawing/2014/main" id="{6A8FF63C-4152-4262-99BF-8136D157B586}"/>
              </a:ext>
            </a:extLst>
          </p:cNvPr>
          <p:cNvSpPr>
            <a:spLocks noGrp="1"/>
          </p:cNvSpPr>
          <p:nvPr>
            <p:ph idx="1"/>
          </p:nvPr>
        </p:nvSpPr>
        <p:spPr/>
        <p:txBody>
          <a:bodyPr/>
          <a:lstStyle/>
          <a:p>
            <a:pPr marL="170974" indent="-170974"/>
            <a:r>
              <a:rPr lang="en-US" sz="3200"/>
              <a:t>Message indicates that there is no funding for that position or the start date of the funding starts after the pay period ends</a:t>
            </a:r>
          </a:p>
          <a:p>
            <a:pPr marL="513874" lvl="1" indent="-170974"/>
            <a:r>
              <a:rPr lang="en-US" sz="2800"/>
              <a:t>Make sure there is funding for the position</a:t>
            </a:r>
          </a:p>
          <a:p>
            <a:pPr marL="513874" lvl="1" indent="-170974"/>
            <a:r>
              <a:rPr lang="en-US" sz="2800"/>
              <a:t>Check the Funding for the position to compare effective date of position funding with the pay period dates. Correct any errors. </a:t>
            </a:r>
          </a:p>
          <a:p>
            <a:endParaRPr lang="en-US"/>
          </a:p>
        </p:txBody>
      </p:sp>
      <p:sp>
        <p:nvSpPr>
          <p:cNvPr id="4" name="Slide Number Placeholder 3">
            <a:extLst>
              <a:ext uri="{FF2B5EF4-FFF2-40B4-BE49-F238E27FC236}">
                <a16:creationId xmlns:a16="http://schemas.microsoft.com/office/drawing/2014/main" id="{FBB066CA-1640-4FB4-A94D-052761DA86D3}"/>
              </a:ext>
            </a:extLst>
          </p:cNvPr>
          <p:cNvSpPr>
            <a:spLocks noGrp="1"/>
          </p:cNvSpPr>
          <p:nvPr>
            <p:ph type="sldNum" sz="quarter" idx="4"/>
          </p:nvPr>
        </p:nvSpPr>
        <p:spPr/>
        <p:txBody>
          <a:bodyPr/>
          <a:lstStyle/>
          <a:p>
            <a:fld id="{A4ED125B-D284-4FF1-A924-6417E476951B}" type="slidenum">
              <a:rPr lang="en-US" smtClean="0"/>
              <a:pPr/>
              <a:t>64</a:t>
            </a:fld>
            <a:endParaRPr lang="en-US"/>
          </a:p>
        </p:txBody>
      </p:sp>
    </p:spTree>
    <p:extLst>
      <p:ext uri="{BB962C8B-B14F-4D97-AF65-F5344CB8AC3E}">
        <p14:creationId xmlns:p14="http://schemas.microsoft.com/office/powerpoint/2010/main" val="5797945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7B675-E5AE-441E-A114-D6D5C112BB7F}"/>
              </a:ext>
            </a:extLst>
          </p:cNvPr>
          <p:cNvSpPr>
            <a:spLocks noGrp="1"/>
          </p:cNvSpPr>
          <p:nvPr>
            <p:ph type="title"/>
          </p:nvPr>
        </p:nvSpPr>
        <p:spPr/>
        <p:txBody>
          <a:bodyPr>
            <a:normAutofit fontScale="90000"/>
          </a:bodyPr>
          <a:lstStyle/>
          <a:p>
            <a:r>
              <a:rPr lang="en-US"/>
              <a:t>Expenses will be Posted to Department Suspense</a:t>
            </a:r>
          </a:p>
        </p:txBody>
      </p:sp>
      <p:sp>
        <p:nvSpPr>
          <p:cNvPr id="3" name="Content Placeholder 2">
            <a:extLst>
              <a:ext uri="{FF2B5EF4-FFF2-40B4-BE49-F238E27FC236}">
                <a16:creationId xmlns:a16="http://schemas.microsoft.com/office/drawing/2014/main" id="{4EFEF1D8-0ABF-41B4-8520-9B30A9F56C15}"/>
              </a:ext>
            </a:extLst>
          </p:cNvPr>
          <p:cNvSpPr>
            <a:spLocks noGrp="1"/>
          </p:cNvSpPr>
          <p:nvPr>
            <p:ph idx="1"/>
          </p:nvPr>
        </p:nvSpPr>
        <p:spPr/>
        <p:txBody>
          <a:bodyPr>
            <a:normAutofit fontScale="92500" lnSpcReduction="10000"/>
          </a:bodyPr>
          <a:lstStyle/>
          <a:p>
            <a:pPr marL="170974" indent="-170974"/>
            <a:r>
              <a:rPr lang="en-US" sz="2800"/>
              <a:t>Project Grant End Date</a:t>
            </a:r>
          </a:p>
          <a:p>
            <a:pPr marL="513874" lvl="1" indent="-170974"/>
            <a:r>
              <a:rPr lang="en-US" sz="2400"/>
              <a:t>Determine if the project end date can be extended </a:t>
            </a:r>
          </a:p>
          <a:p>
            <a:pPr marL="513874" lvl="1" indent="-170974"/>
            <a:r>
              <a:rPr lang="en-US" sz="2400"/>
              <a:t>If the grant funding ends during the pay period, funding should be added to cover the remainder of the pay period and pay periods going forward</a:t>
            </a:r>
          </a:p>
          <a:p>
            <a:pPr marL="513874" lvl="1" indent="-170974"/>
            <a:endParaRPr lang="en-US"/>
          </a:p>
          <a:p>
            <a:pPr marL="170974" indent="-170974"/>
            <a:r>
              <a:rPr lang="en-US" sz="2800"/>
              <a:t>Fund End Date</a:t>
            </a:r>
          </a:p>
          <a:p>
            <a:pPr marL="513874" lvl="1" indent="-170974"/>
            <a:r>
              <a:rPr lang="en-US" sz="2400"/>
              <a:t>Check for the end date of the funding for the project</a:t>
            </a:r>
          </a:p>
          <a:p>
            <a:pPr marL="513874" lvl="1" indent="-170974"/>
            <a:r>
              <a:rPr lang="en-US" sz="2400"/>
              <a:t>This error could mean that changes to the funding end date made in the UGA Financial Management System did not flow through to update the funding end date in OneUSG Connect. </a:t>
            </a:r>
          </a:p>
          <a:p>
            <a:pPr marL="513874" lvl="1" indent="-170974"/>
            <a:r>
              <a:rPr lang="en-US" sz="2400"/>
              <a:t>Contact </a:t>
            </a:r>
            <a:r>
              <a:rPr lang="en-US" sz="2400">
                <a:hlinkClick r:id="rId3"/>
              </a:rPr>
              <a:t>oneusgsupport@uga.edu</a:t>
            </a:r>
            <a:r>
              <a:rPr lang="en-US" sz="2400"/>
              <a:t> to create a ticket for Commitment Accounting in this situation.  Include: pay period, position number, and HR department</a:t>
            </a:r>
          </a:p>
          <a:p>
            <a:endParaRPr lang="en-US"/>
          </a:p>
        </p:txBody>
      </p:sp>
      <p:sp>
        <p:nvSpPr>
          <p:cNvPr id="4" name="Slide Number Placeholder 3">
            <a:extLst>
              <a:ext uri="{FF2B5EF4-FFF2-40B4-BE49-F238E27FC236}">
                <a16:creationId xmlns:a16="http://schemas.microsoft.com/office/drawing/2014/main" id="{38DEF2EF-72D8-43D7-9D98-05FFE61090C7}"/>
              </a:ext>
            </a:extLst>
          </p:cNvPr>
          <p:cNvSpPr>
            <a:spLocks noGrp="1"/>
          </p:cNvSpPr>
          <p:nvPr>
            <p:ph type="sldNum" sz="quarter" idx="4"/>
          </p:nvPr>
        </p:nvSpPr>
        <p:spPr/>
        <p:txBody>
          <a:bodyPr/>
          <a:lstStyle/>
          <a:p>
            <a:fld id="{A4ED125B-D284-4FF1-A924-6417E476951B}" type="slidenum">
              <a:rPr lang="en-US" smtClean="0"/>
              <a:pPr/>
              <a:t>65</a:t>
            </a:fld>
            <a:endParaRPr lang="en-US"/>
          </a:p>
        </p:txBody>
      </p:sp>
    </p:spTree>
    <p:extLst>
      <p:ext uri="{BB962C8B-B14F-4D97-AF65-F5344CB8AC3E}">
        <p14:creationId xmlns:p14="http://schemas.microsoft.com/office/powerpoint/2010/main" val="28303802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2676-2F01-4D68-9555-FB42F7A73CDC}"/>
              </a:ext>
            </a:extLst>
          </p:cNvPr>
          <p:cNvSpPr>
            <a:spLocks noGrp="1"/>
          </p:cNvSpPr>
          <p:nvPr>
            <p:ph type="title"/>
          </p:nvPr>
        </p:nvSpPr>
        <p:spPr>
          <a:xfrm>
            <a:off x="1588114" y="218908"/>
            <a:ext cx="10443463" cy="681206"/>
          </a:xfrm>
        </p:spPr>
        <p:txBody>
          <a:bodyPr>
            <a:normAutofit fontScale="90000"/>
          </a:bodyPr>
          <a:lstStyle/>
          <a:p>
            <a:r>
              <a:rPr lang="en-US"/>
              <a:t>Combo Code Not Active in Valid Combo Table</a:t>
            </a:r>
          </a:p>
        </p:txBody>
      </p:sp>
      <p:sp>
        <p:nvSpPr>
          <p:cNvPr id="3" name="Content Placeholder 2">
            <a:extLst>
              <a:ext uri="{FF2B5EF4-FFF2-40B4-BE49-F238E27FC236}">
                <a16:creationId xmlns:a16="http://schemas.microsoft.com/office/drawing/2014/main" id="{388F0F9B-CD6E-43E7-9045-474B59D10C77}"/>
              </a:ext>
            </a:extLst>
          </p:cNvPr>
          <p:cNvSpPr>
            <a:spLocks noGrp="1"/>
          </p:cNvSpPr>
          <p:nvPr>
            <p:ph idx="1"/>
          </p:nvPr>
        </p:nvSpPr>
        <p:spPr>
          <a:xfrm>
            <a:off x="838204" y="1871663"/>
            <a:ext cx="10515600" cy="4476129"/>
          </a:xfrm>
        </p:spPr>
        <p:txBody>
          <a:bodyPr/>
          <a:lstStyle/>
          <a:p>
            <a:r>
              <a:rPr lang="en-US" sz="2400">
                <a:latin typeface="georgia"/>
              </a:rPr>
              <a:t>The combination code being used for funding is inactive</a:t>
            </a:r>
          </a:p>
          <a:p>
            <a:r>
              <a:rPr lang="en-US" sz="2400">
                <a:latin typeface="georgia"/>
              </a:rPr>
              <a:t>To correct this error, you should:</a:t>
            </a:r>
          </a:p>
          <a:p>
            <a:pPr lvl="1"/>
            <a:r>
              <a:rPr lang="en-US" sz="2400">
                <a:latin typeface="georgia"/>
              </a:rPr>
              <a:t>Review funding to verify the dates</a:t>
            </a:r>
          </a:p>
          <a:p>
            <a:pPr lvl="1"/>
            <a:r>
              <a:rPr lang="en-US" sz="2400">
                <a:latin typeface="georgia"/>
              </a:rPr>
              <a:t>Determine if a new combo code is needed or whether the old one should be reactivated</a:t>
            </a:r>
          </a:p>
          <a:p>
            <a:pPr lvl="1"/>
            <a:r>
              <a:rPr lang="en-US" sz="2400">
                <a:latin typeface="georgia"/>
              </a:rPr>
              <a:t>Use the Team Dynamix form to request a new code, reactivate a code (can access via the Training Library under the Correcting Invalid Funding Reports topic)</a:t>
            </a:r>
          </a:p>
        </p:txBody>
      </p:sp>
      <p:sp>
        <p:nvSpPr>
          <p:cNvPr id="4" name="Slide Number Placeholder 3">
            <a:extLst>
              <a:ext uri="{FF2B5EF4-FFF2-40B4-BE49-F238E27FC236}">
                <a16:creationId xmlns:a16="http://schemas.microsoft.com/office/drawing/2014/main" id="{EE8F137E-6BCC-4CA5-B73F-95A3BB5F80FE}"/>
              </a:ext>
            </a:extLst>
          </p:cNvPr>
          <p:cNvSpPr>
            <a:spLocks noGrp="1"/>
          </p:cNvSpPr>
          <p:nvPr>
            <p:ph type="sldNum" sz="quarter" idx="4"/>
          </p:nvPr>
        </p:nvSpPr>
        <p:spPr/>
        <p:txBody>
          <a:bodyPr/>
          <a:lstStyle/>
          <a:p>
            <a:fld id="{A4ED125B-D284-4FF1-A924-6417E476951B}" type="slidenum">
              <a:rPr lang="en-US" smtClean="0"/>
              <a:pPr/>
              <a:t>66</a:t>
            </a:fld>
            <a:endParaRPr lang="en-US"/>
          </a:p>
        </p:txBody>
      </p:sp>
    </p:spTree>
    <p:extLst>
      <p:ext uri="{BB962C8B-B14F-4D97-AF65-F5344CB8AC3E}">
        <p14:creationId xmlns:p14="http://schemas.microsoft.com/office/powerpoint/2010/main" val="3985754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4756-5E90-4CD6-B8E9-5C3128807FCD}"/>
              </a:ext>
            </a:extLst>
          </p:cNvPr>
          <p:cNvSpPr>
            <a:spLocks noGrp="1"/>
          </p:cNvSpPr>
          <p:nvPr>
            <p:ph type="title"/>
          </p:nvPr>
        </p:nvSpPr>
        <p:spPr/>
        <p:txBody>
          <a:bodyPr/>
          <a:lstStyle/>
          <a:p>
            <a:r>
              <a:rPr lang="en-US"/>
              <a:t>Changing Funding</a:t>
            </a:r>
          </a:p>
        </p:txBody>
      </p:sp>
      <p:sp>
        <p:nvSpPr>
          <p:cNvPr id="3" name="Content Placeholder 2">
            <a:extLst>
              <a:ext uri="{FF2B5EF4-FFF2-40B4-BE49-F238E27FC236}">
                <a16:creationId xmlns:a16="http://schemas.microsoft.com/office/drawing/2014/main" id="{D7EC8FC7-7B0F-44D7-9268-A704DE333044}"/>
              </a:ext>
            </a:extLst>
          </p:cNvPr>
          <p:cNvSpPr>
            <a:spLocks noGrp="1"/>
          </p:cNvSpPr>
          <p:nvPr>
            <p:ph idx="1"/>
          </p:nvPr>
        </p:nvSpPr>
        <p:spPr/>
        <p:txBody>
          <a:bodyPr>
            <a:normAutofit lnSpcReduction="10000"/>
          </a:bodyPr>
          <a:lstStyle/>
          <a:p>
            <a:pPr marL="214312" indent="-214312">
              <a:lnSpc>
                <a:spcPct val="110000"/>
              </a:lnSpc>
              <a:buFont typeface="Arial" panose="020B0604020202020204" pitchFamily="34" charset="0"/>
              <a:buChar char="•"/>
              <a:defRPr/>
            </a:pPr>
            <a:r>
              <a:rPr lang="en-US" sz="3200">
                <a:latin typeface="Georgia"/>
                <a:cs typeface="Times New Roman" panose="02020603050405020304" pitchFamily="18" charset="0"/>
              </a:rPr>
              <a:t>All positions are funded in the same manner.</a:t>
            </a:r>
          </a:p>
          <a:p>
            <a:pPr marL="214312" indent="-214312">
              <a:lnSpc>
                <a:spcPct val="110000"/>
              </a:lnSpc>
              <a:buFont typeface="Arial" panose="020B0604020202020204" pitchFamily="34" charset="0"/>
              <a:buChar char="•"/>
              <a:defRPr/>
            </a:pPr>
            <a:r>
              <a:rPr lang="en-US" sz="3200">
                <a:latin typeface="Georgia"/>
                <a:cs typeface="Times New Roman" panose="02020603050405020304" pitchFamily="18" charset="0"/>
              </a:rPr>
              <a:t>Departments are responsible for determining which combo codes should fund a position and the percentage distribution to each combo code.  The mechanics for setting up the funding in OneUSG Connect is the same for all positions.  </a:t>
            </a:r>
          </a:p>
          <a:p>
            <a:pPr marL="214312" indent="-214312">
              <a:lnSpc>
                <a:spcPct val="110000"/>
              </a:lnSpc>
              <a:buFont typeface="Arial" panose="020B0604020202020204" pitchFamily="34" charset="0"/>
              <a:buChar char="•"/>
              <a:defRPr/>
            </a:pPr>
            <a:r>
              <a:rPr lang="en-US" sz="3200">
                <a:latin typeface="Georgia"/>
                <a:cs typeface="Times New Roman" panose="02020603050405020304" pitchFamily="18" charset="0"/>
              </a:rPr>
              <a:t>Special groups, like Federal work study students, are in a special </a:t>
            </a:r>
            <a:r>
              <a:rPr lang="en-US" sz="3200" err="1">
                <a:latin typeface="Georgia"/>
                <a:cs typeface="Times New Roman" panose="02020603050405020304" pitchFamily="18" charset="0"/>
              </a:rPr>
              <a:t>paygroup</a:t>
            </a:r>
            <a:r>
              <a:rPr lang="en-US" sz="3200">
                <a:latin typeface="Georgia"/>
                <a:cs typeface="Times New Roman" panose="02020603050405020304" pitchFamily="18" charset="0"/>
              </a:rPr>
              <a:t> for payroll processing.</a:t>
            </a:r>
          </a:p>
          <a:p>
            <a:endParaRPr lang="en-US"/>
          </a:p>
        </p:txBody>
      </p:sp>
      <p:sp>
        <p:nvSpPr>
          <p:cNvPr id="4" name="Slide Number Placeholder 3">
            <a:extLst>
              <a:ext uri="{FF2B5EF4-FFF2-40B4-BE49-F238E27FC236}">
                <a16:creationId xmlns:a16="http://schemas.microsoft.com/office/drawing/2014/main" id="{CB847294-9193-4903-B0A4-576598A67285}"/>
              </a:ext>
            </a:extLst>
          </p:cNvPr>
          <p:cNvSpPr>
            <a:spLocks noGrp="1"/>
          </p:cNvSpPr>
          <p:nvPr>
            <p:ph type="sldNum" sz="quarter" idx="4"/>
          </p:nvPr>
        </p:nvSpPr>
        <p:spPr/>
        <p:txBody>
          <a:bodyPr/>
          <a:lstStyle/>
          <a:p>
            <a:fld id="{A4ED125B-D284-4FF1-A924-6417E476951B}" type="slidenum">
              <a:rPr lang="en-US" smtClean="0"/>
              <a:pPr/>
              <a:t>67</a:t>
            </a:fld>
            <a:endParaRPr lang="en-US"/>
          </a:p>
        </p:txBody>
      </p:sp>
    </p:spTree>
    <p:extLst>
      <p:ext uri="{BB962C8B-B14F-4D97-AF65-F5344CB8AC3E}">
        <p14:creationId xmlns:p14="http://schemas.microsoft.com/office/powerpoint/2010/main" val="35524038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3282-A0DD-48D3-8595-3E607625F572}"/>
              </a:ext>
            </a:extLst>
          </p:cNvPr>
          <p:cNvSpPr>
            <a:spLocks noGrp="1"/>
          </p:cNvSpPr>
          <p:nvPr>
            <p:ph type="title"/>
          </p:nvPr>
        </p:nvSpPr>
        <p:spPr/>
        <p:txBody>
          <a:bodyPr/>
          <a:lstStyle/>
          <a:p>
            <a:r>
              <a:rPr lang="en-US"/>
              <a:t>Approving Funding Changes</a:t>
            </a:r>
          </a:p>
        </p:txBody>
      </p:sp>
      <p:sp>
        <p:nvSpPr>
          <p:cNvPr id="3" name="Content Placeholder 2">
            <a:extLst>
              <a:ext uri="{FF2B5EF4-FFF2-40B4-BE49-F238E27FC236}">
                <a16:creationId xmlns:a16="http://schemas.microsoft.com/office/drawing/2014/main" id="{164EACC0-0E4C-48E1-AFAA-27619E5D281E}"/>
              </a:ext>
            </a:extLst>
          </p:cNvPr>
          <p:cNvSpPr>
            <a:spLocks noGrp="1"/>
          </p:cNvSpPr>
          <p:nvPr>
            <p:ph idx="1"/>
          </p:nvPr>
        </p:nvSpPr>
        <p:spPr/>
        <p:txBody>
          <a:bodyPr>
            <a:normAutofit lnSpcReduction="10000"/>
          </a:bodyPr>
          <a:lstStyle/>
          <a:p>
            <a:pPr marL="214312" indent="-214312" defTabSz="685801">
              <a:lnSpc>
                <a:spcPct val="110000"/>
              </a:lnSpc>
              <a:spcBef>
                <a:spcPts val="0"/>
              </a:spcBef>
              <a:buFont typeface="Arial" panose="020B0604020202020204" pitchFamily="34" charset="0"/>
              <a:buChar char="•"/>
              <a:defRPr/>
            </a:pPr>
            <a:r>
              <a:rPr lang="en-US" sz="2400">
                <a:latin typeface="Georgia"/>
                <a:cs typeface="Times New Roman" panose="02020603050405020304" pitchFamily="18" charset="0"/>
              </a:rPr>
              <a:t>Previously in </a:t>
            </a:r>
            <a:r>
              <a:rPr lang="en-US" sz="2400" err="1">
                <a:latin typeface="Georgia"/>
                <a:cs typeface="Times New Roman" panose="02020603050405020304" pitchFamily="18" charset="0"/>
              </a:rPr>
              <a:t>WebDFS</a:t>
            </a:r>
            <a:r>
              <a:rPr lang="en-US" sz="2400">
                <a:latin typeface="Georgia"/>
                <a:cs typeface="Times New Roman" panose="02020603050405020304" pitchFamily="18" charset="0"/>
              </a:rPr>
              <a:t>, the approvals ran based off of department/account number where any departments providing funding were part of the “approval queue.”</a:t>
            </a:r>
          </a:p>
          <a:p>
            <a:pPr marL="214312" indent="-214312">
              <a:lnSpc>
                <a:spcPct val="110000"/>
              </a:lnSpc>
              <a:buFont typeface="Arial" panose="020B0604020202020204" pitchFamily="34" charset="0"/>
              <a:buChar char="•"/>
              <a:defRPr/>
            </a:pPr>
            <a:r>
              <a:rPr lang="en-US" sz="2400">
                <a:latin typeface="Georgia"/>
                <a:cs typeface="Times New Roman" panose="02020603050405020304" pitchFamily="18" charset="0"/>
              </a:rPr>
              <a:t>In </a:t>
            </a:r>
            <a:r>
              <a:rPr lang="en-US" sz="2400" err="1">
                <a:latin typeface="Georgia"/>
                <a:cs typeface="Times New Roman" panose="02020603050405020304" pitchFamily="18" charset="0"/>
              </a:rPr>
              <a:t>OneUSG</a:t>
            </a:r>
            <a:r>
              <a:rPr lang="en-US" sz="2400">
                <a:latin typeface="Georgia"/>
                <a:cs typeface="Times New Roman" panose="02020603050405020304" pitchFamily="18" charset="0"/>
              </a:rPr>
              <a:t> Connect, once a department enters the funding information (through MSS), the workflow only flows through approvers for that HR Department.</a:t>
            </a:r>
          </a:p>
          <a:p>
            <a:pPr marL="214312" indent="-214312">
              <a:lnSpc>
                <a:spcPct val="110000"/>
              </a:lnSpc>
              <a:buFont typeface="Arial" panose="020B0604020202020204" pitchFamily="34" charset="0"/>
              <a:buChar char="•"/>
              <a:defRPr/>
            </a:pPr>
            <a:r>
              <a:rPr lang="en-US" sz="2400">
                <a:latin typeface="Georgia"/>
                <a:ea typeface="Calibri" panose="020F0502020204030204" pitchFamily="34" charset="0"/>
                <a:cs typeface="Times New Roman" panose="02020603050405020304" pitchFamily="18" charset="0"/>
              </a:rPr>
              <a:t>If the position is funded from a department outside of the HR Department which owns the position, the manager from the outside department should be added as an ad hoc approver.</a:t>
            </a:r>
          </a:p>
          <a:p>
            <a:pPr marL="214312" indent="-214312">
              <a:lnSpc>
                <a:spcPct val="110000"/>
              </a:lnSpc>
              <a:buFont typeface="Arial" panose="020B0604020202020204" pitchFamily="34" charset="0"/>
              <a:buChar char="•"/>
              <a:defRPr/>
            </a:pPr>
            <a:r>
              <a:rPr lang="en-US" sz="2400">
                <a:latin typeface="Georgia"/>
                <a:ea typeface="Calibri" panose="020F0502020204030204" pitchFamily="34" charset="0"/>
                <a:cs typeface="Times New Roman" panose="02020603050405020304" pitchFamily="18" charset="0"/>
              </a:rPr>
              <a:t>The second department will be able to see the use of their combo codes and funding via a query that is being developed.</a:t>
            </a:r>
          </a:p>
          <a:p>
            <a:endParaRPr lang="en-US"/>
          </a:p>
        </p:txBody>
      </p:sp>
      <p:sp>
        <p:nvSpPr>
          <p:cNvPr id="4" name="Slide Number Placeholder 3">
            <a:extLst>
              <a:ext uri="{FF2B5EF4-FFF2-40B4-BE49-F238E27FC236}">
                <a16:creationId xmlns:a16="http://schemas.microsoft.com/office/drawing/2014/main" id="{9914D7F9-2EDE-4CEF-A18F-E220B1E7CCA4}"/>
              </a:ext>
            </a:extLst>
          </p:cNvPr>
          <p:cNvSpPr>
            <a:spLocks noGrp="1"/>
          </p:cNvSpPr>
          <p:nvPr>
            <p:ph type="sldNum" sz="quarter" idx="4"/>
          </p:nvPr>
        </p:nvSpPr>
        <p:spPr/>
        <p:txBody>
          <a:bodyPr/>
          <a:lstStyle/>
          <a:p>
            <a:fld id="{A4ED125B-D284-4FF1-A924-6417E476951B}" type="slidenum">
              <a:rPr lang="en-US" smtClean="0"/>
              <a:pPr/>
              <a:t>68</a:t>
            </a:fld>
            <a:endParaRPr lang="en-US"/>
          </a:p>
        </p:txBody>
      </p:sp>
    </p:spTree>
    <p:extLst>
      <p:ext uri="{BB962C8B-B14F-4D97-AF65-F5344CB8AC3E}">
        <p14:creationId xmlns:p14="http://schemas.microsoft.com/office/powerpoint/2010/main" val="3979003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F8690A-4C64-4543-9428-DE49CBA099B9}"/>
              </a:ext>
            </a:extLst>
          </p:cNvPr>
          <p:cNvSpPr>
            <a:spLocks noGrp="1"/>
          </p:cNvSpPr>
          <p:nvPr>
            <p:ph type="sldNum" sz="quarter" idx="4"/>
          </p:nvPr>
        </p:nvSpPr>
        <p:spPr/>
        <p:txBody>
          <a:bodyPr/>
          <a:lstStyle/>
          <a:p>
            <a:fld id="{92369006-195E-46C7-B46D-B4CD897F8B0F}" type="slidenum">
              <a:rPr lang="en-US" smtClean="0"/>
              <a:pPr/>
              <a:t>69</a:t>
            </a:fld>
            <a:endParaRPr lang="en-US"/>
          </a:p>
        </p:txBody>
      </p:sp>
      <p:pic>
        <p:nvPicPr>
          <p:cNvPr id="3" name="Content Placeholder 4" descr="A picture containing car, sky&#10;&#10;Description generated with high confidence">
            <a:extLst>
              <a:ext uri="{FF2B5EF4-FFF2-40B4-BE49-F238E27FC236}">
                <a16:creationId xmlns:a16="http://schemas.microsoft.com/office/drawing/2014/main" id="{4E489192-24A8-4FE8-9D53-67D2572E619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10293" y="2057403"/>
            <a:ext cx="2751271" cy="2751271"/>
          </a:xfrm>
          <a:prstGeom prst="rect">
            <a:avLst/>
          </a:prstGeom>
        </p:spPr>
      </p:pic>
      <p:sp>
        <p:nvSpPr>
          <p:cNvPr id="4" name="TextBox 3">
            <a:extLst>
              <a:ext uri="{FF2B5EF4-FFF2-40B4-BE49-F238E27FC236}">
                <a16:creationId xmlns:a16="http://schemas.microsoft.com/office/drawing/2014/main" id="{E5EE9611-BFE1-468F-A8D2-A580D1DD206D}"/>
              </a:ext>
            </a:extLst>
          </p:cNvPr>
          <p:cNvSpPr txBox="1"/>
          <p:nvPr/>
        </p:nvSpPr>
        <p:spPr>
          <a:xfrm>
            <a:off x="2414720" y="4808674"/>
            <a:ext cx="2108269" cy="173253"/>
          </a:xfrm>
          <a:prstGeom prst="rect">
            <a:avLst/>
          </a:prstGeom>
          <a:solidFill>
            <a:srgbClr val="000000"/>
          </a:solidFill>
        </p:spPr>
        <p:txBody>
          <a:bodyPr wrap="none" rtlCol="0">
            <a:spAutoFit/>
          </a:bodyPr>
          <a:lstStyle/>
          <a:p>
            <a:pPr algn="r" defTabSz="685801">
              <a:spcAft>
                <a:spcPts val="451"/>
              </a:spcAft>
              <a:defRPr/>
            </a:pPr>
            <a:r>
              <a:rPr lang="en-US" sz="526">
                <a:solidFill>
                  <a:srgbClr val="FFFFFF"/>
                </a:solidFill>
                <a:latin typeface="Merriweather Sans"/>
                <a:hlinkClick r:id="rId4" tooltip="http://coolappsforschools.wikispaces.com/file/history/showme.png"/>
              </a:rPr>
              <a:t>This Photo</a:t>
            </a:r>
            <a:r>
              <a:rPr lang="en-US" sz="526">
                <a:solidFill>
                  <a:srgbClr val="FFFFFF"/>
                </a:solidFill>
                <a:latin typeface="Merriweather Sans"/>
              </a:rPr>
              <a:t> by Unknown Author is licensed under </a:t>
            </a:r>
            <a:r>
              <a:rPr lang="en-US" sz="526">
                <a:solidFill>
                  <a:srgbClr val="FFFFFF"/>
                </a:solidFill>
                <a:latin typeface="Merriweather Sans"/>
                <a:hlinkClick r:id="rId5" tooltip="https://creativecommons.org/licenses/by-sa/3.0/"/>
              </a:rPr>
              <a:t>CC BY-SA</a:t>
            </a:r>
            <a:endParaRPr lang="en-US" sz="526">
              <a:solidFill>
                <a:srgbClr val="FFFFFF"/>
              </a:solidFill>
              <a:latin typeface="Merriweather Sans"/>
            </a:endParaRPr>
          </a:p>
        </p:txBody>
      </p:sp>
      <p:sp>
        <p:nvSpPr>
          <p:cNvPr id="5" name="Title 1">
            <a:extLst>
              <a:ext uri="{FF2B5EF4-FFF2-40B4-BE49-F238E27FC236}">
                <a16:creationId xmlns:a16="http://schemas.microsoft.com/office/drawing/2014/main" id="{52E40C37-BC2B-4C22-802F-9E538B9240A9}"/>
              </a:ext>
            </a:extLst>
          </p:cNvPr>
          <p:cNvSpPr txBox="1">
            <a:spLocks/>
          </p:cNvSpPr>
          <p:nvPr/>
        </p:nvSpPr>
        <p:spPr>
          <a:xfrm>
            <a:off x="6336032" y="1501066"/>
            <a:ext cx="4758688" cy="4017087"/>
          </a:xfrm>
          <a:prstGeom prst="rect">
            <a:avLst/>
          </a:prstGeom>
          <a:noFill/>
        </p:spPr>
        <p:txBody>
          <a:bodyPr vert="horz" lIns="68580" tIns="34291" rIns="68580" bIns="34291" rtlCol="0" anchor="ctr">
            <a:normAutofit/>
          </a:bodyPr>
          <a:lst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a:lstStyle>
          <a:p>
            <a:pPr defTabSz="685801">
              <a:defRPr/>
            </a:pPr>
            <a:r>
              <a:rPr lang="en-US" sz="3300">
                <a:ea typeface="Verdana" panose="020B0604030504040204" pitchFamily="34" charset="0"/>
                <a:cs typeface="Verdana" panose="020B0604030504040204" pitchFamily="34" charset="0"/>
              </a:rPr>
              <a:t>Submitting a Change to Funding for an Existing Position</a:t>
            </a:r>
          </a:p>
        </p:txBody>
      </p:sp>
    </p:spTree>
    <p:extLst>
      <p:ext uri="{BB962C8B-B14F-4D97-AF65-F5344CB8AC3E}">
        <p14:creationId xmlns:p14="http://schemas.microsoft.com/office/powerpoint/2010/main" val="53449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8B8C7-DB8B-404A-9007-586D2DADC981}"/>
              </a:ext>
            </a:extLst>
          </p:cNvPr>
          <p:cNvSpPr>
            <a:spLocks noGrp="1"/>
          </p:cNvSpPr>
          <p:nvPr>
            <p:ph type="title"/>
          </p:nvPr>
        </p:nvSpPr>
        <p:spPr/>
        <p:txBody>
          <a:bodyPr/>
          <a:lstStyle/>
          <a:p>
            <a:r>
              <a:rPr lang="en-US"/>
              <a:t>Past to Future Systems</a:t>
            </a:r>
          </a:p>
        </p:txBody>
      </p:sp>
      <p:sp>
        <p:nvSpPr>
          <p:cNvPr id="4" name="Slide Number Placeholder 3">
            <a:extLst>
              <a:ext uri="{FF2B5EF4-FFF2-40B4-BE49-F238E27FC236}">
                <a16:creationId xmlns:a16="http://schemas.microsoft.com/office/drawing/2014/main" id="{2F8A1CC2-75C1-417F-9F29-EC6365BA8B8A}"/>
              </a:ext>
            </a:extLst>
          </p:cNvPr>
          <p:cNvSpPr>
            <a:spLocks noGrp="1"/>
          </p:cNvSpPr>
          <p:nvPr>
            <p:ph type="sldNum" sz="quarter" idx="4"/>
          </p:nvPr>
        </p:nvSpPr>
        <p:spPr/>
        <p:txBody>
          <a:bodyPr/>
          <a:lstStyle/>
          <a:p>
            <a:fld id="{A4ED125B-D284-4FF1-A924-6417E476951B}" type="slidenum">
              <a:rPr lang="en-US" smtClean="0"/>
              <a:pPr/>
              <a:t>7</a:t>
            </a:fld>
            <a:endParaRPr lang="en-US"/>
          </a:p>
        </p:txBody>
      </p:sp>
      <p:pic>
        <p:nvPicPr>
          <p:cNvPr id="5" name="Picture 4">
            <a:extLst>
              <a:ext uri="{FF2B5EF4-FFF2-40B4-BE49-F238E27FC236}">
                <a16:creationId xmlns:a16="http://schemas.microsoft.com/office/drawing/2014/main" id="{118D309D-0C37-4F0D-B8E5-036C0E841C53}"/>
              </a:ext>
            </a:extLst>
          </p:cNvPr>
          <p:cNvPicPr>
            <a:picLocks noChangeAspect="1"/>
          </p:cNvPicPr>
          <p:nvPr/>
        </p:nvPicPr>
        <p:blipFill>
          <a:blip r:embed="rId3"/>
          <a:stretch>
            <a:fillRect/>
          </a:stretch>
        </p:blipFill>
        <p:spPr>
          <a:xfrm>
            <a:off x="2353301" y="5443360"/>
            <a:ext cx="7962533" cy="1056063"/>
          </a:xfrm>
          <a:prstGeom prst="rect">
            <a:avLst/>
          </a:prstGeom>
        </p:spPr>
      </p:pic>
      <p:grpSp>
        <p:nvGrpSpPr>
          <p:cNvPr id="6" name="Group 5">
            <a:extLst>
              <a:ext uri="{FF2B5EF4-FFF2-40B4-BE49-F238E27FC236}">
                <a16:creationId xmlns:a16="http://schemas.microsoft.com/office/drawing/2014/main" id="{FECEFCAE-45F1-45EF-A1C1-FE8E15AE9D2A}"/>
              </a:ext>
            </a:extLst>
          </p:cNvPr>
          <p:cNvGrpSpPr/>
          <p:nvPr/>
        </p:nvGrpSpPr>
        <p:grpSpPr>
          <a:xfrm>
            <a:off x="1056640" y="1097280"/>
            <a:ext cx="10383520" cy="4155097"/>
            <a:chOff x="2159567" y="1763605"/>
            <a:chExt cx="7837136" cy="2813326"/>
          </a:xfrm>
        </p:grpSpPr>
        <p:sp>
          <p:nvSpPr>
            <p:cNvPr id="7" name="Right Arrow 12">
              <a:extLst>
                <a:ext uri="{FF2B5EF4-FFF2-40B4-BE49-F238E27FC236}">
                  <a16:creationId xmlns:a16="http://schemas.microsoft.com/office/drawing/2014/main" id="{A6DB4D27-FEAB-4782-963B-1CC4E92A9E82}"/>
                </a:ext>
              </a:extLst>
            </p:cNvPr>
            <p:cNvSpPr/>
            <p:nvPr/>
          </p:nvSpPr>
          <p:spPr>
            <a:xfrm>
              <a:off x="4465062" y="1883766"/>
              <a:ext cx="1869509" cy="23590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j-lt"/>
              </a:endParaRPr>
            </a:p>
          </p:txBody>
        </p:sp>
        <p:sp>
          <p:nvSpPr>
            <p:cNvPr id="8" name="Rectangle 7">
              <a:extLst>
                <a:ext uri="{FF2B5EF4-FFF2-40B4-BE49-F238E27FC236}">
                  <a16:creationId xmlns:a16="http://schemas.microsoft.com/office/drawing/2014/main" id="{7A3455BD-2677-4CE0-BED1-AE86235405FA}"/>
                </a:ext>
              </a:extLst>
            </p:cNvPr>
            <p:cNvSpPr/>
            <p:nvPr/>
          </p:nvSpPr>
          <p:spPr>
            <a:xfrm>
              <a:off x="2159567" y="1763605"/>
              <a:ext cx="2128652" cy="42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b="1">
                  <a:solidFill>
                    <a:prstClr val="black"/>
                  </a:solidFill>
                  <a:latin typeface="+mj-lt"/>
                </a:rPr>
                <a:t>employee.uga.edu</a:t>
              </a:r>
            </a:p>
          </p:txBody>
        </p:sp>
        <p:sp>
          <p:nvSpPr>
            <p:cNvPr id="9" name="Rectangle 8">
              <a:extLst>
                <a:ext uri="{FF2B5EF4-FFF2-40B4-BE49-F238E27FC236}">
                  <a16:creationId xmlns:a16="http://schemas.microsoft.com/office/drawing/2014/main" id="{B058E0BD-FAFB-4615-9050-A69AEEC25D83}"/>
                </a:ext>
              </a:extLst>
            </p:cNvPr>
            <p:cNvSpPr/>
            <p:nvPr/>
          </p:nvSpPr>
          <p:spPr>
            <a:xfrm>
              <a:off x="2159569" y="2232932"/>
              <a:ext cx="2128652" cy="42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b="1">
                  <a:solidFill>
                    <a:prstClr val="black"/>
                  </a:solidFill>
                  <a:latin typeface="+mj-lt"/>
                </a:rPr>
                <a:t>Kronos</a:t>
              </a:r>
            </a:p>
          </p:txBody>
        </p:sp>
        <p:sp>
          <p:nvSpPr>
            <p:cNvPr id="10" name="Rectangle 9">
              <a:extLst>
                <a:ext uri="{FF2B5EF4-FFF2-40B4-BE49-F238E27FC236}">
                  <a16:creationId xmlns:a16="http://schemas.microsoft.com/office/drawing/2014/main" id="{EDACF653-8E21-41D4-883F-A14BC61AC5A7}"/>
                </a:ext>
              </a:extLst>
            </p:cNvPr>
            <p:cNvSpPr/>
            <p:nvPr/>
          </p:nvSpPr>
          <p:spPr>
            <a:xfrm>
              <a:off x="2159569" y="2701715"/>
              <a:ext cx="2128652" cy="433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b="1" err="1">
                  <a:solidFill>
                    <a:prstClr val="black"/>
                  </a:solidFill>
                  <a:latin typeface="+mj-lt"/>
                </a:rPr>
                <a:t>eLeave</a:t>
              </a:r>
              <a:endParaRPr lang="en-US" sz="1351" b="1">
                <a:solidFill>
                  <a:prstClr val="black"/>
                </a:solidFill>
                <a:latin typeface="+mj-lt"/>
              </a:endParaRPr>
            </a:p>
          </p:txBody>
        </p:sp>
        <p:sp>
          <p:nvSpPr>
            <p:cNvPr id="11" name="Rectangle 10">
              <a:extLst>
                <a:ext uri="{FF2B5EF4-FFF2-40B4-BE49-F238E27FC236}">
                  <a16:creationId xmlns:a16="http://schemas.microsoft.com/office/drawing/2014/main" id="{4AFD6D32-0464-4022-A19E-3CC8F46CA594}"/>
                </a:ext>
              </a:extLst>
            </p:cNvPr>
            <p:cNvSpPr/>
            <p:nvPr/>
          </p:nvSpPr>
          <p:spPr>
            <a:xfrm>
              <a:off x="6589910" y="1763606"/>
              <a:ext cx="3406793" cy="1371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b="1" err="1">
                  <a:solidFill>
                    <a:prstClr val="black"/>
                  </a:solidFill>
                  <a:latin typeface="+mj-lt"/>
                </a:rPr>
                <a:t>OneUSG</a:t>
              </a:r>
              <a:r>
                <a:rPr lang="en-US" sz="1351" b="1">
                  <a:solidFill>
                    <a:prstClr val="black"/>
                  </a:solidFill>
                  <a:latin typeface="+mj-lt"/>
                </a:rPr>
                <a:t> Connect</a:t>
              </a:r>
            </a:p>
            <a:p>
              <a:pPr algn="ctr" defTabSz="685801">
                <a:defRPr/>
              </a:pPr>
              <a:r>
                <a:rPr lang="en-US" sz="1351" b="1">
                  <a:solidFill>
                    <a:prstClr val="black"/>
                  </a:solidFill>
                  <a:latin typeface="+mj-lt"/>
                </a:rPr>
                <a:t>Employee Self Service</a:t>
              </a:r>
            </a:p>
          </p:txBody>
        </p:sp>
        <p:sp>
          <p:nvSpPr>
            <p:cNvPr id="12" name="Rectangle 11">
              <a:extLst>
                <a:ext uri="{FF2B5EF4-FFF2-40B4-BE49-F238E27FC236}">
                  <a16:creationId xmlns:a16="http://schemas.microsoft.com/office/drawing/2014/main" id="{C3EEC6C5-94E6-46DF-9FC4-99614BF923D6}"/>
                </a:ext>
              </a:extLst>
            </p:cNvPr>
            <p:cNvSpPr/>
            <p:nvPr/>
          </p:nvSpPr>
          <p:spPr>
            <a:xfrm>
              <a:off x="2159569" y="3180443"/>
              <a:ext cx="2128652" cy="429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b="1" err="1">
                  <a:solidFill>
                    <a:prstClr val="black"/>
                  </a:solidFill>
                  <a:latin typeface="+mj-lt"/>
                </a:rPr>
                <a:t>WebDFS</a:t>
              </a:r>
              <a:endParaRPr lang="en-US" sz="1351" b="1">
                <a:solidFill>
                  <a:prstClr val="black"/>
                </a:solidFill>
                <a:latin typeface="+mj-lt"/>
              </a:endParaRPr>
            </a:p>
          </p:txBody>
        </p:sp>
        <p:sp>
          <p:nvSpPr>
            <p:cNvPr id="13" name="Rectangle 12">
              <a:extLst>
                <a:ext uri="{FF2B5EF4-FFF2-40B4-BE49-F238E27FC236}">
                  <a16:creationId xmlns:a16="http://schemas.microsoft.com/office/drawing/2014/main" id="{E3A66D2E-5496-44D7-9C53-FBDCD90DAF78}"/>
                </a:ext>
              </a:extLst>
            </p:cNvPr>
            <p:cNvSpPr/>
            <p:nvPr/>
          </p:nvSpPr>
          <p:spPr>
            <a:xfrm>
              <a:off x="2159569" y="3663826"/>
              <a:ext cx="2128652" cy="429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b="1">
                  <a:solidFill>
                    <a:prstClr val="black"/>
                  </a:solidFill>
                  <a:latin typeface="+mj-lt"/>
                </a:rPr>
                <a:t>IMS Mainframe</a:t>
              </a:r>
            </a:p>
          </p:txBody>
        </p:sp>
        <p:sp>
          <p:nvSpPr>
            <p:cNvPr id="14" name="Rectangle 13">
              <a:extLst>
                <a:ext uri="{FF2B5EF4-FFF2-40B4-BE49-F238E27FC236}">
                  <a16:creationId xmlns:a16="http://schemas.microsoft.com/office/drawing/2014/main" id="{20AA7A43-F94C-4B3E-89CC-04B9D6E0BD97}"/>
                </a:ext>
              </a:extLst>
            </p:cNvPr>
            <p:cNvSpPr/>
            <p:nvPr/>
          </p:nvSpPr>
          <p:spPr>
            <a:xfrm>
              <a:off x="6589910" y="3175909"/>
              <a:ext cx="3406793" cy="434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b="1" err="1">
                  <a:solidFill>
                    <a:prstClr val="black"/>
                  </a:solidFill>
                  <a:latin typeface="+mj-lt"/>
                </a:rPr>
                <a:t>OneUSG</a:t>
              </a:r>
              <a:r>
                <a:rPr lang="en-US" sz="1351" b="1">
                  <a:solidFill>
                    <a:prstClr val="black"/>
                  </a:solidFill>
                  <a:latin typeface="+mj-lt"/>
                </a:rPr>
                <a:t> Connect + </a:t>
              </a:r>
              <a:r>
                <a:rPr lang="en-US" sz="1351" b="1" err="1">
                  <a:solidFill>
                    <a:prstClr val="black"/>
                  </a:solidFill>
                  <a:latin typeface="+mj-lt"/>
                </a:rPr>
                <a:t>UGAJobs</a:t>
              </a:r>
              <a:endParaRPr lang="en-US" sz="1351" b="1">
                <a:solidFill>
                  <a:prstClr val="black"/>
                </a:solidFill>
                <a:latin typeface="+mj-lt"/>
              </a:endParaRPr>
            </a:p>
          </p:txBody>
        </p:sp>
        <p:sp>
          <p:nvSpPr>
            <p:cNvPr id="15" name="Rectangle 14">
              <a:extLst>
                <a:ext uri="{FF2B5EF4-FFF2-40B4-BE49-F238E27FC236}">
                  <a16:creationId xmlns:a16="http://schemas.microsoft.com/office/drawing/2014/main" id="{6247E875-3A35-4203-939D-89C39A20532A}"/>
                </a:ext>
              </a:extLst>
            </p:cNvPr>
            <p:cNvSpPr/>
            <p:nvPr/>
          </p:nvSpPr>
          <p:spPr>
            <a:xfrm>
              <a:off x="6589910" y="3660940"/>
              <a:ext cx="3406793" cy="915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b="1" err="1">
                  <a:solidFill>
                    <a:prstClr val="black"/>
                  </a:solidFill>
                  <a:latin typeface="+mj-lt"/>
                </a:rPr>
                <a:t>OneUSG</a:t>
              </a:r>
              <a:r>
                <a:rPr lang="en-US" sz="1351" b="1">
                  <a:solidFill>
                    <a:prstClr val="black"/>
                  </a:solidFill>
                  <a:latin typeface="+mj-lt"/>
                </a:rPr>
                <a:t> Connect</a:t>
              </a:r>
            </a:p>
          </p:txBody>
        </p:sp>
        <p:sp>
          <p:nvSpPr>
            <p:cNvPr id="16" name="Rectangle 15">
              <a:extLst>
                <a:ext uri="{FF2B5EF4-FFF2-40B4-BE49-F238E27FC236}">
                  <a16:creationId xmlns:a16="http://schemas.microsoft.com/office/drawing/2014/main" id="{08103D87-87F2-4034-8F35-2C6E878F9875}"/>
                </a:ext>
              </a:extLst>
            </p:cNvPr>
            <p:cNvSpPr/>
            <p:nvPr/>
          </p:nvSpPr>
          <p:spPr>
            <a:xfrm>
              <a:off x="2159569" y="4147213"/>
              <a:ext cx="2128652" cy="429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b="1">
                  <a:solidFill>
                    <a:prstClr val="black"/>
                  </a:solidFill>
                  <a:latin typeface="+mj-lt"/>
                </a:rPr>
                <a:t>QMF</a:t>
              </a:r>
            </a:p>
          </p:txBody>
        </p:sp>
        <p:sp>
          <p:nvSpPr>
            <p:cNvPr id="17" name="Right Arrow 24">
              <a:extLst>
                <a:ext uri="{FF2B5EF4-FFF2-40B4-BE49-F238E27FC236}">
                  <a16:creationId xmlns:a16="http://schemas.microsoft.com/office/drawing/2014/main" id="{BA334A16-9C0D-4CC5-8193-5E60F7696E5E}"/>
                </a:ext>
              </a:extLst>
            </p:cNvPr>
            <p:cNvSpPr/>
            <p:nvPr/>
          </p:nvSpPr>
          <p:spPr>
            <a:xfrm>
              <a:off x="4465061" y="2329584"/>
              <a:ext cx="1869509" cy="23590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j-lt"/>
              </a:endParaRPr>
            </a:p>
          </p:txBody>
        </p:sp>
        <p:sp>
          <p:nvSpPr>
            <p:cNvPr id="18" name="Right Arrow 25">
              <a:extLst>
                <a:ext uri="{FF2B5EF4-FFF2-40B4-BE49-F238E27FC236}">
                  <a16:creationId xmlns:a16="http://schemas.microsoft.com/office/drawing/2014/main" id="{BA24A73A-18CD-4FCA-A33D-C1FF3B776F4C}"/>
                </a:ext>
              </a:extLst>
            </p:cNvPr>
            <p:cNvSpPr/>
            <p:nvPr/>
          </p:nvSpPr>
          <p:spPr>
            <a:xfrm>
              <a:off x="4465061" y="2800676"/>
              <a:ext cx="1869509" cy="23590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j-lt"/>
              </a:endParaRPr>
            </a:p>
          </p:txBody>
        </p:sp>
        <p:sp>
          <p:nvSpPr>
            <p:cNvPr id="19" name="Right Arrow 26">
              <a:extLst>
                <a:ext uri="{FF2B5EF4-FFF2-40B4-BE49-F238E27FC236}">
                  <a16:creationId xmlns:a16="http://schemas.microsoft.com/office/drawing/2014/main" id="{57B8F7BB-B6E9-487E-B6BC-A68400803124}"/>
                </a:ext>
              </a:extLst>
            </p:cNvPr>
            <p:cNvSpPr/>
            <p:nvPr/>
          </p:nvSpPr>
          <p:spPr>
            <a:xfrm>
              <a:off x="4465059" y="3259457"/>
              <a:ext cx="1869509" cy="23590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j-lt"/>
              </a:endParaRPr>
            </a:p>
          </p:txBody>
        </p:sp>
        <p:sp>
          <p:nvSpPr>
            <p:cNvPr id="20" name="Right Arrow 27">
              <a:extLst>
                <a:ext uri="{FF2B5EF4-FFF2-40B4-BE49-F238E27FC236}">
                  <a16:creationId xmlns:a16="http://schemas.microsoft.com/office/drawing/2014/main" id="{1316ABC7-93CB-4D89-A0FD-5A74DA6654AC}"/>
                </a:ext>
              </a:extLst>
            </p:cNvPr>
            <p:cNvSpPr/>
            <p:nvPr/>
          </p:nvSpPr>
          <p:spPr>
            <a:xfrm>
              <a:off x="4465061" y="3760732"/>
              <a:ext cx="1869509" cy="23590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j-lt"/>
              </a:endParaRPr>
            </a:p>
          </p:txBody>
        </p:sp>
        <p:sp>
          <p:nvSpPr>
            <p:cNvPr id="21" name="Right Arrow 28">
              <a:extLst>
                <a:ext uri="{FF2B5EF4-FFF2-40B4-BE49-F238E27FC236}">
                  <a16:creationId xmlns:a16="http://schemas.microsoft.com/office/drawing/2014/main" id="{B2682569-F23E-412D-8D21-8AD947CFECDB}"/>
                </a:ext>
              </a:extLst>
            </p:cNvPr>
            <p:cNvSpPr/>
            <p:nvPr/>
          </p:nvSpPr>
          <p:spPr>
            <a:xfrm>
              <a:off x="4465059" y="4248490"/>
              <a:ext cx="1869509" cy="23590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j-lt"/>
              </a:endParaRPr>
            </a:p>
          </p:txBody>
        </p:sp>
      </p:grpSp>
    </p:spTree>
    <p:extLst>
      <p:ext uri="{BB962C8B-B14F-4D97-AF65-F5344CB8AC3E}">
        <p14:creationId xmlns:p14="http://schemas.microsoft.com/office/powerpoint/2010/main" val="24143364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DB31-5BF8-4D17-8375-079003D7840D}"/>
              </a:ext>
            </a:extLst>
          </p:cNvPr>
          <p:cNvSpPr>
            <a:spLocks noGrp="1"/>
          </p:cNvSpPr>
          <p:nvPr>
            <p:ph type="title"/>
          </p:nvPr>
        </p:nvSpPr>
        <p:spPr/>
        <p:txBody>
          <a:bodyPr/>
          <a:lstStyle/>
          <a:p>
            <a:r>
              <a:rPr lang="en-US"/>
              <a:t>Understanding Encumbrance Projections</a:t>
            </a:r>
          </a:p>
        </p:txBody>
      </p:sp>
      <p:sp>
        <p:nvSpPr>
          <p:cNvPr id="3" name="Text Placeholder 2">
            <a:extLst>
              <a:ext uri="{FF2B5EF4-FFF2-40B4-BE49-F238E27FC236}">
                <a16:creationId xmlns:a16="http://schemas.microsoft.com/office/drawing/2014/main" id="{A4C9D9C2-DCF8-456B-B2F7-D1A4A92FF274}"/>
              </a:ext>
            </a:extLst>
          </p:cNvPr>
          <p:cNvSpPr>
            <a:spLocks noGrp="1"/>
          </p:cNvSpPr>
          <p:nvPr>
            <p:ph type="body" idx="1"/>
          </p:nvPr>
        </p:nvSpPr>
        <p:spPr/>
        <p:txBody>
          <a:bodyPr/>
          <a:lstStyle/>
          <a:p>
            <a:r>
              <a:rPr lang="en-US"/>
              <a:t>Manager Self Service for System Managers</a:t>
            </a:r>
          </a:p>
          <a:p>
            <a:endParaRPr lang="en-US"/>
          </a:p>
        </p:txBody>
      </p:sp>
      <p:sp>
        <p:nvSpPr>
          <p:cNvPr id="4" name="Slide Number Placeholder 3">
            <a:extLst>
              <a:ext uri="{FF2B5EF4-FFF2-40B4-BE49-F238E27FC236}">
                <a16:creationId xmlns:a16="http://schemas.microsoft.com/office/drawing/2014/main" id="{DEAD48A5-9112-4202-9091-9B5E3DD19370}"/>
              </a:ext>
            </a:extLst>
          </p:cNvPr>
          <p:cNvSpPr>
            <a:spLocks noGrp="1"/>
          </p:cNvSpPr>
          <p:nvPr>
            <p:ph type="sldNum" sz="quarter" idx="12"/>
          </p:nvPr>
        </p:nvSpPr>
        <p:spPr/>
        <p:txBody>
          <a:bodyPr/>
          <a:lstStyle/>
          <a:p>
            <a:fld id="{86687E3D-F668-2249-ACB4-BCF73090E4A0}" type="slidenum">
              <a:rPr lang="en-US" smtClean="0"/>
              <a:t>70</a:t>
            </a:fld>
            <a:endParaRPr lang="en-US"/>
          </a:p>
        </p:txBody>
      </p:sp>
    </p:spTree>
    <p:extLst>
      <p:ext uri="{BB962C8B-B14F-4D97-AF65-F5344CB8AC3E}">
        <p14:creationId xmlns:p14="http://schemas.microsoft.com/office/powerpoint/2010/main" val="4149303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48F8-E58A-4600-8288-B70BC0DE8EBB}"/>
              </a:ext>
            </a:extLst>
          </p:cNvPr>
          <p:cNvSpPr>
            <a:spLocks noGrp="1"/>
          </p:cNvSpPr>
          <p:nvPr>
            <p:ph type="title"/>
          </p:nvPr>
        </p:nvSpPr>
        <p:spPr/>
        <p:txBody>
          <a:bodyPr/>
          <a:lstStyle/>
          <a:p>
            <a:r>
              <a:rPr lang="en-US"/>
              <a:t>Key Payroll Processes</a:t>
            </a:r>
          </a:p>
        </p:txBody>
      </p:sp>
      <p:sp>
        <p:nvSpPr>
          <p:cNvPr id="3" name="Content Placeholder 2">
            <a:extLst>
              <a:ext uri="{FF2B5EF4-FFF2-40B4-BE49-F238E27FC236}">
                <a16:creationId xmlns:a16="http://schemas.microsoft.com/office/drawing/2014/main" id="{A55C073F-76DA-4ECA-B821-297D6DE7E0F6}"/>
              </a:ext>
            </a:extLst>
          </p:cNvPr>
          <p:cNvSpPr>
            <a:spLocks noGrp="1"/>
          </p:cNvSpPr>
          <p:nvPr>
            <p:ph idx="1"/>
          </p:nvPr>
        </p:nvSpPr>
        <p:spPr>
          <a:xfrm>
            <a:off x="838204" y="1446949"/>
            <a:ext cx="10515600" cy="5243456"/>
          </a:xfrm>
        </p:spPr>
        <p:txBody>
          <a:bodyPr/>
          <a:lstStyle/>
          <a:p>
            <a:r>
              <a:rPr lang="en-US" sz="3000"/>
              <a:t>Actuals GL Interface (PAYGL02) creates</a:t>
            </a:r>
          </a:p>
          <a:p>
            <a:pPr lvl="1"/>
            <a:r>
              <a:rPr lang="en-US" sz="2600"/>
              <a:t>Payroll expense accounting entries (ACTUALS Ledger)</a:t>
            </a:r>
          </a:p>
          <a:p>
            <a:pPr lvl="1"/>
            <a:r>
              <a:rPr lang="en-US" sz="2600"/>
              <a:t>Encumbrance projection entries (Budget Ledgers)</a:t>
            </a:r>
          </a:p>
          <a:p>
            <a:pPr lvl="1"/>
            <a:r>
              <a:rPr lang="en-US" sz="2600"/>
              <a:t>Encumbrance liquidation entries (Budget Ledgers)</a:t>
            </a:r>
          </a:p>
          <a:p>
            <a:pPr lvl="1"/>
            <a:r>
              <a:rPr lang="en-US" sz="2600"/>
              <a:t>Uses HCM information (compensation from Job Data, Pay Groups and Earnings Codes, Position Funding, etc.) and BOR Encumbrance Controls</a:t>
            </a:r>
          </a:p>
          <a:p>
            <a:r>
              <a:rPr lang="en-US" sz="3000"/>
              <a:t>The Encumbrance process is run by the Shared Services Center</a:t>
            </a:r>
          </a:p>
          <a:p>
            <a:pPr lvl="1"/>
            <a:r>
              <a:rPr lang="en-US" sz="2600"/>
              <a:t>Encumbrances processed once a month at the end of the month</a:t>
            </a:r>
          </a:p>
          <a:p>
            <a:pPr lvl="1"/>
            <a:r>
              <a:rPr lang="en-US" sz="2600"/>
              <a:t>Encumbrance liquidations processed after each payroll </a:t>
            </a:r>
          </a:p>
          <a:p>
            <a:endParaRPr lang="en-US"/>
          </a:p>
        </p:txBody>
      </p:sp>
      <p:sp>
        <p:nvSpPr>
          <p:cNvPr id="4" name="Slide Number Placeholder 3">
            <a:extLst>
              <a:ext uri="{FF2B5EF4-FFF2-40B4-BE49-F238E27FC236}">
                <a16:creationId xmlns:a16="http://schemas.microsoft.com/office/drawing/2014/main" id="{0C3027DB-6448-47C9-AE7E-9E32369A26C6}"/>
              </a:ext>
            </a:extLst>
          </p:cNvPr>
          <p:cNvSpPr>
            <a:spLocks noGrp="1"/>
          </p:cNvSpPr>
          <p:nvPr>
            <p:ph type="sldNum" sz="quarter" idx="4"/>
          </p:nvPr>
        </p:nvSpPr>
        <p:spPr/>
        <p:txBody>
          <a:bodyPr/>
          <a:lstStyle/>
          <a:p>
            <a:fld id="{A4ED125B-D284-4FF1-A924-6417E476951B}" type="slidenum">
              <a:rPr lang="en-US" smtClean="0"/>
              <a:pPr/>
              <a:t>71</a:t>
            </a:fld>
            <a:endParaRPr lang="en-US"/>
          </a:p>
        </p:txBody>
      </p:sp>
    </p:spTree>
    <p:extLst>
      <p:ext uri="{BB962C8B-B14F-4D97-AF65-F5344CB8AC3E}">
        <p14:creationId xmlns:p14="http://schemas.microsoft.com/office/powerpoint/2010/main" val="27264141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7E47-1768-493B-9D94-CBA63DFF97BC}"/>
              </a:ext>
            </a:extLst>
          </p:cNvPr>
          <p:cNvSpPr>
            <a:spLocks noGrp="1"/>
          </p:cNvSpPr>
          <p:nvPr>
            <p:ph type="title"/>
          </p:nvPr>
        </p:nvSpPr>
        <p:spPr/>
        <p:txBody>
          <a:bodyPr/>
          <a:lstStyle/>
          <a:p>
            <a:r>
              <a:rPr lang="en-US"/>
              <a:t>What is encumbered?</a:t>
            </a:r>
          </a:p>
        </p:txBody>
      </p:sp>
      <p:sp>
        <p:nvSpPr>
          <p:cNvPr id="3" name="Content Placeholder 2">
            <a:extLst>
              <a:ext uri="{FF2B5EF4-FFF2-40B4-BE49-F238E27FC236}">
                <a16:creationId xmlns:a16="http://schemas.microsoft.com/office/drawing/2014/main" id="{C0CD2DB5-1795-4E14-83E3-98CECDD955A1}"/>
              </a:ext>
            </a:extLst>
          </p:cNvPr>
          <p:cNvSpPr>
            <a:spLocks noGrp="1"/>
          </p:cNvSpPr>
          <p:nvPr>
            <p:ph idx="1"/>
          </p:nvPr>
        </p:nvSpPr>
        <p:spPr>
          <a:xfrm>
            <a:off x="838204" y="1338146"/>
            <a:ext cx="10515600" cy="5009646"/>
          </a:xfrm>
        </p:spPr>
        <p:txBody>
          <a:bodyPr>
            <a:normAutofit lnSpcReduction="10000"/>
          </a:bodyPr>
          <a:lstStyle/>
          <a:p>
            <a:pPr marL="170974" indent="-170974"/>
            <a:r>
              <a:rPr lang="en-US" sz="2800">
                <a:latin typeface="Georgia"/>
              </a:rPr>
              <a:t>Filled positions that belong to a </a:t>
            </a:r>
            <a:r>
              <a:rPr lang="en-US" sz="2800" err="1">
                <a:latin typeface="Georgia"/>
              </a:rPr>
              <a:t>paygroup</a:t>
            </a:r>
            <a:r>
              <a:rPr lang="en-US" sz="2800">
                <a:latin typeface="Georgia"/>
              </a:rPr>
              <a:t> that is encumbered:</a:t>
            </a:r>
          </a:p>
          <a:p>
            <a:pPr marL="513874" lvl="1" indent="-170974"/>
            <a:r>
              <a:rPr lang="en-US" sz="2400"/>
              <a:t>18A – Salaried</a:t>
            </a:r>
          </a:p>
          <a:p>
            <a:pPr marL="513874" lvl="1" indent="-170974"/>
            <a:r>
              <a:rPr lang="en-US" sz="2400"/>
              <a:t>18E – Exempt Hourly</a:t>
            </a:r>
          </a:p>
          <a:p>
            <a:pPr marL="513874" lvl="1" indent="-170974"/>
            <a:r>
              <a:rPr lang="en-US" sz="2400"/>
              <a:t>18F – Academic Year Faculty</a:t>
            </a:r>
          </a:p>
          <a:p>
            <a:pPr marL="513874" lvl="1" indent="-170974"/>
            <a:r>
              <a:rPr lang="en-US" sz="2400"/>
              <a:t>18G – Graduate Assistants</a:t>
            </a:r>
          </a:p>
          <a:p>
            <a:pPr marL="513874" lvl="1" indent="-170974"/>
            <a:r>
              <a:rPr lang="en-US" sz="2400"/>
              <a:t>18H – Staff – Hourly</a:t>
            </a:r>
          </a:p>
          <a:p>
            <a:pPr marL="513874" lvl="1" indent="-170974"/>
            <a:r>
              <a:rPr lang="en-US" sz="2400"/>
              <a:t>18J – 10 Month Non-Exempt</a:t>
            </a:r>
          </a:p>
          <a:p>
            <a:pPr marL="513874" lvl="1" indent="-170974"/>
            <a:r>
              <a:rPr lang="en-US" sz="2400"/>
              <a:t>18L – Temporary Salaried</a:t>
            </a:r>
          </a:p>
          <a:p>
            <a:pPr marL="513874" lvl="1" indent="-170974"/>
            <a:r>
              <a:rPr lang="en-US" sz="2400"/>
              <a:t>18P – Part-Time Faculty</a:t>
            </a:r>
          </a:p>
          <a:p>
            <a:pPr marL="513874" lvl="1" indent="-170974"/>
            <a:r>
              <a:rPr lang="en-US" sz="2400"/>
              <a:t>18S – Summer Faculty</a:t>
            </a:r>
          </a:p>
          <a:p>
            <a:pPr marL="513874" lvl="1" indent="-170974"/>
            <a:r>
              <a:rPr lang="en-US" sz="2400"/>
              <a:t>18X – 10 Month Non-Faculty Exempt</a:t>
            </a:r>
          </a:p>
          <a:p>
            <a:pPr marL="513874" lvl="1" indent="-170974"/>
            <a:r>
              <a:rPr lang="en-US" sz="2400"/>
              <a:t>18Y – 12 Month Faculty</a:t>
            </a:r>
          </a:p>
          <a:p>
            <a:endParaRPr lang="en-US"/>
          </a:p>
        </p:txBody>
      </p:sp>
      <p:sp>
        <p:nvSpPr>
          <p:cNvPr id="4" name="Slide Number Placeholder 3">
            <a:extLst>
              <a:ext uri="{FF2B5EF4-FFF2-40B4-BE49-F238E27FC236}">
                <a16:creationId xmlns:a16="http://schemas.microsoft.com/office/drawing/2014/main" id="{4187A021-D1C9-4176-B387-498CA4E5C9B0}"/>
              </a:ext>
            </a:extLst>
          </p:cNvPr>
          <p:cNvSpPr>
            <a:spLocks noGrp="1"/>
          </p:cNvSpPr>
          <p:nvPr>
            <p:ph type="sldNum" sz="quarter" idx="4"/>
          </p:nvPr>
        </p:nvSpPr>
        <p:spPr/>
        <p:txBody>
          <a:bodyPr/>
          <a:lstStyle/>
          <a:p>
            <a:fld id="{A4ED125B-D284-4FF1-A924-6417E476951B}" type="slidenum">
              <a:rPr lang="en-US" smtClean="0"/>
              <a:pPr/>
              <a:t>72</a:t>
            </a:fld>
            <a:endParaRPr lang="en-US"/>
          </a:p>
        </p:txBody>
      </p:sp>
    </p:spTree>
    <p:extLst>
      <p:ext uri="{BB962C8B-B14F-4D97-AF65-F5344CB8AC3E}">
        <p14:creationId xmlns:p14="http://schemas.microsoft.com/office/powerpoint/2010/main" val="34060018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9FDC-B451-4C5C-9D60-98C360F366AD}"/>
              </a:ext>
            </a:extLst>
          </p:cNvPr>
          <p:cNvSpPr>
            <a:spLocks noGrp="1"/>
          </p:cNvSpPr>
          <p:nvPr>
            <p:ph type="title"/>
          </p:nvPr>
        </p:nvSpPr>
        <p:spPr/>
        <p:txBody>
          <a:bodyPr/>
          <a:lstStyle/>
          <a:p>
            <a:r>
              <a:rPr lang="en-US"/>
              <a:t>Salary Encumbrance Calculation</a:t>
            </a:r>
          </a:p>
        </p:txBody>
      </p:sp>
      <p:sp>
        <p:nvSpPr>
          <p:cNvPr id="3" name="Content Placeholder 2">
            <a:extLst>
              <a:ext uri="{FF2B5EF4-FFF2-40B4-BE49-F238E27FC236}">
                <a16:creationId xmlns:a16="http://schemas.microsoft.com/office/drawing/2014/main" id="{04EF6153-FEB0-40EC-8D9D-CB70797BFEFD}"/>
              </a:ext>
            </a:extLst>
          </p:cNvPr>
          <p:cNvSpPr>
            <a:spLocks noGrp="1"/>
          </p:cNvSpPr>
          <p:nvPr>
            <p:ph idx="1"/>
          </p:nvPr>
        </p:nvSpPr>
        <p:spPr/>
        <p:txBody>
          <a:bodyPr/>
          <a:lstStyle/>
          <a:p>
            <a:r>
              <a:rPr lang="en-US" sz="2800"/>
              <a:t>Based on annual compensation rate in job data</a:t>
            </a:r>
          </a:p>
          <a:p>
            <a:r>
              <a:rPr lang="en-US" sz="2800"/>
              <a:t>Encumbrance process creates encumbrances based upon the remaining open pay periods in the fiscal year</a:t>
            </a:r>
          </a:p>
          <a:p>
            <a:r>
              <a:rPr lang="en-US" sz="2800"/>
              <a:t>Encumbrances are created from the start date to the end of the fiscal year</a:t>
            </a:r>
          </a:p>
          <a:p>
            <a:pPr lvl="1"/>
            <a:r>
              <a:rPr lang="en-US" sz="2800"/>
              <a:t>If the funding end date (Grants) ends before the end of the fiscal year, encumbrances will only be created through the funding end date.</a:t>
            </a:r>
          </a:p>
          <a:p>
            <a:endParaRPr lang="en-US"/>
          </a:p>
        </p:txBody>
      </p:sp>
      <p:sp>
        <p:nvSpPr>
          <p:cNvPr id="4" name="Slide Number Placeholder 3">
            <a:extLst>
              <a:ext uri="{FF2B5EF4-FFF2-40B4-BE49-F238E27FC236}">
                <a16:creationId xmlns:a16="http://schemas.microsoft.com/office/drawing/2014/main" id="{4B31F23D-3777-41E9-8539-A4958CDFBC28}"/>
              </a:ext>
            </a:extLst>
          </p:cNvPr>
          <p:cNvSpPr>
            <a:spLocks noGrp="1"/>
          </p:cNvSpPr>
          <p:nvPr>
            <p:ph type="sldNum" sz="quarter" idx="4"/>
          </p:nvPr>
        </p:nvSpPr>
        <p:spPr/>
        <p:txBody>
          <a:bodyPr/>
          <a:lstStyle/>
          <a:p>
            <a:fld id="{A4ED125B-D284-4FF1-A924-6417E476951B}" type="slidenum">
              <a:rPr lang="en-US" smtClean="0"/>
              <a:pPr/>
              <a:t>73</a:t>
            </a:fld>
            <a:endParaRPr lang="en-US"/>
          </a:p>
        </p:txBody>
      </p:sp>
    </p:spTree>
    <p:extLst>
      <p:ext uri="{BB962C8B-B14F-4D97-AF65-F5344CB8AC3E}">
        <p14:creationId xmlns:p14="http://schemas.microsoft.com/office/powerpoint/2010/main" val="26040679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76766-48E6-48FF-B1EB-336C70917DEE}"/>
              </a:ext>
            </a:extLst>
          </p:cNvPr>
          <p:cNvSpPr>
            <a:spLocks noGrp="1"/>
          </p:cNvSpPr>
          <p:nvPr>
            <p:ph type="title"/>
          </p:nvPr>
        </p:nvSpPr>
        <p:spPr/>
        <p:txBody>
          <a:bodyPr/>
          <a:lstStyle/>
          <a:p>
            <a:r>
              <a:rPr lang="en-US"/>
              <a:t>Fringe Encumbrances</a:t>
            </a:r>
          </a:p>
        </p:txBody>
      </p:sp>
      <p:sp>
        <p:nvSpPr>
          <p:cNvPr id="3" name="Content Placeholder 2">
            <a:extLst>
              <a:ext uri="{FF2B5EF4-FFF2-40B4-BE49-F238E27FC236}">
                <a16:creationId xmlns:a16="http://schemas.microsoft.com/office/drawing/2014/main" id="{297068A3-5826-40D3-B573-6424EC4DE844}"/>
              </a:ext>
            </a:extLst>
          </p:cNvPr>
          <p:cNvSpPr>
            <a:spLocks noGrp="1"/>
          </p:cNvSpPr>
          <p:nvPr>
            <p:ph idx="1"/>
          </p:nvPr>
        </p:nvSpPr>
        <p:spPr>
          <a:xfrm>
            <a:off x="814758" y="1446949"/>
            <a:ext cx="10515600" cy="4522166"/>
          </a:xfrm>
        </p:spPr>
        <p:txBody>
          <a:bodyPr>
            <a:noAutofit/>
          </a:bodyPr>
          <a:lstStyle/>
          <a:p>
            <a:r>
              <a:rPr lang="en-US" sz="2800"/>
              <a:t>Fringe encumbrance elements</a:t>
            </a:r>
          </a:p>
          <a:p>
            <a:pPr lvl="1"/>
            <a:r>
              <a:rPr lang="en-US" sz="2800"/>
              <a:t>Health</a:t>
            </a:r>
          </a:p>
          <a:p>
            <a:pPr lvl="1"/>
            <a:r>
              <a:rPr lang="en-US" sz="2800"/>
              <a:t>Life</a:t>
            </a:r>
          </a:p>
          <a:p>
            <a:pPr lvl="1"/>
            <a:r>
              <a:rPr lang="en-US" sz="2800"/>
              <a:t>Health Savings Account</a:t>
            </a:r>
          </a:p>
          <a:p>
            <a:pPr lvl="1"/>
            <a:r>
              <a:rPr lang="en-US" sz="2800"/>
              <a:t>Retirement</a:t>
            </a:r>
          </a:p>
          <a:p>
            <a:r>
              <a:rPr lang="en-US" sz="2800"/>
              <a:t>Fringe Encumbrance Calculation</a:t>
            </a:r>
          </a:p>
          <a:p>
            <a:pPr lvl="1"/>
            <a:r>
              <a:rPr lang="en-US" sz="2800"/>
              <a:t>Fringe encumbrances are calculated based on the last paycheck the employee has received , unless paycheck was for Bi-Weekly #3 (uses Bi-Weekly #2)</a:t>
            </a:r>
          </a:p>
          <a:p>
            <a:pPr lvl="1"/>
            <a:r>
              <a:rPr lang="en-US" sz="2800"/>
              <a:t>Most fringes are based on a flat amount.</a:t>
            </a:r>
          </a:p>
        </p:txBody>
      </p:sp>
      <p:sp>
        <p:nvSpPr>
          <p:cNvPr id="4" name="Slide Number Placeholder 3">
            <a:extLst>
              <a:ext uri="{FF2B5EF4-FFF2-40B4-BE49-F238E27FC236}">
                <a16:creationId xmlns:a16="http://schemas.microsoft.com/office/drawing/2014/main" id="{1571ED2F-0124-4257-84D2-33F72ED80C9E}"/>
              </a:ext>
            </a:extLst>
          </p:cNvPr>
          <p:cNvSpPr>
            <a:spLocks noGrp="1"/>
          </p:cNvSpPr>
          <p:nvPr>
            <p:ph type="sldNum" sz="quarter" idx="4"/>
          </p:nvPr>
        </p:nvSpPr>
        <p:spPr/>
        <p:txBody>
          <a:bodyPr/>
          <a:lstStyle/>
          <a:p>
            <a:fld id="{A4ED125B-D284-4FF1-A924-6417E476951B}" type="slidenum">
              <a:rPr lang="en-US" smtClean="0"/>
              <a:pPr/>
              <a:t>74</a:t>
            </a:fld>
            <a:endParaRPr lang="en-US"/>
          </a:p>
        </p:txBody>
      </p:sp>
    </p:spTree>
    <p:extLst>
      <p:ext uri="{BB962C8B-B14F-4D97-AF65-F5344CB8AC3E}">
        <p14:creationId xmlns:p14="http://schemas.microsoft.com/office/powerpoint/2010/main" val="15276020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7CF6-BBF0-4BF9-8AA5-8D6E6906D7D5}"/>
              </a:ext>
            </a:extLst>
          </p:cNvPr>
          <p:cNvSpPr>
            <a:spLocks noGrp="1"/>
          </p:cNvSpPr>
          <p:nvPr>
            <p:ph type="title"/>
          </p:nvPr>
        </p:nvSpPr>
        <p:spPr/>
        <p:txBody>
          <a:bodyPr/>
          <a:lstStyle/>
          <a:p>
            <a:r>
              <a:rPr lang="en-US"/>
              <a:t>Tax Encumbrances</a:t>
            </a:r>
          </a:p>
        </p:txBody>
      </p:sp>
      <p:sp>
        <p:nvSpPr>
          <p:cNvPr id="3" name="Content Placeholder 2">
            <a:extLst>
              <a:ext uri="{FF2B5EF4-FFF2-40B4-BE49-F238E27FC236}">
                <a16:creationId xmlns:a16="http://schemas.microsoft.com/office/drawing/2014/main" id="{7B05AB1C-E41A-46D5-A5E0-603AB64B629F}"/>
              </a:ext>
            </a:extLst>
          </p:cNvPr>
          <p:cNvSpPr>
            <a:spLocks noGrp="1"/>
          </p:cNvSpPr>
          <p:nvPr>
            <p:ph idx="1"/>
          </p:nvPr>
        </p:nvSpPr>
        <p:spPr/>
        <p:txBody>
          <a:bodyPr>
            <a:normAutofit/>
          </a:bodyPr>
          <a:lstStyle/>
          <a:p>
            <a:pPr marL="0" lvl="0" indent="0">
              <a:buNone/>
            </a:pPr>
            <a:r>
              <a:rPr lang="en-US" sz="3600"/>
              <a:t>Tax Encumbrance Calculation</a:t>
            </a:r>
          </a:p>
          <a:p>
            <a:pPr lvl="1"/>
            <a:r>
              <a:rPr lang="en-US" sz="3600"/>
              <a:t>Calculated as a percentage of gross</a:t>
            </a:r>
          </a:p>
          <a:p>
            <a:pPr lvl="1"/>
            <a:r>
              <a:rPr lang="en-US" sz="3600"/>
              <a:t>Calculates based on taxable gross, not paycheck gross </a:t>
            </a:r>
          </a:p>
          <a:p>
            <a:endParaRPr lang="en-US" sz="3600"/>
          </a:p>
        </p:txBody>
      </p:sp>
      <p:sp>
        <p:nvSpPr>
          <p:cNvPr id="4" name="Slide Number Placeholder 3">
            <a:extLst>
              <a:ext uri="{FF2B5EF4-FFF2-40B4-BE49-F238E27FC236}">
                <a16:creationId xmlns:a16="http://schemas.microsoft.com/office/drawing/2014/main" id="{A546DB8C-CE42-4022-B6AA-F88038A15CDB}"/>
              </a:ext>
            </a:extLst>
          </p:cNvPr>
          <p:cNvSpPr>
            <a:spLocks noGrp="1"/>
          </p:cNvSpPr>
          <p:nvPr>
            <p:ph type="sldNum" sz="quarter" idx="4"/>
          </p:nvPr>
        </p:nvSpPr>
        <p:spPr/>
        <p:txBody>
          <a:bodyPr/>
          <a:lstStyle/>
          <a:p>
            <a:fld id="{A4ED125B-D284-4FF1-A924-6417E476951B}" type="slidenum">
              <a:rPr lang="en-US" smtClean="0"/>
              <a:pPr/>
              <a:t>75</a:t>
            </a:fld>
            <a:endParaRPr lang="en-US"/>
          </a:p>
        </p:txBody>
      </p:sp>
    </p:spTree>
    <p:extLst>
      <p:ext uri="{BB962C8B-B14F-4D97-AF65-F5344CB8AC3E}">
        <p14:creationId xmlns:p14="http://schemas.microsoft.com/office/powerpoint/2010/main" val="37939922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02B2-9FAB-4D42-B8FF-CA7D8BAF3A3B}"/>
              </a:ext>
            </a:extLst>
          </p:cNvPr>
          <p:cNvSpPr>
            <a:spLocks noGrp="1"/>
          </p:cNvSpPr>
          <p:nvPr>
            <p:ph type="title"/>
          </p:nvPr>
        </p:nvSpPr>
        <p:spPr/>
        <p:txBody>
          <a:bodyPr/>
          <a:lstStyle/>
          <a:p>
            <a:r>
              <a:rPr lang="en-US"/>
              <a:t>Understanding Retro Distributions</a:t>
            </a:r>
          </a:p>
        </p:txBody>
      </p:sp>
      <p:sp>
        <p:nvSpPr>
          <p:cNvPr id="3" name="Text Placeholder 2">
            <a:extLst>
              <a:ext uri="{FF2B5EF4-FFF2-40B4-BE49-F238E27FC236}">
                <a16:creationId xmlns:a16="http://schemas.microsoft.com/office/drawing/2014/main" id="{28457890-1E6B-47FD-B50C-BDA686397742}"/>
              </a:ext>
            </a:extLst>
          </p:cNvPr>
          <p:cNvSpPr>
            <a:spLocks noGrp="1"/>
          </p:cNvSpPr>
          <p:nvPr>
            <p:ph type="body" idx="1"/>
          </p:nvPr>
        </p:nvSpPr>
        <p:spPr/>
        <p:txBody>
          <a:bodyPr/>
          <a:lstStyle/>
          <a:p>
            <a:r>
              <a:rPr lang="en-US"/>
              <a:t>Manager Self Service for System Managers</a:t>
            </a:r>
          </a:p>
          <a:p>
            <a:endParaRPr lang="en-US"/>
          </a:p>
        </p:txBody>
      </p:sp>
      <p:sp>
        <p:nvSpPr>
          <p:cNvPr id="4" name="Slide Number Placeholder 3">
            <a:extLst>
              <a:ext uri="{FF2B5EF4-FFF2-40B4-BE49-F238E27FC236}">
                <a16:creationId xmlns:a16="http://schemas.microsoft.com/office/drawing/2014/main" id="{F25FC7C2-7F64-48E0-A2AC-B6FDE5E6C4B7}"/>
              </a:ext>
            </a:extLst>
          </p:cNvPr>
          <p:cNvSpPr>
            <a:spLocks noGrp="1"/>
          </p:cNvSpPr>
          <p:nvPr>
            <p:ph type="sldNum" sz="quarter" idx="12"/>
          </p:nvPr>
        </p:nvSpPr>
        <p:spPr/>
        <p:txBody>
          <a:bodyPr/>
          <a:lstStyle/>
          <a:p>
            <a:fld id="{86687E3D-F668-2249-ACB4-BCF73090E4A0}" type="slidenum">
              <a:rPr lang="en-US" smtClean="0"/>
              <a:t>76</a:t>
            </a:fld>
            <a:endParaRPr lang="en-US"/>
          </a:p>
        </p:txBody>
      </p:sp>
    </p:spTree>
    <p:extLst>
      <p:ext uri="{BB962C8B-B14F-4D97-AF65-F5344CB8AC3E}">
        <p14:creationId xmlns:p14="http://schemas.microsoft.com/office/powerpoint/2010/main" val="5537971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3D67-449F-4DEC-AB87-12DE0FAA04AB}"/>
              </a:ext>
            </a:extLst>
          </p:cNvPr>
          <p:cNvSpPr>
            <a:spLocks noGrp="1"/>
          </p:cNvSpPr>
          <p:nvPr>
            <p:ph type="title"/>
          </p:nvPr>
        </p:nvSpPr>
        <p:spPr/>
        <p:txBody>
          <a:bodyPr/>
          <a:lstStyle/>
          <a:p>
            <a:r>
              <a:rPr lang="en-US"/>
              <a:t>Retro Distribution Basics</a:t>
            </a:r>
          </a:p>
        </p:txBody>
      </p:sp>
      <p:sp>
        <p:nvSpPr>
          <p:cNvPr id="3" name="Content Placeholder 2">
            <a:extLst>
              <a:ext uri="{FF2B5EF4-FFF2-40B4-BE49-F238E27FC236}">
                <a16:creationId xmlns:a16="http://schemas.microsoft.com/office/drawing/2014/main" id="{E54D0EFF-6E49-4F97-A865-B4FC486582F5}"/>
              </a:ext>
            </a:extLst>
          </p:cNvPr>
          <p:cNvSpPr>
            <a:spLocks noGrp="1"/>
          </p:cNvSpPr>
          <p:nvPr>
            <p:ph idx="1"/>
          </p:nvPr>
        </p:nvSpPr>
        <p:spPr>
          <a:xfrm>
            <a:off x="838204" y="1338146"/>
            <a:ext cx="10515600" cy="5009646"/>
          </a:xfrm>
        </p:spPr>
        <p:txBody>
          <a:bodyPr/>
          <a:lstStyle/>
          <a:p>
            <a:r>
              <a:rPr lang="en-US" sz="2800"/>
              <a:t>Retro Distributions reallocate payroll costs, incorporating and applying position funding changes made after the payroll accounting entries were created and/or </a:t>
            </a:r>
            <a:r>
              <a:rPr lang="en-US" sz="2800" b="1"/>
              <a:t>distributed </a:t>
            </a:r>
            <a:r>
              <a:rPr lang="en-US" sz="2800"/>
              <a:t>to the GL.</a:t>
            </a:r>
          </a:p>
          <a:p>
            <a:pPr lvl="1"/>
            <a:r>
              <a:rPr lang="en-US" sz="2400" u="sng"/>
              <a:t>Budget Retro</a:t>
            </a:r>
            <a:r>
              <a:rPr lang="en-US" sz="2400"/>
              <a:t>s</a:t>
            </a:r>
          </a:p>
          <a:p>
            <a:pPr lvl="1"/>
            <a:r>
              <a:rPr lang="en-US" sz="2400" u="sng"/>
              <a:t>Direct Retros</a:t>
            </a:r>
            <a:endParaRPr lang="en-US" sz="2400"/>
          </a:p>
          <a:p>
            <a:endParaRPr lang="en-US"/>
          </a:p>
        </p:txBody>
      </p:sp>
      <p:sp>
        <p:nvSpPr>
          <p:cNvPr id="4" name="Slide Number Placeholder 3">
            <a:extLst>
              <a:ext uri="{FF2B5EF4-FFF2-40B4-BE49-F238E27FC236}">
                <a16:creationId xmlns:a16="http://schemas.microsoft.com/office/drawing/2014/main" id="{050E5AF3-42C9-4A85-9251-05C9CD77D908}"/>
              </a:ext>
            </a:extLst>
          </p:cNvPr>
          <p:cNvSpPr>
            <a:spLocks noGrp="1"/>
          </p:cNvSpPr>
          <p:nvPr>
            <p:ph type="sldNum" sz="quarter" idx="4"/>
          </p:nvPr>
        </p:nvSpPr>
        <p:spPr/>
        <p:txBody>
          <a:bodyPr/>
          <a:lstStyle/>
          <a:p>
            <a:fld id="{A4ED125B-D284-4FF1-A924-6417E476951B}" type="slidenum">
              <a:rPr lang="en-US" smtClean="0"/>
              <a:pPr/>
              <a:t>77</a:t>
            </a:fld>
            <a:endParaRPr lang="en-US"/>
          </a:p>
        </p:txBody>
      </p:sp>
      <p:sp>
        <p:nvSpPr>
          <p:cNvPr id="5" name="Double Wave 4">
            <a:extLst>
              <a:ext uri="{FF2B5EF4-FFF2-40B4-BE49-F238E27FC236}">
                <a16:creationId xmlns:a16="http://schemas.microsoft.com/office/drawing/2014/main" id="{4DE7D12A-203E-4984-8C99-C2432F155CC7}"/>
              </a:ext>
            </a:extLst>
          </p:cNvPr>
          <p:cNvSpPr/>
          <p:nvPr/>
        </p:nvSpPr>
        <p:spPr>
          <a:xfrm>
            <a:off x="3195461" y="3556222"/>
            <a:ext cx="8497230" cy="2645377"/>
          </a:xfrm>
          <a:prstGeom prst="doubleWave">
            <a:avLst>
              <a:gd name="adj1" fmla="val 8169"/>
              <a:gd name="adj2" fmla="val 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Corrections processed in the Legacy System (July – December 2018) will need to be entered as a General Ledger Journal in the UGA Financial Management System.</a:t>
            </a:r>
          </a:p>
          <a:p>
            <a:pPr algn="ctr"/>
            <a:endParaRPr lang="en-US" b="1">
              <a:latin typeface="Arial" panose="020B0604020202020204" pitchFamily="34" charset="0"/>
              <a:cs typeface="Arial" panose="020B0604020202020204" pitchFamily="34" charset="0"/>
            </a:endParaRPr>
          </a:p>
          <a:p>
            <a:pPr algn="ctr"/>
            <a:r>
              <a:rPr lang="en-US" b="1">
                <a:latin typeface="Arial" panose="020B0604020202020204" pitchFamily="34" charset="0"/>
                <a:cs typeface="Arial" panose="020B0604020202020204" pitchFamily="34" charset="0"/>
              </a:rPr>
              <a:t>Use the Retro Distribution methods for </a:t>
            </a:r>
            <a:r>
              <a:rPr lang="en-US" b="1" err="1">
                <a:latin typeface="Arial" panose="020B0604020202020204" pitchFamily="34" charset="0"/>
                <a:cs typeface="Arial" panose="020B0604020202020204" pitchFamily="34" charset="0"/>
              </a:rPr>
              <a:t>adjustments,processed</a:t>
            </a:r>
            <a:r>
              <a:rPr lang="en-US" b="1">
                <a:latin typeface="Arial" panose="020B0604020202020204" pitchFamily="34" charset="0"/>
                <a:cs typeface="Arial" panose="020B0604020202020204" pitchFamily="34" charset="0"/>
              </a:rPr>
              <a:t>  In </a:t>
            </a:r>
            <a:r>
              <a:rPr lang="en-US" b="1" err="1">
                <a:latin typeface="Arial" panose="020B0604020202020204" pitchFamily="34" charset="0"/>
                <a:cs typeface="Arial" panose="020B0604020202020204" pitchFamily="34" charset="0"/>
              </a:rPr>
              <a:t>OneUSG</a:t>
            </a:r>
            <a:r>
              <a:rPr lang="en-US" b="1">
                <a:latin typeface="Arial" panose="020B0604020202020204" pitchFamily="34" charset="0"/>
                <a:cs typeface="Arial" panose="020B0604020202020204" pitchFamily="34" charset="0"/>
              </a:rPr>
              <a:t> Connect after January 1, 2019.</a:t>
            </a:r>
          </a:p>
        </p:txBody>
      </p:sp>
    </p:spTree>
    <p:extLst>
      <p:ext uri="{BB962C8B-B14F-4D97-AF65-F5344CB8AC3E}">
        <p14:creationId xmlns:p14="http://schemas.microsoft.com/office/powerpoint/2010/main" val="14778667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B083F-FEBD-4C6C-A015-8347EBD9B59E}"/>
              </a:ext>
            </a:extLst>
          </p:cNvPr>
          <p:cNvSpPr>
            <a:spLocks noGrp="1"/>
          </p:cNvSpPr>
          <p:nvPr>
            <p:ph type="title"/>
          </p:nvPr>
        </p:nvSpPr>
        <p:spPr/>
        <p:txBody>
          <a:bodyPr/>
          <a:lstStyle/>
          <a:p>
            <a:r>
              <a:rPr lang="en-US"/>
              <a:t>Budget Retro Changes</a:t>
            </a:r>
          </a:p>
        </p:txBody>
      </p:sp>
      <p:sp>
        <p:nvSpPr>
          <p:cNvPr id="3" name="Content Placeholder 2">
            <a:extLst>
              <a:ext uri="{FF2B5EF4-FFF2-40B4-BE49-F238E27FC236}">
                <a16:creationId xmlns:a16="http://schemas.microsoft.com/office/drawing/2014/main" id="{2310AF9E-E41D-4F65-8564-A6DCC04F4EC9}"/>
              </a:ext>
            </a:extLst>
          </p:cNvPr>
          <p:cNvSpPr>
            <a:spLocks noGrp="1"/>
          </p:cNvSpPr>
          <p:nvPr>
            <p:ph idx="1"/>
          </p:nvPr>
        </p:nvSpPr>
        <p:spPr/>
        <p:txBody>
          <a:bodyPr/>
          <a:lstStyle/>
          <a:p>
            <a:pPr marL="0" indent="0">
              <a:buNone/>
            </a:pPr>
            <a:r>
              <a:rPr lang="en-US" sz="2400" u="sng"/>
              <a:t>Budget Retro</a:t>
            </a:r>
            <a:r>
              <a:rPr lang="en-US" sz="2400"/>
              <a:t> - changes to </a:t>
            </a:r>
            <a:r>
              <a:rPr lang="en-US" sz="2400" u="sng"/>
              <a:t>all</a:t>
            </a:r>
            <a:r>
              <a:rPr lang="en-US" sz="2400"/>
              <a:t> prior period payroll accounting entries on or after the effective date of the change, </a:t>
            </a:r>
            <a:r>
              <a:rPr lang="en-US" sz="2400" b="1"/>
              <a:t>triggered by a change in funding</a:t>
            </a:r>
            <a:br>
              <a:rPr lang="en-US" sz="2400"/>
            </a:br>
            <a:endParaRPr lang="en-US"/>
          </a:p>
        </p:txBody>
      </p:sp>
      <p:sp>
        <p:nvSpPr>
          <p:cNvPr id="4" name="Slide Number Placeholder 3">
            <a:extLst>
              <a:ext uri="{FF2B5EF4-FFF2-40B4-BE49-F238E27FC236}">
                <a16:creationId xmlns:a16="http://schemas.microsoft.com/office/drawing/2014/main" id="{02AB50B5-74D7-446F-93AC-A6CBA28EB3BD}"/>
              </a:ext>
            </a:extLst>
          </p:cNvPr>
          <p:cNvSpPr>
            <a:spLocks noGrp="1"/>
          </p:cNvSpPr>
          <p:nvPr>
            <p:ph type="sldNum" sz="quarter" idx="4"/>
          </p:nvPr>
        </p:nvSpPr>
        <p:spPr/>
        <p:txBody>
          <a:bodyPr/>
          <a:lstStyle/>
          <a:p>
            <a:fld id="{A4ED125B-D284-4FF1-A924-6417E476951B}" type="slidenum">
              <a:rPr lang="en-US" smtClean="0"/>
              <a:pPr/>
              <a:t>78</a:t>
            </a:fld>
            <a:endParaRPr lang="en-US"/>
          </a:p>
        </p:txBody>
      </p:sp>
      <p:graphicFrame>
        <p:nvGraphicFramePr>
          <p:cNvPr id="5" name="Diagram 4">
            <a:extLst>
              <a:ext uri="{FF2B5EF4-FFF2-40B4-BE49-F238E27FC236}">
                <a16:creationId xmlns:a16="http://schemas.microsoft.com/office/drawing/2014/main" id="{AD53BE91-F743-4EC4-8C76-E1FCF10A505E}"/>
              </a:ext>
            </a:extLst>
          </p:cNvPr>
          <p:cNvGraphicFramePr/>
          <p:nvPr>
            <p:extLst>
              <p:ext uri="{D42A27DB-BD31-4B8C-83A1-F6EECF244321}">
                <p14:modId xmlns:p14="http://schemas.microsoft.com/office/powerpoint/2010/main" val="3967842025"/>
              </p:ext>
            </p:extLst>
          </p:nvPr>
        </p:nvGraphicFramePr>
        <p:xfrm>
          <a:off x="5247543" y="4234687"/>
          <a:ext cx="4572000" cy="1163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Isosceles Triangle 5">
            <a:extLst>
              <a:ext uri="{FF2B5EF4-FFF2-40B4-BE49-F238E27FC236}">
                <a16:creationId xmlns:a16="http://schemas.microsoft.com/office/drawing/2014/main" id="{B53494BB-0E2E-464B-9E17-C972EF121A04}"/>
              </a:ext>
            </a:extLst>
          </p:cNvPr>
          <p:cNvSpPr/>
          <p:nvPr/>
        </p:nvSpPr>
        <p:spPr>
          <a:xfrm>
            <a:off x="7259639" y="4638340"/>
            <a:ext cx="337751" cy="172994"/>
          </a:xfrm>
          <a:prstGeom prst="triangl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1">
              <a:defRPr/>
            </a:pPr>
            <a:endParaRPr lang="en-US">
              <a:solidFill>
                <a:srgbClr val="FFFFFF"/>
              </a:solidFill>
              <a:latin typeface="+mj-lt"/>
            </a:endParaRPr>
          </a:p>
        </p:txBody>
      </p:sp>
      <p:sp>
        <p:nvSpPr>
          <p:cNvPr id="7" name="Rectangle 6">
            <a:extLst>
              <a:ext uri="{FF2B5EF4-FFF2-40B4-BE49-F238E27FC236}">
                <a16:creationId xmlns:a16="http://schemas.microsoft.com/office/drawing/2014/main" id="{DC25939F-6183-4E08-BDCE-EBD4CEDAC2B7}"/>
              </a:ext>
            </a:extLst>
          </p:cNvPr>
          <p:cNvSpPr/>
          <p:nvPr/>
        </p:nvSpPr>
        <p:spPr>
          <a:xfrm>
            <a:off x="7394733" y="3534466"/>
            <a:ext cx="45719" cy="1062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a:solidFill>
                <a:srgbClr val="FFFFFF"/>
              </a:solidFill>
              <a:latin typeface="+mj-lt"/>
            </a:endParaRPr>
          </a:p>
        </p:txBody>
      </p:sp>
      <p:sp>
        <p:nvSpPr>
          <p:cNvPr id="8" name="TextBox 7">
            <a:extLst>
              <a:ext uri="{FF2B5EF4-FFF2-40B4-BE49-F238E27FC236}">
                <a16:creationId xmlns:a16="http://schemas.microsoft.com/office/drawing/2014/main" id="{FB2D2ADC-018B-46FD-BF86-5A57001C8362}"/>
              </a:ext>
            </a:extLst>
          </p:cNvPr>
          <p:cNvSpPr txBox="1"/>
          <p:nvPr/>
        </p:nvSpPr>
        <p:spPr>
          <a:xfrm>
            <a:off x="7193732" y="4827810"/>
            <a:ext cx="2018273" cy="307777"/>
          </a:xfrm>
          <a:prstGeom prst="rect">
            <a:avLst/>
          </a:prstGeom>
          <a:noFill/>
        </p:spPr>
        <p:txBody>
          <a:bodyPr wrap="square" rtlCol="0">
            <a:spAutoFit/>
          </a:bodyPr>
          <a:lstStyle/>
          <a:p>
            <a:pPr defTabSz="685801">
              <a:defRPr/>
            </a:pPr>
            <a:r>
              <a:rPr lang="en-US" sz="1400">
                <a:solidFill>
                  <a:prstClr val="black"/>
                </a:solidFill>
                <a:latin typeface="+mj-lt"/>
              </a:rPr>
              <a:t>Effective Date</a:t>
            </a:r>
          </a:p>
        </p:txBody>
      </p:sp>
      <p:sp>
        <p:nvSpPr>
          <p:cNvPr id="9" name="Arrow: Right 8">
            <a:extLst>
              <a:ext uri="{FF2B5EF4-FFF2-40B4-BE49-F238E27FC236}">
                <a16:creationId xmlns:a16="http://schemas.microsoft.com/office/drawing/2014/main" id="{88B4C709-7678-4CBE-B55D-3F70054D4179}"/>
              </a:ext>
            </a:extLst>
          </p:cNvPr>
          <p:cNvSpPr/>
          <p:nvPr/>
        </p:nvSpPr>
        <p:spPr>
          <a:xfrm>
            <a:off x="7482061" y="3649797"/>
            <a:ext cx="2423573" cy="500747"/>
          </a:xfrm>
          <a:prstGeom prst="rightArrow">
            <a:avLst/>
          </a:prstGeom>
          <a:solidFill>
            <a:srgbClr val="98D349"/>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685801">
              <a:defRPr/>
            </a:pPr>
            <a:r>
              <a:rPr lang="en-US" sz="1400">
                <a:solidFill>
                  <a:prstClr val="black"/>
                </a:solidFill>
                <a:latin typeface="+mj-lt"/>
              </a:rPr>
              <a:t>Reclass JE</a:t>
            </a:r>
          </a:p>
        </p:txBody>
      </p:sp>
    </p:spTree>
    <p:extLst>
      <p:ext uri="{BB962C8B-B14F-4D97-AF65-F5344CB8AC3E}">
        <p14:creationId xmlns:p14="http://schemas.microsoft.com/office/powerpoint/2010/main" val="31853059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9403-A488-4AF7-8680-F7A067E0CAA8}"/>
              </a:ext>
            </a:extLst>
          </p:cNvPr>
          <p:cNvSpPr>
            <a:spLocks noGrp="1"/>
          </p:cNvSpPr>
          <p:nvPr>
            <p:ph type="title"/>
          </p:nvPr>
        </p:nvSpPr>
        <p:spPr/>
        <p:txBody>
          <a:bodyPr/>
          <a:lstStyle/>
          <a:p>
            <a:r>
              <a:rPr lang="en-US"/>
              <a:t>Direct Retro</a:t>
            </a:r>
          </a:p>
        </p:txBody>
      </p:sp>
      <p:sp>
        <p:nvSpPr>
          <p:cNvPr id="3" name="Content Placeholder 2">
            <a:extLst>
              <a:ext uri="{FF2B5EF4-FFF2-40B4-BE49-F238E27FC236}">
                <a16:creationId xmlns:a16="http://schemas.microsoft.com/office/drawing/2014/main" id="{65749CF8-4C80-4368-AFFD-73292A849CB0}"/>
              </a:ext>
            </a:extLst>
          </p:cNvPr>
          <p:cNvSpPr>
            <a:spLocks noGrp="1"/>
          </p:cNvSpPr>
          <p:nvPr>
            <p:ph idx="1"/>
          </p:nvPr>
        </p:nvSpPr>
        <p:spPr/>
        <p:txBody>
          <a:bodyPr/>
          <a:lstStyle/>
          <a:p>
            <a:pPr marL="0" indent="0">
              <a:buNone/>
            </a:pPr>
            <a:r>
              <a:rPr lang="en-US" sz="2400" u="sng"/>
              <a:t>Direct Retro</a:t>
            </a:r>
            <a:r>
              <a:rPr lang="en-US" sz="2400"/>
              <a:t> - one-time changes to payroll accounting entries in a specified date range. Departments will request changes and Central Commitment Accounting will enter.</a:t>
            </a:r>
          </a:p>
          <a:p>
            <a:pPr marL="0" indent="0">
              <a:buNone/>
            </a:pPr>
            <a:endParaRPr lang="en-US"/>
          </a:p>
        </p:txBody>
      </p:sp>
      <p:sp>
        <p:nvSpPr>
          <p:cNvPr id="4" name="Slide Number Placeholder 3">
            <a:extLst>
              <a:ext uri="{FF2B5EF4-FFF2-40B4-BE49-F238E27FC236}">
                <a16:creationId xmlns:a16="http://schemas.microsoft.com/office/drawing/2014/main" id="{A9F04CEC-B3A2-4948-8B5B-C2390CDD0F8E}"/>
              </a:ext>
            </a:extLst>
          </p:cNvPr>
          <p:cNvSpPr>
            <a:spLocks noGrp="1"/>
          </p:cNvSpPr>
          <p:nvPr>
            <p:ph type="sldNum" sz="quarter" idx="4"/>
          </p:nvPr>
        </p:nvSpPr>
        <p:spPr/>
        <p:txBody>
          <a:bodyPr/>
          <a:lstStyle/>
          <a:p>
            <a:fld id="{A4ED125B-D284-4FF1-A924-6417E476951B}" type="slidenum">
              <a:rPr lang="en-US" smtClean="0"/>
              <a:pPr/>
              <a:t>79</a:t>
            </a:fld>
            <a:endParaRPr lang="en-US"/>
          </a:p>
        </p:txBody>
      </p:sp>
      <p:graphicFrame>
        <p:nvGraphicFramePr>
          <p:cNvPr id="5" name="Diagram 4">
            <a:extLst>
              <a:ext uri="{FF2B5EF4-FFF2-40B4-BE49-F238E27FC236}">
                <a16:creationId xmlns:a16="http://schemas.microsoft.com/office/drawing/2014/main" id="{99C364A7-6F2B-4ED2-8BC2-16316692AD08}"/>
              </a:ext>
            </a:extLst>
          </p:cNvPr>
          <p:cNvGraphicFramePr/>
          <p:nvPr>
            <p:extLst>
              <p:ext uri="{D42A27DB-BD31-4B8C-83A1-F6EECF244321}">
                <p14:modId xmlns:p14="http://schemas.microsoft.com/office/powerpoint/2010/main" val="2345441912"/>
              </p:ext>
            </p:extLst>
          </p:nvPr>
        </p:nvGraphicFramePr>
        <p:xfrm>
          <a:off x="5168414" y="4491034"/>
          <a:ext cx="4572000" cy="1163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Isosceles Triangle 5">
            <a:extLst>
              <a:ext uri="{FF2B5EF4-FFF2-40B4-BE49-F238E27FC236}">
                <a16:creationId xmlns:a16="http://schemas.microsoft.com/office/drawing/2014/main" id="{8E404261-4A25-4316-A891-EA9E853190EB}"/>
              </a:ext>
            </a:extLst>
          </p:cNvPr>
          <p:cNvSpPr/>
          <p:nvPr/>
        </p:nvSpPr>
        <p:spPr>
          <a:xfrm>
            <a:off x="7180509" y="4894686"/>
            <a:ext cx="337751" cy="172994"/>
          </a:xfrm>
          <a:prstGeom prst="triangl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1">
              <a:defRPr/>
            </a:pPr>
            <a:endParaRPr lang="en-US">
              <a:solidFill>
                <a:srgbClr val="FFFFFF"/>
              </a:solidFill>
              <a:latin typeface="+mj-lt"/>
            </a:endParaRPr>
          </a:p>
        </p:txBody>
      </p:sp>
      <p:sp>
        <p:nvSpPr>
          <p:cNvPr id="7" name="TextBox 6">
            <a:extLst>
              <a:ext uri="{FF2B5EF4-FFF2-40B4-BE49-F238E27FC236}">
                <a16:creationId xmlns:a16="http://schemas.microsoft.com/office/drawing/2014/main" id="{BF2A8F3C-4606-4EFE-A3FB-9124AA0FE338}"/>
              </a:ext>
            </a:extLst>
          </p:cNvPr>
          <p:cNvSpPr txBox="1"/>
          <p:nvPr/>
        </p:nvSpPr>
        <p:spPr>
          <a:xfrm>
            <a:off x="7114604" y="5084157"/>
            <a:ext cx="2018273" cy="307777"/>
          </a:xfrm>
          <a:prstGeom prst="rect">
            <a:avLst/>
          </a:prstGeom>
          <a:noFill/>
        </p:spPr>
        <p:txBody>
          <a:bodyPr wrap="square" rtlCol="0">
            <a:spAutoFit/>
          </a:bodyPr>
          <a:lstStyle/>
          <a:p>
            <a:pPr defTabSz="685801">
              <a:defRPr/>
            </a:pPr>
            <a:r>
              <a:rPr lang="en-US" sz="1400">
                <a:solidFill>
                  <a:prstClr val="black"/>
                </a:solidFill>
                <a:latin typeface="+mj-lt"/>
              </a:rPr>
              <a:t>Effective Date</a:t>
            </a:r>
          </a:p>
        </p:txBody>
      </p:sp>
      <p:sp>
        <p:nvSpPr>
          <p:cNvPr id="8" name="Rectangle 7">
            <a:extLst>
              <a:ext uri="{FF2B5EF4-FFF2-40B4-BE49-F238E27FC236}">
                <a16:creationId xmlns:a16="http://schemas.microsoft.com/office/drawing/2014/main" id="{093DDED8-7EB6-4EC9-B342-ED7004722714}"/>
              </a:ext>
            </a:extLst>
          </p:cNvPr>
          <p:cNvSpPr/>
          <p:nvPr/>
        </p:nvSpPr>
        <p:spPr>
          <a:xfrm>
            <a:off x="7328796" y="3760876"/>
            <a:ext cx="45719" cy="1062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a:solidFill>
                <a:srgbClr val="FFFFFF"/>
              </a:solidFill>
              <a:latin typeface="+mj-lt"/>
            </a:endParaRPr>
          </a:p>
        </p:txBody>
      </p:sp>
      <p:sp>
        <p:nvSpPr>
          <p:cNvPr id="9" name="Arrow: Right 8">
            <a:extLst>
              <a:ext uri="{FF2B5EF4-FFF2-40B4-BE49-F238E27FC236}">
                <a16:creationId xmlns:a16="http://schemas.microsoft.com/office/drawing/2014/main" id="{5A1C5261-C1E1-472F-8A45-C11856CD4FA0}"/>
              </a:ext>
            </a:extLst>
          </p:cNvPr>
          <p:cNvSpPr/>
          <p:nvPr/>
        </p:nvSpPr>
        <p:spPr>
          <a:xfrm>
            <a:off x="6393800" y="3918504"/>
            <a:ext cx="942820" cy="500747"/>
          </a:xfrm>
          <a:prstGeom prst="rightArrow">
            <a:avLst/>
          </a:prstGeom>
          <a:solidFill>
            <a:srgbClr val="3F76AA"/>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685801">
              <a:defRPr/>
            </a:pPr>
            <a:r>
              <a:rPr lang="en-US" sz="1051">
                <a:solidFill>
                  <a:srgbClr val="FFFFFF"/>
                </a:solidFill>
                <a:latin typeface="+mj-lt"/>
              </a:rPr>
              <a:t>Reclass JE</a:t>
            </a:r>
          </a:p>
        </p:txBody>
      </p:sp>
      <p:sp>
        <p:nvSpPr>
          <p:cNvPr id="10" name="Rectangle 9">
            <a:extLst>
              <a:ext uri="{FF2B5EF4-FFF2-40B4-BE49-F238E27FC236}">
                <a16:creationId xmlns:a16="http://schemas.microsoft.com/office/drawing/2014/main" id="{1FA5E620-84CA-4B7F-9FB5-766147641733}"/>
              </a:ext>
            </a:extLst>
          </p:cNvPr>
          <p:cNvSpPr/>
          <p:nvPr/>
        </p:nvSpPr>
        <p:spPr>
          <a:xfrm>
            <a:off x="6344373" y="3774064"/>
            <a:ext cx="45719" cy="1062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a:solidFill>
                <a:srgbClr val="FFFFFF"/>
              </a:solidFill>
              <a:latin typeface="+mj-lt"/>
            </a:endParaRPr>
          </a:p>
        </p:txBody>
      </p:sp>
    </p:spTree>
    <p:extLst>
      <p:ext uri="{BB962C8B-B14F-4D97-AF65-F5344CB8AC3E}">
        <p14:creationId xmlns:p14="http://schemas.microsoft.com/office/powerpoint/2010/main" val="198402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76339-ED3C-4E46-8EAA-55C88F38130A}"/>
              </a:ext>
            </a:extLst>
          </p:cNvPr>
          <p:cNvSpPr>
            <a:spLocks noGrp="1"/>
          </p:cNvSpPr>
          <p:nvPr>
            <p:ph type="title"/>
          </p:nvPr>
        </p:nvSpPr>
        <p:spPr/>
        <p:txBody>
          <a:bodyPr/>
          <a:lstStyle/>
          <a:p>
            <a:r>
              <a:rPr lang="en-US" err="1">
                <a:latin typeface="Georgia" charset="0"/>
                <a:ea typeface="Georgia" charset="0"/>
                <a:cs typeface="Georgia" charset="0"/>
              </a:rPr>
              <a:t>WebDFS</a:t>
            </a:r>
            <a:r>
              <a:rPr lang="en-US">
                <a:latin typeface="Georgia" charset="0"/>
                <a:ea typeface="Georgia" charset="0"/>
                <a:cs typeface="Georgia" charset="0"/>
              </a:rPr>
              <a:t> Actions &amp; </a:t>
            </a:r>
            <a:r>
              <a:rPr lang="en-US" err="1">
                <a:latin typeface="Georgia" charset="0"/>
                <a:ea typeface="Georgia" charset="0"/>
                <a:cs typeface="Georgia" charset="0"/>
              </a:rPr>
              <a:t>OneUSG</a:t>
            </a:r>
            <a:r>
              <a:rPr lang="en-US">
                <a:latin typeface="Georgia" charset="0"/>
                <a:ea typeface="Georgia" charset="0"/>
                <a:cs typeface="Georgia" charset="0"/>
              </a:rPr>
              <a:t> Connect</a:t>
            </a:r>
            <a:endParaRPr lang="en-US"/>
          </a:p>
        </p:txBody>
      </p:sp>
      <p:sp>
        <p:nvSpPr>
          <p:cNvPr id="4" name="Slide Number Placeholder 3">
            <a:extLst>
              <a:ext uri="{FF2B5EF4-FFF2-40B4-BE49-F238E27FC236}">
                <a16:creationId xmlns:a16="http://schemas.microsoft.com/office/drawing/2014/main" id="{9BAE900E-F4FA-4AE6-9757-1892B1C01DB1}"/>
              </a:ext>
            </a:extLst>
          </p:cNvPr>
          <p:cNvSpPr>
            <a:spLocks noGrp="1"/>
          </p:cNvSpPr>
          <p:nvPr>
            <p:ph type="sldNum" sz="quarter" idx="4"/>
          </p:nvPr>
        </p:nvSpPr>
        <p:spPr/>
        <p:txBody>
          <a:bodyPr/>
          <a:lstStyle/>
          <a:p>
            <a:fld id="{A4ED125B-D284-4FF1-A924-6417E476951B}" type="slidenum">
              <a:rPr lang="en-US" smtClean="0"/>
              <a:pPr/>
              <a:t>8</a:t>
            </a:fld>
            <a:endParaRPr lang="en-US"/>
          </a:p>
        </p:txBody>
      </p:sp>
      <p:graphicFrame>
        <p:nvGraphicFramePr>
          <p:cNvPr id="5" name="Table 4">
            <a:extLst>
              <a:ext uri="{FF2B5EF4-FFF2-40B4-BE49-F238E27FC236}">
                <a16:creationId xmlns:a16="http://schemas.microsoft.com/office/drawing/2014/main" id="{3FD8514F-BF97-44E9-9C4F-BC887B92F062}"/>
              </a:ext>
            </a:extLst>
          </p:cNvPr>
          <p:cNvGraphicFramePr>
            <a:graphicFrameLocks noGrp="1"/>
          </p:cNvGraphicFramePr>
          <p:nvPr>
            <p:extLst>
              <p:ext uri="{D42A27DB-BD31-4B8C-83A1-F6EECF244321}">
                <p14:modId xmlns:p14="http://schemas.microsoft.com/office/powerpoint/2010/main" val="3257982468"/>
              </p:ext>
            </p:extLst>
          </p:nvPr>
        </p:nvGraphicFramePr>
        <p:xfrm>
          <a:off x="1747520" y="1023257"/>
          <a:ext cx="9753599" cy="5052423"/>
        </p:xfrm>
        <a:graphic>
          <a:graphicData uri="http://schemas.openxmlformats.org/drawingml/2006/table">
            <a:tbl>
              <a:tblPr firstRow="1" bandRow="1">
                <a:tableStyleId>{5C22544A-7EE6-4342-B048-85BDC9FD1C3A}</a:tableStyleId>
              </a:tblPr>
              <a:tblGrid>
                <a:gridCol w="3088640">
                  <a:extLst>
                    <a:ext uri="{9D8B030D-6E8A-4147-A177-3AD203B41FA5}">
                      <a16:colId xmlns:a16="http://schemas.microsoft.com/office/drawing/2014/main" val="3393364596"/>
                    </a:ext>
                  </a:extLst>
                </a:gridCol>
                <a:gridCol w="3460896">
                  <a:extLst>
                    <a:ext uri="{9D8B030D-6E8A-4147-A177-3AD203B41FA5}">
                      <a16:colId xmlns:a16="http://schemas.microsoft.com/office/drawing/2014/main" val="289381747"/>
                    </a:ext>
                  </a:extLst>
                </a:gridCol>
                <a:gridCol w="3204063">
                  <a:extLst>
                    <a:ext uri="{9D8B030D-6E8A-4147-A177-3AD203B41FA5}">
                      <a16:colId xmlns:a16="http://schemas.microsoft.com/office/drawing/2014/main" val="2509051842"/>
                    </a:ext>
                  </a:extLst>
                </a:gridCol>
              </a:tblGrid>
              <a:tr h="1106024">
                <a:tc>
                  <a:txBody>
                    <a:bodyPr/>
                    <a:lstStyle/>
                    <a:p>
                      <a:pPr algn="ctr"/>
                      <a:r>
                        <a:rPr lang="en-US" sz="2400" err="1">
                          <a:latin typeface="Georgia" panose="02040502050405020303" pitchFamily="18" charset="0"/>
                        </a:rPr>
                        <a:t>UGAJobs</a:t>
                      </a:r>
                      <a:endParaRPr lang="en-US" sz="2400">
                        <a:latin typeface="Georgia" panose="02040502050405020303" pitchFamily="18" charset="0"/>
                      </a:endParaRPr>
                    </a:p>
                  </a:txBody>
                  <a:tcPr marL="68580" marR="68580" marT="34291" marB="34291"/>
                </a:tc>
                <a:tc>
                  <a:txBody>
                    <a:bodyPr/>
                    <a:lstStyle/>
                    <a:p>
                      <a:pPr algn="ctr"/>
                      <a:r>
                        <a:rPr lang="en-US" sz="2400" err="1">
                          <a:latin typeface="Georgia" panose="02040502050405020303" pitchFamily="18" charset="0"/>
                        </a:rPr>
                        <a:t>OneUSG</a:t>
                      </a:r>
                      <a:r>
                        <a:rPr lang="en-US" sz="2400">
                          <a:latin typeface="Georgia" panose="02040502050405020303" pitchFamily="18" charset="0"/>
                        </a:rPr>
                        <a:t> Connect </a:t>
                      </a:r>
                    </a:p>
                    <a:p>
                      <a:pPr algn="ctr"/>
                      <a:r>
                        <a:rPr lang="en-US" sz="2400">
                          <a:latin typeface="Georgia" panose="02040502050405020303" pitchFamily="18" charset="0"/>
                        </a:rPr>
                        <a:t>ESS or MSS</a:t>
                      </a:r>
                    </a:p>
                  </a:txBody>
                  <a:tcPr marL="68580" marR="68580" marT="34291" marB="34291"/>
                </a:tc>
                <a:tc>
                  <a:txBody>
                    <a:bodyPr/>
                    <a:lstStyle/>
                    <a:p>
                      <a:pPr algn="ctr"/>
                      <a:r>
                        <a:rPr lang="en-US" sz="2400">
                          <a:latin typeface="Georgia" panose="02040502050405020303" pitchFamily="18" charset="0"/>
                        </a:rPr>
                        <a:t>USG Process</a:t>
                      </a:r>
                    </a:p>
                  </a:txBody>
                  <a:tcPr marL="68580" marR="68580" marT="34291" marB="34291"/>
                </a:tc>
                <a:extLst>
                  <a:ext uri="{0D108BD9-81ED-4DB2-BD59-A6C34878D82A}">
                    <a16:rowId xmlns:a16="http://schemas.microsoft.com/office/drawing/2014/main" val="3710466714"/>
                  </a:ext>
                </a:extLst>
              </a:tr>
              <a:tr h="3946399">
                <a:tc>
                  <a:txBody>
                    <a:bodyPr/>
                    <a:lstStyle/>
                    <a:p>
                      <a:pPr marL="285750" indent="-285750">
                        <a:buFont typeface="Arial" panose="020B0604020202020204" pitchFamily="34" charset="0"/>
                        <a:buChar char="•"/>
                      </a:pPr>
                      <a:r>
                        <a:rPr lang="en-US" sz="1800">
                          <a:latin typeface="Georgia" panose="02040502050405020303" pitchFamily="18" charset="0"/>
                        </a:rPr>
                        <a:t>New Employee</a:t>
                      </a:r>
                    </a:p>
                    <a:p>
                      <a:pPr marL="285750" indent="-285750">
                        <a:buFont typeface="Arial" panose="020B0604020202020204" pitchFamily="34" charset="0"/>
                        <a:buChar char="•"/>
                      </a:pPr>
                      <a:r>
                        <a:rPr lang="en-US" sz="1800">
                          <a:latin typeface="Georgia" panose="02040502050405020303" pitchFamily="18" charset="0"/>
                        </a:rPr>
                        <a:t>Transfer</a:t>
                      </a:r>
                    </a:p>
                    <a:p>
                      <a:pPr marL="285750" indent="-285750">
                        <a:buFont typeface="Arial" panose="020B0604020202020204" pitchFamily="34" charset="0"/>
                        <a:buChar char="•"/>
                      </a:pPr>
                      <a:r>
                        <a:rPr lang="en-US" sz="1800">
                          <a:latin typeface="Georgia" panose="02040502050405020303" pitchFamily="18" charset="0"/>
                        </a:rPr>
                        <a:t>Promotion</a:t>
                      </a:r>
                    </a:p>
                    <a:p>
                      <a:pPr marL="285750" indent="-285750">
                        <a:buFont typeface="Arial" panose="020B0604020202020204" pitchFamily="34" charset="0"/>
                        <a:buChar char="•"/>
                      </a:pPr>
                      <a:r>
                        <a:rPr lang="en-US" sz="1800">
                          <a:latin typeface="Georgia" panose="02040502050405020303" pitchFamily="18" charset="0"/>
                        </a:rPr>
                        <a:t>Replacement Position</a:t>
                      </a:r>
                    </a:p>
                    <a:p>
                      <a:pPr marL="285750" indent="-285750">
                        <a:buFont typeface="Arial" panose="020B0604020202020204" pitchFamily="34" charset="0"/>
                        <a:buChar char="•"/>
                      </a:pPr>
                      <a:r>
                        <a:rPr lang="en-US" sz="1800">
                          <a:latin typeface="Georgia" panose="02040502050405020303" pitchFamily="18" charset="0"/>
                        </a:rPr>
                        <a:t>Appointment to New Position</a:t>
                      </a:r>
                    </a:p>
                    <a:p>
                      <a:pPr marL="285750" indent="-285750">
                        <a:buFont typeface="Arial" panose="020B0604020202020204" pitchFamily="34" charset="0"/>
                        <a:buChar char="•"/>
                      </a:pPr>
                      <a:r>
                        <a:rPr lang="en-US" sz="1800">
                          <a:latin typeface="Georgia" panose="02040502050405020303" pitchFamily="18" charset="0"/>
                        </a:rPr>
                        <a:t>Change % Time Employed</a:t>
                      </a:r>
                    </a:p>
                    <a:p>
                      <a:pPr marL="285750" indent="-285750">
                        <a:buFont typeface="Arial" panose="020B0604020202020204" pitchFamily="34" charset="0"/>
                        <a:buChar char="•"/>
                      </a:pPr>
                      <a:r>
                        <a:rPr lang="en-US" sz="1800">
                          <a:latin typeface="Georgia" panose="02040502050405020303" pitchFamily="18" charset="0"/>
                        </a:rPr>
                        <a:t>Change in Pay Type</a:t>
                      </a:r>
                    </a:p>
                    <a:p>
                      <a:pPr marL="285750" indent="-285750">
                        <a:buFont typeface="Arial" panose="020B0604020202020204" pitchFamily="34" charset="0"/>
                        <a:buChar char="•"/>
                      </a:pPr>
                      <a:r>
                        <a:rPr lang="en-US" sz="1800">
                          <a:latin typeface="Georgia" panose="02040502050405020303" pitchFamily="18" charset="0"/>
                        </a:rPr>
                        <a:t>Change in Title</a:t>
                      </a:r>
                    </a:p>
                    <a:p>
                      <a:pPr marL="285750" indent="-285750">
                        <a:buFont typeface="Arial" panose="020B0604020202020204" pitchFamily="34" charset="0"/>
                        <a:buChar char="•"/>
                      </a:pPr>
                      <a:r>
                        <a:rPr lang="en-US" sz="1800">
                          <a:latin typeface="Georgia" panose="02040502050405020303" pitchFamily="18" charset="0"/>
                        </a:rPr>
                        <a:t>HR Reclass: Title Only</a:t>
                      </a:r>
                    </a:p>
                    <a:p>
                      <a:pPr marL="285750" indent="-285750">
                        <a:buFont typeface="Arial" panose="020B0604020202020204" pitchFamily="34" charset="0"/>
                        <a:buChar char="•"/>
                      </a:pPr>
                      <a:r>
                        <a:rPr lang="en-US" sz="1800">
                          <a:latin typeface="Georgia" panose="02040502050405020303" pitchFamily="18" charset="0"/>
                        </a:rPr>
                        <a:t>HR Reclass: Job class and title only</a:t>
                      </a:r>
                    </a:p>
                    <a:p>
                      <a:endParaRPr lang="en-US" sz="800">
                        <a:latin typeface="Georgia" panose="02040502050405020303" pitchFamily="18" charset="0"/>
                      </a:endParaRPr>
                    </a:p>
                  </a:txBody>
                  <a:tcPr marL="68580" marR="68580" marT="34291" marB="34291"/>
                </a:tc>
                <a:tc>
                  <a:txBody>
                    <a:bodyPr/>
                    <a:lstStyle/>
                    <a:p>
                      <a:r>
                        <a:rPr lang="en-US" sz="1800" b="1">
                          <a:latin typeface="Georgia" panose="02040502050405020303" pitchFamily="18" charset="0"/>
                        </a:rPr>
                        <a:t>Department-Initiated Actions</a:t>
                      </a:r>
                    </a:p>
                    <a:p>
                      <a:pPr marL="285750" indent="-285750">
                        <a:buFont typeface="Arial" panose="020B0604020202020204" pitchFamily="34" charset="0"/>
                        <a:buChar char="•"/>
                      </a:pPr>
                      <a:r>
                        <a:rPr lang="en-US" sz="1800">
                          <a:latin typeface="Georgia" panose="02040502050405020303" pitchFamily="18" charset="0"/>
                        </a:rPr>
                        <a:t>Continuation Existing Position</a:t>
                      </a:r>
                    </a:p>
                    <a:p>
                      <a:pPr marL="285750" indent="-285750">
                        <a:buFont typeface="Arial" panose="020B0604020202020204" pitchFamily="34" charset="0"/>
                        <a:buChar char="•"/>
                      </a:pPr>
                      <a:r>
                        <a:rPr lang="en-US" sz="1800">
                          <a:latin typeface="Georgia" panose="02040502050405020303" pitchFamily="18" charset="0"/>
                        </a:rPr>
                        <a:t>Revise distribution of salary</a:t>
                      </a:r>
                    </a:p>
                    <a:p>
                      <a:pPr marL="285750" indent="-285750">
                        <a:buFont typeface="Arial" panose="020B0604020202020204" pitchFamily="34" charset="0"/>
                        <a:buChar char="•"/>
                      </a:pPr>
                      <a:r>
                        <a:rPr lang="en-US" sz="1800">
                          <a:latin typeface="Georgia" panose="02040502050405020303" pitchFamily="18" charset="0"/>
                        </a:rPr>
                        <a:t>Termination</a:t>
                      </a:r>
                    </a:p>
                    <a:p>
                      <a:pPr marL="285750" indent="-285750">
                        <a:buFont typeface="Arial" panose="020B0604020202020204" pitchFamily="34" charset="0"/>
                        <a:buChar char="•"/>
                      </a:pPr>
                      <a:r>
                        <a:rPr lang="en-US" sz="1800">
                          <a:latin typeface="Georgia" panose="02040502050405020303" pitchFamily="18" charset="0"/>
                        </a:rPr>
                        <a:t>Rate Range</a:t>
                      </a:r>
                    </a:p>
                    <a:p>
                      <a:pPr marL="285750" indent="-285750">
                        <a:buFont typeface="Arial" panose="020B0604020202020204" pitchFamily="34" charset="0"/>
                        <a:buChar char="•"/>
                      </a:pPr>
                      <a:r>
                        <a:rPr lang="en-US" sz="1800">
                          <a:latin typeface="Georgia" panose="02040502050405020303" pitchFamily="18" charset="0"/>
                        </a:rPr>
                        <a:t>Change County Money</a:t>
                      </a:r>
                    </a:p>
                    <a:p>
                      <a:pPr marL="285750" indent="-285750">
                        <a:buFont typeface="Arial" panose="020B0604020202020204" pitchFamily="34" charset="0"/>
                        <a:buChar char="•"/>
                      </a:pPr>
                      <a:r>
                        <a:rPr lang="en-US" sz="1800">
                          <a:latin typeface="Georgia" panose="02040502050405020303" pitchFamily="18" charset="0"/>
                        </a:rPr>
                        <a:t>Compression/Market Faculty</a:t>
                      </a:r>
                    </a:p>
                    <a:p>
                      <a:pPr marL="285750" indent="-285750">
                        <a:buFont typeface="Arial" panose="020B0604020202020204" pitchFamily="34" charset="0"/>
                        <a:buChar char="•"/>
                      </a:pPr>
                      <a:r>
                        <a:rPr lang="en-US" sz="1800">
                          <a:latin typeface="Georgia" panose="02040502050405020303" pitchFamily="18" charset="0"/>
                        </a:rPr>
                        <a:t>Compression/Market Staff</a:t>
                      </a:r>
                    </a:p>
                    <a:p>
                      <a:pPr marL="285750" indent="-285750">
                        <a:buFont typeface="Arial" panose="020B0604020202020204" pitchFamily="34" charset="0"/>
                        <a:buChar char="•"/>
                      </a:pPr>
                      <a:endParaRPr lang="en-US" sz="1800">
                        <a:latin typeface="Georgia" panose="02040502050405020303" pitchFamily="18" charset="0"/>
                      </a:endParaRPr>
                    </a:p>
                    <a:p>
                      <a:pPr marL="0" indent="0">
                        <a:buFont typeface="Arial" panose="020B0604020202020204" pitchFamily="34" charset="0"/>
                        <a:buNone/>
                      </a:pPr>
                      <a:r>
                        <a:rPr lang="en-US" sz="1800" b="1">
                          <a:latin typeface="Georgia" panose="02040502050405020303" pitchFamily="18" charset="0"/>
                        </a:rPr>
                        <a:t>Employee-Initiated Actions:</a:t>
                      </a:r>
                    </a:p>
                    <a:p>
                      <a:pPr marL="285750" indent="-285750">
                        <a:buFont typeface="Arial" panose="020B0604020202020204" pitchFamily="34" charset="0"/>
                        <a:buChar char="•"/>
                      </a:pPr>
                      <a:r>
                        <a:rPr lang="en-US" sz="1800">
                          <a:latin typeface="Georgia" panose="02040502050405020303" pitchFamily="18" charset="0"/>
                        </a:rPr>
                        <a:t>Change name</a:t>
                      </a:r>
                    </a:p>
                  </a:txBody>
                  <a:tcPr marL="68580" marR="68580" marT="34291" marB="34291"/>
                </a:tc>
                <a:tc>
                  <a:txBody>
                    <a:bodyPr/>
                    <a:lstStyle/>
                    <a:p>
                      <a:pPr marL="285750" indent="-285750">
                        <a:buFont typeface="Arial" panose="020B0604020202020204" pitchFamily="34" charset="0"/>
                        <a:buChar char="•"/>
                      </a:pPr>
                      <a:r>
                        <a:rPr lang="en-US" sz="1800">
                          <a:latin typeface="Georgia" panose="02040502050405020303" pitchFamily="18" charset="0"/>
                        </a:rPr>
                        <a:t>Leave Without Pay</a:t>
                      </a:r>
                    </a:p>
                    <a:p>
                      <a:pPr marL="285750" indent="-285750">
                        <a:buFont typeface="Arial" panose="020B0604020202020204" pitchFamily="34" charset="0"/>
                        <a:buChar char="•"/>
                      </a:pPr>
                      <a:r>
                        <a:rPr lang="en-US" sz="1800">
                          <a:latin typeface="Georgia" panose="02040502050405020303" pitchFamily="18" charset="0"/>
                        </a:rPr>
                        <a:t>Prior Year Back Pay (retro pay process)</a:t>
                      </a:r>
                    </a:p>
                    <a:p>
                      <a:pPr marL="285750" indent="-285750">
                        <a:buFont typeface="Arial" panose="020B0604020202020204" pitchFamily="34" charset="0"/>
                        <a:buChar char="•"/>
                      </a:pPr>
                      <a:r>
                        <a:rPr lang="en-US" sz="1800">
                          <a:latin typeface="Georgia" panose="02040502050405020303" pitchFamily="18" charset="0"/>
                        </a:rPr>
                        <a:t>Summer Back Pay (USG summer pay process)</a:t>
                      </a:r>
                    </a:p>
                  </a:txBody>
                  <a:tcPr marL="68580" marR="68580" marT="34291" marB="34291"/>
                </a:tc>
                <a:extLst>
                  <a:ext uri="{0D108BD9-81ED-4DB2-BD59-A6C34878D82A}">
                    <a16:rowId xmlns:a16="http://schemas.microsoft.com/office/drawing/2014/main" val="3068413519"/>
                  </a:ext>
                </a:extLst>
              </a:tr>
            </a:tbl>
          </a:graphicData>
        </a:graphic>
      </p:graphicFrame>
      <p:sp>
        <p:nvSpPr>
          <p:cNvPr id="6" name="TextBox 5">
            <a:extLst>
              <a:ext uri="{FF2B5EF4-FFF2-40B4-BE49-F238E27FC236}">
                <a16:creationId xmlns:a16="http://schemas.microsoft.com/office/drawing/2014/main" id="{CB46236F-6AE6-49C0-BACA-421B33C0C03D}"/>
              </a:ext>
            </a:extLst>
          </p:cNvPr>
          <p:cNvSpPr txBox="1"/>
          <p:nvPr/>
        </p:nvSpPr>
        <p:spPr>
          <a:xfrm flipH="1">
            <a:off x="450198" y="1693621"/>
            <a:ext cx="1297322" cy="2308324"/>
          </a:xfrm>
          <a:prstGeom prst="rect">
            <a:avLst/>
          </a:prstGeom>
          <a:noFill/>
        </p:spPr>
        <p:txBody>
          <a:bodyPr wrap="square" rtlCol="0" anchor="t">
            <a:spAutoFit/>
          </a:bodyPr>
          <a:lstStyle/>
          <a:p>
            <a:pPr algn="ctr"/>
            <a:r>
              <a:rPr lang="en-US">
                <a:solidFill>
                  <a:srgbClr val="BC1E3E"/>
                </a:solidFill>
                <a:latin typeface="Georgia "/>
              </a:rPr>
              <a:t>I did this in </a:t>
            </a:r>
            <a:r>
              <a:rPr lang="en-US" err="1">
                <a:solidFill>
                  <a:srgbClr val="BC1E3E"/>
                </a:solidFill>
                <a:latin typeface="Georgia "/>
              </a:rPr>
              <a:t>WebDFS</a:t>
            </a:r>
            <a:r>
              <a:rPr lang="en-US">
                <a:solidFill>
                  <a:srgbClr val="BC1E3E"/>
                </a:solidFill>
                <a:latin typeface="Georgia "/>
              </a:rPr>
              <a:t> . Where will I perform these actions now?</a:t>
            </a:r>
          </a:p>
        </p:txBody>
      </p:sp>
      <p:sp>
        <p:nvSpPr>
          <p:cNvPr id="3" name="TextBox 2">
            <a:extLst>
              <a:ext uri="{FF2B5EF4-FFF2-40B4-BE49-F238E27FC236}">
                <a16:creationId xmlns:a16="http://schemas.microsoft.com/office/drawing/2014/main" id="{F277E2D9-798F-4ACE-ADD9-47FB20AD3D31}"/>
              </a:ext>
            </a:extLst>
          </p:cNvPr>
          <p:cNvSpPr txBox="1"/>
          <p:nvPr/>
        </p:nvSpPr>
        <p:spPr>
          <a:xfrm>
            <a:off x="1747520" y="6247651"/>
            <a:ext cx="9057640" cy="369332"/>
          </a:xfrm>
          <a:prstGeom prst="rect">
            <a:avLst/>
          </a:prstGeom>
          <a:noFill/>
        </p:spPr>
        <p:txBody>
          <a:bodyPr wrap="square" rtlCol="0">
            <a:spAutoFit/>
          </a:bodyPr>
          <a:lstStyle/>
          <a:p>
            <a:r>
              <a:rPr lang="en-US">
                <a:latin typeface="+mj-lt"/>
              </a:rPr>
              <a:t>Please refer to the </a:t>
            </a:r>
            <a:r>
              <a:rPr lang="en-US">
                <a:latin typeface="+mj-lt"/>
                <a:hlinkClick r:id="rId3"/>
              </a:rPr>
              <a:t>Personnel-Related Transactions Matrix </a:t>
            </a:r>
            <a:r>
              <a:rPr lang="en-US">
                <a:latin typeface="+mj-lt"/>
              </a:rPr>
              <a:t>for more information</a:t>
            </a:r>
            <a:r>
              <a:rPr lang="en-US"/>
              <a:t>.</a:t>
            </a:r>
          </a:p>
        </p:txBody>
      </p:sp>
    </p:spTree>
    <p:extLst>
      <p:ext uri="{BB962C8B-B14F-4D97-AF65-F5344CB8AC3E}">
        <p14:creationId xmlns:p14="http://schemas.microsoft.com/office/powerpoint/2010/main" val="37284096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82C11-D045-492A-964E-D461A795E981}"/>
              </a:ext>
            </a:extLst>
          </p:cNvPr>
          <p:cNvSpPr>
            <a:spLocks noGrp="1"/>
          </p:cNvSpPr>
          <p:nvPr>
            <p:ph type="title"/>
          </p:nvPr>
        </p:nvSpPr>
        <p:spPr/>
        <p:txBody>
          <a:bodyPr/>
          <a:lstStyle/>
          <a:p>
            <a:r>
              <a:rPr lang="en-US"/>
              <a:t>Combining Budget and Direct Retro Entries</a:t>
            </a:r>
          </a:p>
        </p:txBody>
      </p:sp>
      <p:sp>
        <p:nvSpPr>
          <p:cNvPr id="3" name="Content Placeholder 2">
            <a:extLst>
              <a:ext uri="{FF2B5EF4-FFF2-40B4-BE49-F238E27FC236}">
                <a16:creationId xmlns:a16="http://schemas.microsoft.com/office/drawing/2014/main" id="{8B4D4329-5E54-4E7B-AEB9-7116830E014F}"/>
              </a:ext>
            </a:extLst>
          </p:cNvPr>
          <p:cNvSpPr>
            <a:spLocks noGrp="1"/>
          </p:cNvSpPr>
          <p:nvPr>
            <p:ph idx="1"/>
          </p:nvPr>
        </p:nvSpPr>
        <p:spPr/>
        <p:txBody>
          <a:bodyPr/>
          <a:lstStyle/>
          <a:p>
            <a:pPr marL="0" indent="0">
              <a:buNone/>
            </a:pPr>
            <a:r>
              <a:rPr lang="en-US" sz="2400" u="sng"/>
              <a:t>Budget &amp; Direct Retros </a:t>
            </a:r>
            <a:r>
              <a:rPr lang="en-US" sz="2400"/>
              <a:t>– combination of changes to payroll accounting entries in a specified date range</a:t>
            </a:r>
          </a:p>
          <a:p>
            <a:pPr marL="0" indent="0">
              <a:buNone/>
            </a:pPr>
            <a:endParaRPr lang="en-US"/>
          </a:p>
        </p:txBody>
      </p:sp>
      <p:sp>
        <p:nvSpPr>
          <p:cNvPr id="4" name="Slide Number Placeholder 3">
            <a:extLst>
              <a:ext uri="{FF2B5EF4-FFF2-40B4-BE49-F238E27FC236}">
                <a16:creationId xmlns:a16="http://schemas.microsoft.com/office/drawing/2014/main" id="{9B062BFB-0D3B-445B-95A7-E8F79182C0A7}"/>
              </a:ext>
            </a:extLst>
          </p:cNvPr>
          <p:cNvSpPr>
            <a:spLocks noGrp="1"/>
          </p:cNvSpPr>
          <p:nvPr>
            <p:ph type="sldNum" sz="quarter" idx="4"/>
          </p:nvPr>
        </p:nvSpPr>
        <p:spPr/>
        <p:txBody>
          <a:bodyPr/>
          <a:lstStyle/>
          <a:p>
            <a:fld id="{A4ED125B-D284-4FF1-A924-6417E476951B}" type="slidenum">
              <a:rPr lang="en-US" smtClean="0"/>
              <a:pPr/>
              <a:t>80</a:t>
            </a:fld>
            <a:endParaRPr lang="en-US"/>
          </a:p>
        </p:txBody>
      </p:sp>
      <p:graphicFrame>
        <p:nvGraphicFramePr>
          <p:cNvPr id="5" name="Diagram 4">
            <a:extLst>
              <a:ext uri="{FF2B5EF4-FFF2-40B4-BE49-F238E27FC236}">
                <a16:creationId xmlns:a16="http://schemas.microsoft.com/office/drawing/2014/main" id="{645A862E-77CC-4BF7-AEF4-9E9903E12B76}"/>
              </a:ext>
            </a:extLst>
          </p:cNvPr>
          <p:cNvGraphicFramePr/>
          <p:nvPr>
            <p:extLst>
              <p:ext uri="{D42A27DB-BD31-4B8C-83A1-F6EECF244321}">
                <p14:modId xmlns:p14="http://schemas.microsoft.com/office/powerpoint/2010/main" val="3641296365"/>
              </p:ext>
            </p:extLst>
          </p:nvPr>
        </p:nvGraphicFramePr>
        <p:xfrm>
          <a:off x="5498124" y="3859197"/>
          <a:ext cx="4572000" cy="1163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Isosceles Triangle 5">
            <a:extLst>
              <a:ext uri="{FF2B5EF4-FFF2-40B4-BE49-F238E27FC236}">
                <a16:creationId xmlns:a16="http://schemas.microsoft.com/office/drawing/2014/main" id="{12277BDA-4F49-42B5-BC2E-DB2CDB33DD27}"/>
              </a:ext>
            </a:extLst>
          </p:cNvPr>
          <p:cNvSpPr/>
          <p:nvPr/>
        </p:nvSpPr>
        <p:spPr>
          <a:xfrm>
            <a:off x="7510220" y="4210095"/>
            <a:ext cx="337751" cy="172994"/>
          </a:xfrm>
          <a:prstGeom prst="triangl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1">
              <a:defRPr/>
            </a:pPr>
            <a:endParaRPr lang="en-US">
              <a:solidFill>
                <a:srgbClr val="FFFFFF"/>
              </a:solidFill>
              <a:latin typeface="+mj-lt"/>
            </a:endParaRPr>
          </a:p>
        </p:txBody>
      </p:sp>
      <p:sp>
        <p:nvSpPr>
          <p:cNvPr id="7" name="TextBox 6">
            <a:extLst>
              <a:ext uri="{FF2B5EF4-FFF2-40B4-BE49-F238E27FC236}">
                <a16:creationId xmlns:a16="http://schemas.microsoft.com/office/drawing/2014/main" id="{D49E8132-2992-4B84-A52B-E08AA91AAFD2}"/>
              </a:ext>
            </a:extLst>
          </p:cNvPr>
          <p:cNvSpPr txBox="1"/>
          <p:nvPr/>
        </p:nvSpPr>
        <p:spPr>
          <a:xfrm>
            <a:off x="7444314" y="4412755"/>
            <a:ext cx="2018273" cy="307777"/>
          </a:xfrm>
          <a:prstGeom prst="rect">
            <a:avLst/>
          </a:prstGeom>
          <a:noFill/>
        </p:spPr>
        <p:txBody>
          <a:bodyPr wrap="square" rtlCol="0">
            <a:spAutoFit/>
          </a:bodyPr>
          <a:lstStyle/>
          <a:p>
            <a:pPr defTabSz="685801">
              <a:defRPr/>
            </a:pPr>
            <a:r>
              <a:rPr lang="en-US" sz="1400">
                <a:solidFill>
                  <a:prstClr val="black"/>
                </a:solidFill>
                <a:latin typeface="+mj-lt"/>
              </a:rPr>
              <a:t>Effective Date</a:t>
            </a:r>
          </a:p>
        </p:txBody>
      </p:sp>
      <p:sp>
        <p:nvSpPr>
          <p:cNvPr id="8" name="Rectangle 7">
            <a:extLst>
              <a:ext uri="{FF2B5EF4-FFF2-40B4-BE49-F238E27FC236}">
                <a16:creationId xmlns:a16="http://schemas.microsoft.com/office/drawing/2014/main" id="{E88BC88C-4792-4FC2-AB72-F5E339C818FF}"/>
              </a:ext>
            </a:extLst>
          </p:cNvPr>
          <p:cNvSpPr/>
          <p:nvPr/>
        </p:nvSpPr>
        <p:spPr>
          <a:xfrm>
            <a:off x="7658504" y="3121908"/>
            <a:ext cx="45719" cy="1062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a:solidFill>
                <a:srgbClr val="FFFFFF"/>
              </a:solidFill>
              <a:latin typeface="+mj-lt"/>
            </a:endParaRPr>
          </a:p>
        </p:txBody>
      </p:sp>
      <p:sp>
        <p:nvSpPr>
          <p:cNvPr id="9" name="Arrow: Right 8">
            <a:extLst>
              <a:ext uri="{FF2B5EF4-FFF2-40B4-BE49-F238E27FC236}">
                <a16:creationId xmlns:a16="http://schemas.microsoft.com/office/drawing/2014/main" id="{644ABC18-741A-40DA-BF81-24BEDE2FF335}"/>
              </a:ext>
            </a:extLst>
          </p:cNvPr>
          <p:cNvSpPr/>
          <p:nvPr/>
        </p:nvSpPr>
        <p:spPr>
          <a:xfrm>
            <a:off x="6723510" y="3280487"/>
            <a:ext cx="942820" cy="500747"/>
          </a:xfrm>
          <a:prstGeom prst="rightArrow">
            <a:avLst/>
          </a:prstGeom>
          <a:solidFill>
            <a:srgbClr val="3F76AA"/>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685801">
              <a:defRPr/>
            </a:pPr>
            <a:r>
              <a:rPr lang="en-US" sz="1200">
                <a:solidFill>
                  <a:srgbClr val="FFFFFF"/>
                </a:solidFill>
                <a:latin typeface="+mj-lt"/>
              </a:rPr>
              <a:t>Reclass JE</a:t>
            </a:r>
          </a:p>
        </p:txBody>
      </p:sp>
      <p:sp>
        <p:nvSpPr>
          <p:cNvPr id="10" name="Rectangle 9">
            <a:extLst>
              <a:ext uri="{FF2B5EF4-FFF2-40B4-BE49-F238E27FC236}">
                <a16:creationId xmlns:a16="http://schemas.microsoft.com/office/drawing/2014/main" id="{96214AB3-155F-42BB-8BA3-C908224A043E}"/>
              </a:ext>
            </a:extLst>
          </p:cNvPr>
          <p:cNvSpPr/>
          <p:nvPr/>
        </p:nvSpPr>
        <p:spPr>
          <a:xfrm>
            <a:off x="6674084" y="3121908"/>
            <a:ext cx="45719" cy="1062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a:solidFill>
                <a:srgbClr val="FFFFFF"/>
              </a:solidFill>
              <a:latin typeface="+mj-lt"/>
            </a:endParaRPr>
          </a:p>
        </p:txBody>
      </p:sp>
      <p:sp>
        <p:nvSpPr>
          <p:cNvPr id="11" name="Arrow: Right 10">
            <a:extLst>
              <a:ext uri="{FF2B5EF4-FFF2-40B4-BE49-F238E27FC236}">
                <a16:creationId xmlns:a16="http://schemas.microsoft.com/office/drawing/2014/main" id="{7CAF7B30-94BE-4CEE-B76A-A1290A4CC01A}"/>
              </a:ext>
            </a:extLst>
          </p:cNvPr>
          <p:cNvSpPr/>
          <p:nvPr/>
        </p:nvSpPr>
        <p:spPr>
          <a:xfrm>
            <a:off x="7724405" y="3280487"/>
            <a:ext cx="2254283" cy="500747"/>
          </a:xfrm>
          <a:prstGeom prst="rightArrow">
            <a:avLst/>
          </a:prstGeom>
          <a:solidFill>
            <a:srgbClr val="98D349"/>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685801">
              <a:defRPr/>
            </a:pPr>
            <a:r>
              <a:rPr lang="en-US" sz="1200">
                <a:solidFill>
                  <a:prstClr val="black"/>
                </a:solidFill>
                <a:latin typeface="+mj-lt"/>
              </a:rPr>
              <a:t>Reclass JE</a:t>
            </a:r>
          </a:p>
        </p:txBody>
      </p:sp>
    </p:spTree>
    <p:extLst>
      <p:ext uri="{BB962C8B-B14F-4D97-AF65-F5344CB8AC3E}">
        <p14:creationId xmlns:p14="http://schemas.microsoft.com/office/powerpoint/2010/main" val="24160820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FC70-85DC-42F5-9E87-94380AC7A834}"/>
              </a:ext>
            </a:extLst>
          </p:cNvPr>
          <p:cNvSpPr>
            <a:spLocks noGrp="1"/>
          </p:cNvSpPr>
          <p:nvPr>
            <p:ph type="title"/>
          </p:nvPr>
        </p:nvSpPr>
        <p:spPr/>
        <p:txBody>
          <a:bodyPr/>
          <a:lstStyle/>
          <a:p>
            <a:r>
              <a:rPr lang="en-US"/>
              <a:t>Questions</a:t>
            </a:r>
          </a:p>
        </p:txBody>
      </p:sp>
      <p:sp>
        <p:nvSpPr>
          <p:cNvPr id="3" name="Slide Number Placeholder 2">
            <a:extLst>
              <a:ext uri="{FF2B5EF4-FFF2-40B4-BE49-F238E27FC236}">
                <a16:creationId xmlns:a16="http://schemas.microsoft.com/office/drawing/2014/main" id="{DD3B7A1B-35A0-46AF-A3B7-6B7431D03C45}"/>
              </a:ext>
            </a:extLst>
          </p:cNvPr>
          <p:cNvSpPr>
            <a:spLocks noGrp="1"/>
          </p:cNvSpPr>
          <p:nvPr>
            <p:ph type="sldNum" sz="quarter" idx="4"/>
          </p:nvPr>
        </p:nvSpPr>
        <p:spPr/>
        <p:txBody>
          <a:bodyPr/>
          <a:lstStyle/>
          <a:p>
            <a:fld id="{A09674C5-C434-4B24-B4FA-6E5B8E1FB347}" type="slidenum">
              <a:rPr lang="en-US" smtClean="0"/>
              <a:pPr/>
              <a:t>81</a:t>
            </a:fld>
            <a:endParaRPr lang="en-US"/>
          </a:p>
        </p:txBody>
      </p:sp>
    </p:spTree>
    <p:extLst>
      <p:ext uri="{BB962C8B-B14F-4D97-AF65-F5344CB8AC3E}">
        <p14:creationId xmlns:p14="http://schemas.microsoft.com/office/powerpoint/2010/main" val="27258040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9E9D-03EB-4228-BDB1-389C5DDCCAA2}"/>
              </a:ext>
            </a:extLst>
          </p:cNvPr>
          <p:cNvSpPr>
            <a:spLocks noGrp="1"/>
          </p:cNvSpPr>
          <p:nvPr>
            <p:ph type="title"/>
          </p:nvPr>
        </p:nvSpPr>
        <p:spPr/>
        <p:txBody>
          <a:bodyPr/>
          <a:lstStyle/>
          <a:p>
            <a:r>
              <a:rPr lang="en-US" sz="4800"/>
              <a:t>Introducing MSS Workflow</a:t>
            </a:r>
            <a:endParaRPr lang="en-US"/>
          </a:p>
        </p:txBody>
      </p:sp>
      <p:sp>
        <p:nvSpPr>
          <p:cNvPr id="3" name="Text Placeholder 2">
            <a:extLst>
              <a:ext uri="{FF2B5EF4-FFF2-40B4-BE49-F238E27FC236}">
                <a16:creationId xmlns:a16="http://schemas.microsoft.com/office/drawing/2014/main" id="{F294A107-97D6-4BC6-B1E8-D71B44476F66}"/>
              </a:ext>
            </a:extLst>
          </p:cNvPr>
          <p:cNvSpPr>
            <a:spLocks noGrp="1"/>
          </p:cNvSpPr>
          <p:nvPr>
            <p:ph type="body" idx="1"/>
          </p:nvPr>
        </p:nvSpPr>
        <p:spPr/>
        <p:txBody>
          <a:bodyPr/>
          <a:lstStyle/>
          <a:p>
            <a:r>
              <a:rPr lang="en-US"/>
              <a:t>Manager Self Service for System Managers</a:t>
            </a:r>
          </a:p>
          <a:p>
            <a:endParaRPr lang="en-US"/>
          </a:p>
        </p:txBody>
      </p:sp>
      <p:sp>
        <p:nvSpPr>
          <p:cNvPr id="4" name="Slide Number Placeholder 3">
            <a:extLst>
              <a:ext uri="{FF2B5EF4-FFF2-40B4-BE49-F238E27FC236}">
                <a16:creationId xmlns:a16="http://schemas.microsoft.com/office/drawing/2014/main" id="{3C99B486-30F3-48A3-9776-F8B315B1454F}"/>
              </a:ext>
            </a:extLst>
          </p:cNvPr>
          <p:cNvSpPr>
            <a:spLocks noGrp="1"/>
          </p:cNvSpPr>
          <p:nvPr>
            <p:ph type="sldNum" sz="quarter" idx="12"/>
          </p:nvPr>
        </p:nvSpPr>
        <p:spPr/>
        <p:txBody>
          <a:bodyPr/>
          <a:lstStyle/>
          <a:p>
            <a:fld id="{86687E3D-F668-2249-ACB4-BCF73090E4A0}" type="slidenum">
              <a:rPr lang="en-US" smtClean="0"/>
              <a:t>82</a:t>
            </a:fld>
            <a:endParaRPr lang="en-US"/>
          </a:p>
        </p:txBody>
      </p:sp>
    </p:spTree>
    <p:extLst>
      <p:ext uri="{BB962C8B-B14F-4D97-AF65-F5344CB8AC3E}">
        <p14:creationId xmlns:p14="http://schemas.microsoft.com/office/powerpoint/2010/main" val="32976629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A292-A24E-4AA1-B42D-B5FE8BB5B8A0}"/>
              </a:ext>
            </a:extLst>
          </p:cNvPr>
          <p:cNvSpPr>
            <a:spLocks noGrp="1"/>
          </p:cNvSpPr>
          <p:nvPr>
            <p:ph type="title"/>
          </p:nvPr>
        </p:nvSpPr>
        <p:spPr/>
        <p:txBody>
          <a:bodyPr/>
          <a:lstStyle/>
          <a:p>
            <a:r>
              <a:rPr lang="en-US">
                <a:latin typeface="Georgia" charset="0"/>
                <a:ea typeface="Georgia" charset="0"/>
                <a:cs typeface="Georgia" charset="0"/>
              </a:rPr>
              <a:t>Ad Hoc Review and Approve</a:t>
            </a:r>
            <a:endParaRPr lang="en-US"/>
          </a:p>
        </p:txBody>
      </p:sp>
      <p:sp>
        <p:nvSpPr>
          <p:cNvPr id="3" name="Content Placeholder 2">
            <a:extLst>
              <a:ext uri="{FF2B5EF4-FFF2-40B4-BE49-F238E27FC236}">
                <a16:creationId xmlns:a16="http://schemas.microsoft.com/office/drawing/2014/main" id="{78FD7A5B-1E63-485D-93AD-51C2EB162108}"/>
              </a:ext>
            </a:extLst>
          </p:cNvPr>
          <p:cNvSpPr>
            <a:spLocks noGrp="1"/>
          </p:cNvSpPr>
          <p:nvPr>
            <p:ph idx="1"/>
          </p:nvPr>
        </p:nvSpPr>
        <p:spPr>
          <a:xfrm>
            <a:off x="838204" y="3810876"/>
            <a:ext cx="10515600" cy="2536915"/>
          </a:xfrm>
        </p:spPr>
        <p:txBody>
          <a:bodyPr>
            <a:normAutofit lnSpcReduction="10000"/>
          </a:bodyPr>
          <a:lstStyle/>
          <a:p>
            <a:pPr marL="0" indent="0" defTabSz="685801">
              <a:buNone/>
              <a:defRPr/>
            </a:pPr>
            <a:r>
              <a:rPr lang="en-US" sz="2800">
                <a:solidFill>
                  <a:prstClr val="black"/>
                </a:solidFill>
              </a:rPr>
              <a:t>Must be a system manager or ad hoc app role, in or out of the department</a:t>
            </a:r>
          </a:p>
          <a:p>
            <a:pPr marL="557204" lvl="1" indent="-214312" defTabSz="685801">
              <a:buFontTx/>
              <a:buChar char="-"/>
              <a:defRPr/>
            </a:pPr>
            <a:r>
              <a:rPr lang="en-US" sz="2400">
                <a:solidFill>
                  <a:prstClr val="black"/>
                </a:solidFill>
              </a:rPr>
              <a:t>Approvers can assign one prior to approval</a:t>
            </a:r>
            <a:endParaRPr lang="en-US" sz="2400">
              <a:solidFill>
                <a:prstClr val="black"/>
              </a:solidFill>
              <a:cs typeface="Calibri"/>
            </a:endParaRPr>
          </a:p>
          <a:p>
            <a:pPr marL="557204" lvl="1" indent="-214312" defTabSz="685801">
              <a:buFontTx/>
              <a:buChar char="-"/>
              <a:defRPr/>
            </a:pPr>
            <a:r>
              <a:rPr lang="en-US" sz="2400">
                <a:solidFill>
                  <a:prstClr val="black"/>
                </a:solidFill>
              </a:rPr>
              <a:t>Initiator can after they submit</a:t>
            </a:r>
            <a:endParaRPr lang="en-US" sz="2400">
              <a:solidFill>
                <a:prstClr val="black"/>
              </a:solidFill>
              <a:cs typeface="Calibri"/>
            </a:endParaRPr>
          </a:p>
          <a:p>
            <a:pPr marL="557204" lvl="1" indent="-214312">
              <a:buFontTx/>
              <a:buChar char="-"/>
              <a:defRPr/>
            </a:pPr>
            <a:r>
              <a:rPr lang="en-US" sz="2400">
                <a:solidFill>
                  <a:srgbClr val="FF0000"/>
                </a:solidFill>
              </a:rPr>
              <a:t>Absence and time flow DOES NOT FOLLOW , goes straight to Reports to</a:t>
            </a:r>
            <a:endParaRPr lang="en-US" sz="2400">
              <a:solidFill>
                <a:srgbClr val="FF0000"/>
              </a:solidFill>
              <a:cs typeface="Calibri"/>
            </a:endParaRPr>
          </a:p>
          <a:p>
            <a:endParaRPr lang="en-US"/>
          </a:p>
        </p:txBody>
      </p:sp>
      <p:sp>
        <p:nvSpPr>
          <p:cNvPr id="4" name="Slide Number Placeholder 3">
            <a:extLst>
              <a:ext uri="{FF2B5EF4-FFF2-40B4-BE49-F238E27FC236}">
                <a16:creationId xmlns:a16="http://schemas.microsoft.com/office/drawing/2014/main" id="{A5BE22B6-8A63-4DA6-A807-A4819D4A4D71}"/>
              </a:ext>
            </a:extLst>
          </p:cNvPr>
          <p:cNvSpPr>
            <a:spLocks noGrp="1"/>
          </p:cNvSpPr>
          <p:nvPr>
            <p:ph type="sldNum" sz="quarter" idx="4"/>
          </p:nvPr>
        </p:nvSpPr>
        <p:spPr/>
        <p:txBody>
          <a:bodyPr/>
          <a:lstStyle/>
          <a:p>
            <a:fld id="{A4ED125B-D284-4FF1-A924-6417E476951B}" type="slidenum">
              <a:rPr lang="en-US" smtClean="0"/>
              <a:pPr/>
              <a:t>83</a:t>
            </a:fld>
            <a:endParaRPr lang="en-US"/>
          </a:p>
        </p:txBody>
      </p:sp>
      <p:sp>
        <p:nvSpPr>
          <p:cNvPr id="5" name="Rectangle 4">
            <a:extLst>
              <a:ext uri="{FF2B5EF4-FFF2-40B4-BE49-F238E27FC236}">
                <a16:creationId xmlns:a16="http://schemas.microsoft.com/office/drawing/2014/main" id="{EB9D4327-4D11-416A-826E-7C7F37318178}"/>
              </a:ext>
            </a:extLst>
          </p:cNvPr>
          <p:cNvSpPr/>
          <p:nvPr/>
        </p:nvSpPr>
        <p:spPr>
          <a:xfrm>
            <a:off x="2060098" y="2419809"/>
            <a:ext cx="1240677" cy="79076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a:solidFill>
                  <a:prstClr val="black">
                    <a:lumMod val="95000"/>
                    <a:lumOff val="5000"/>
                  </a:prstClr>
                </a:solidFill>
                <a:latin typeface="Calibri" panose="020F0502020204030204"/>
              </a:rPr>
              <a:t>Initiator – System </a:t>
            </a:r>
            <a:r>
              <a:rPr lang="en-US" sz="1351" err="1">
                <a:solidFill>
                  <a:prstClr val="black">
                    <a:lumMod val="95000"/>
                    <a:lumOff val="5000"/>
                  </a:prstClr>
                </a:solidFill>
                <a:latin typeface="Calibri" panose="020F0502020204030204"/>
              </a:rPr>
              <a:t>Mgr</a:t>
            </a:r>
            <a:r>
              <a:rPr lang="en-US" sz="1351">
                <a:solidFill>
                  <a:prstClr val="black">
                    <a:lumMod val="95000"/>
                    <a:lumOff val="5000"/>
                  </a:prstClr>
                </a:solidFill>
                <a:latin typeface="Calibri" panose="020F0502020204030204"/>
              </a:rPr>
              <a:t> (BOR role)</a:t>
            </a:r>
          </a:p>
        </p:txBody>
      </p:sp>
      <p:sp>
        <p:nvSpPr>
          <p:cNvPr id="6" name="Rectangle 5">
            <a:extLst>
              <a:ext uri="{FF2B5EF4-FFF2-40B4-BE49-F238E27FC236}">
                <a16:creationId xmlns:a16="http://schemas.microsoft.com/office/drawing/2014/main" id="{FCF3DF73-8DAB-4663-9FF4-C80C1BCCC472}"/>
              </a:ext>
            </a:extLst>
          </p:cNvPr>
          <p:cNvSpPr/>
          <p:nvPr/>
        </p:nvSpPr>
        <p:spPr>
          <a:xfrm>
            <a:off x="7677886" y="2456214"/>
            <a:ext cx="1049431" cy="79076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a:solidFill>
                  <a:prstClr val="black">
                    <a:lumMod val="95000"/>
                    <a:lumOff val="5000"/>
                  </a:prstClr>
                </a:solidFill>
                <a:latin typeface="Calibri" panose="020F0502020204030204"/>
              </a:rPr>
              <a:t>4</a:t>
            </a:r>
          </a:p>
          <a:p>
            <a:pPr algn="ctr" defTabSz="685801">
              <a:defRPr/>
            </a:pPr>
            <a:endParaRPr lang="en-US" sz="1351">
              <a:solidFill>
                <a:prstClr val="black">
                  <a:lumMod val="95000"/>
                  <a:lumOff val="5000"/>
                </a:prstClr>
              </a:solidFill>
              <a:latin typeface="Calibri" panose="020F0502020204030204"/>
            </a:endParaRPr>
          </a:p>
        </p:txBody>
      </p:sp>
      <p:sp>
        <p:nvSpPr>
          <p:cNvPr id="7" name="Rectangle 6">
            <a:extLst>
              <a:ext uri="{FF2B5EF4-FFF2-40B4-BE49-F238E27FC236}">
                <a16:creationId xmlns:a16="http://schemas.microsoft.com/office/drawing/2014/main" id="{C7D0FF20-4A26-41ED-8AAC-9F98D28706B8}"/>
              </a:ext>
            </a:extLst>
          </p:cNvPr>
          <p:cNvSpPr/>
          <p:nvPr/>
        </p:nvSpPr>
        <p:spPr>
          <a:xfrm>
            <a:off x="3800379" y="2437227"/>
            <a:ext cx="979143" cy="79076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a:solidFill>
                  <a:prstClr val="black">
                    <a:lumMod val="95000"/>
                    <a:lumOff val="5000"/>
                  </a:prstClr>
                </a:solidFill>
                <a:latin typeface="Calibri" panose="020F0502020204030204"/>
              </a:rPr>
              <a:t>1</a:t>
            </a:r>
          </a:p>
          <a:p>
            <a:pPr algn="ctr" defTabSz="685801">
              <a:defRPr/>
            </a:pPr>
            <a:endParaRPr lang="en-US" sz="1351">
              <a:solidFill>
                <a:prstClr val="black">
                  <a:lumMod val="95000"/>
                  <a:lumOff val="5000"/>
                </a:prstClr>
              </a:solidFill>
              <a:latin typeface="Calibri" panose="020F0502020204030204"/>
            </a:endParaRPr>
          </a:p>
        </p:txBody>
      </p:sp>
      <p:sp>
        <p:nvSpPr>
          <p:cNvPr id="8" name="Rectangle 7">
            <a:extLst>
              <a:ext uri="{FF2B5EF4-FFF2-40B4-BE49-F238E27FC236}">
                <a16:creationId xmlns:a16="http://schemas.microsoft.com/office/drawing/2014/main" id="{DB5788FC-6005-4DD9-8142-5EB6CE08298E}"/>
              </a:ext>
            </a:extLst>
          </p:cNvPr>
          <p:cNvSpPr/>
          <p:nvPr/>
        </p:nvSpPr>
        <p:spPr>
          <a:xfrm>
            <a:off x="9088565" y="2449681"/>
            <a:ext cx="1076519" cy="79076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a:solidFill>
                  <a:prstClr val="black">
                    <a:lumMod val="95000"/>
                    <a:lumOff val="5000"/>
                  </a:prstClr>
                </a:solidFill>
                <a:latin typeface="Calibri" panose="020F0502020204030204"/>
              </a:rPr>
              <a:t>5</a:t>
            </a:r>
          </a:p>
        </p:txBody>
      </p:sp>
      <p:sp>
        <p:nvSpPr>
          <p:cNvPr id="9" name="Rectangle 8">
            <a:extLst>
              <a:ext uri="{FF2B5EF4-FFF2-40B4-BE49-F238E27FC236}">
                <a16:creationId xmlns:a16="http://schemas.microsoft.com/office/drawing/2014/main" id="{7B05A52F-FC45-4608-9BC3-DC0F08AC1FE1}"/>
              </a:ext>
            </a:extLst>
          </p:cNvPr>
          <p:cNvSpPr/>
          <p:nvPr/>
        </p:nvSpPr>
        <p:spPr>
          <a:xfrm>
            <a:off x="5046573" y="2443967"/>
            <a:ext cx="979143" cy="79076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a:solidFill>
                  <a:prstClr val="black">
                    <a:lumMod val="95000"/>
                    <a:lumOff val="5000"/>
                  </a:prstClr>
                </a:solidFill>
                <a:latin typeface="Calibri" panose="020F0502020204030204"/>
              </a:rPr>
              <a:t>2</a:t>
            </a:r>
          </a:p>
        </p:txBody>
      </p:sp>
      <p:sp>
        <p:nvSpPr>
          <p:cNvPr id="10" name="Rectangle 9">
            <a:extLst>
              <a:ext uri="{FF2B5EF4-FFF2-40B4-BE49-F238E27FC236}">
                <a16:creationId xmlns:a16="http://schemas.microsoft.com/office/drawing/2014/main" id="{14B75093-D1B7-4EF7-A927-11F6FC53BA76}"/>
              </a:ext>
            </a:extLst>
          </p:cNvPr>
          <p:cNvSpPr/>
          <p:nvPr/>
        </p:nvSpPr>
        <p:spPr>
          <a:xfrm>
            <a:off x="6292768" y="2456214"/>
            <a:ext cx="947564" cy="79076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a:solidFill>
                  <a:prstClr val="black">
                    <a:lumMod val="95000"/>
                    <a:lumOff val="5000"/>
                  </a:prstClr>
                </a:solidFill>
                <a:latin typeface="Calibri" panose="020F0502020204030204"/>
              </a:rPr>
              <a:t>3</a:t>
            </a:r>
          </a:p>
        </p:txBody>
      </p:sp>
      <p:sp>
        <p:nvSpPr>
          <p:cNvPr id="11" name="TextBox 10">
            <a:extLst>
              <a:ext uri="{FF2B5EF4-FFF2-40B4-BE49-F238E27FC236}">
                <a16:creationId xmlns:a16="http://schemas.microsoft.com/office/drawing/2014/main" id="{975B2B64-BC76-4046-AD47-4A3E3EF8D20D}"/>
              </a:ext>
            </a:extLst>
          </p:cNvPr>
          <p:cNvSpPr txBox="1"/>
          <p:nvPr/>
        </p:nvSpPr>
        <p:spPr>
          <a:xfrm flipH="1">
            <a:off x="3902244" y="3233411"/>
            <a:ext cx="1387931" cy="254044"/>
          </a:xfrm>
          <a:prstGeom prst="rect">
            <a:avLst/>
          </a:prstGeom>
          <a:noFill/>
        </p:spPr>
        <p:txBody>
          <a:bodyPr wrap="square" rtlCol="0">
            <a:spAutoFit/>
          </a:bodyPr>
          <a:lstStyle/>
          <a:p>
            <a:pPr defTabSz="685801">
              <a:defRPr/>
            </a:pPr>
            <a:r>
              <a:rPr lang="en-US" sz="1051">
                <a:solidFill>
                  <a:prstClr val="black"/>
                </a:solidFill>
                <a:latin typeface="Calibri" panose="020F0502020204030204"/>
              </a:rPr>
              <a:t>-At Save</a:t>
            </a:r>
          </a:p>
        </p:txBody>
      </p:sp>
      <p:sp>
        <p:nvSpPr>
          <p:cNvPr id="12" name="TextBox 11">
            <a:extLst>
              <a:ext uri="{FF2B5EF4-FFF2-40B4-BE49-F238E27FC236}">
                <a16:creationId xmlns:a16="http://schemas.microsoft.com/office/drawing/2014/main" id="{84D25C33-D6CE-40B4-AE1E-208EF81CC975}"/>
              </a:ext>
            </a:extLst>
          </p:cNvPr>
          <p:cNvSpPr txBox="1"/>
          <p:nvPr/>
        </p:nvSpPr>
        <p:spPr>
          <a:xfrm flipH="1">
            <a:off x="8275051" y="3279575"/>
            <a:ext cx="1387931" cy="254044"/>
          </a:xfrm>
          <a:prstGeom prst="rect">
            <a:avLst/>
          </a:prstGeom>
          <a:noFill/>
        </p:spPr>
        <p:txBody>
          <a:bodyPr wrap="square" rtlCol="0">
            <a:spAutoFit/>
          </a:bodyPr>
          <a:lstStyle/>
          <a:p>
            <a:pPr defTabSz="685801">
              <a:defRPr/>
            </a:pPr>
            <a:r>
              <a:rPr lang="en-US" sz="1051">
                <a:solidFill>
                  <a:prstClr val="black"/>
                </a:solidFill>
                <a:latin typeface="Calibri" panose="020F0502020204030204"/>
              </a:rPr>
              <a:t>-Uses Approval Tiles</a:t>
            </a:r>
          </a:p>
        </p:txBody>
      </p:sp>
      <p:sp>
        <p:nvSpPr>
          <p:cNvPr id="13" name="Rectangle 12">
            <a:extLst>
              <a:ext uri="{FF2B5EF4-FFF2-40B4-BE49-F238E27FC236}">
                <a16:creationId xmlns:a16="http://schemas.microsoft.com/office/drawing/2014/main" id="{60B9A9DB-0432-4A9A-B2E7-D88B618B8C9F}"/>
              </a:ext>
            </a:extLst>
          </p:cNvPr>
          <p:cNvSpPr/>
          <p:nvPr/>
        </p:nvSpPr>
        <p:spPr>
          <a:xfrm>
            <a:off x="1967527" y="1353844"/>
            <a:ext cx="1561111" cy="7907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r>
              <a:rPr lang="en-US" sz="1351">
                <a:solidFill>
                  <a:prstClr val="black">
                    <a:lumMod val="95000"/>
                    <a:lumOff val="5000"/>
                  </a:prstClr>
                </a:solidFill>
                <a:latin typeface="Calibri" panose="020F0502020204030204"/>
              </a:rPr>
              <a:t>ESS Transactions go straight to HR</a:t>
            </a:r>
          </a:p>
          <a:p>
            <a:pPr algn="ctr" defTabSz="685801">
              <a:defRPr/>
            </a:pPr>
            <a:r>
              <a:rPr lang="en-US" sz="1351">
                <a:solidFill>
                  <a:prstClr val="black">
                    <a:lumMod val="95000"/>
                    <a:lumOff val="5000"/>
                  </a:prstClr>
                </a:solidFill>
                <a:latin typeface="Calibri" panose="020F0502020204030204"/>
              </a:rPr>
              <a:t>-name change, degree</a:t>
            </a:r>
          </a:p>
        </p:txBody>
      </p:sp>
      <p:sp>
        <p:nvSpPr>
          <p:cNvPr id="14" name="TextBox 13">
            <a:extLst>
              <a:ext uri="{FF2B5EF4-FFF2-40B4-BE49-F238E27FC236}">
                <a16:creationId xmlns:a16="http://schemas.microsoft.com/office/drawing/2014/main" id="{9C6637B7-763E-4978-B076-06A8B8C372ED}"/>
              </a:ext>
            </a:extLst>
          </p:cNvPr>
          <p:cNvSpPr txBox="1"/>
          <p:nvPr/>
        </p:nvSpPr>
        <p:spPr>
          <a:xfrm flipH="1">
            <a:off x="2179897" y="3233410"/>
            <a:ext cx="1387931" cy="577466"/>
          </a:xfrm>
          <a:prstGeom prst="rect">
            <a:avLst/>
          </a:prstGeom>
          <a:noFill/>
        </p:spPr>
        <p:txBody>
          <a:bodyPr wrap="square" rtlCol="0">
            <a:spAutoFit/>
          </a:bodyPr>
          <a:lstStyle/>
          <a:p>
            <a:pPr defTabSz="685801">
              <a:defRPr/>
            </a:pPr>
            <a:r>
              <a:rPr lang="en-US" sz="1051">
                <a:solidFill>
                  <a:prstClr val="black"/>
                </a:solidFill>
                <a:latin typeface="Calibri" panose="020F0502020204030204"/>
              </a:rPr>
              <a:t>-Only for Initiator, one up/down and lateral</a:t>
            </a:r>
          </a:p>
        </p:txBody>
      </p:sp>
      <p:grpSp>
        <p:nvGrpSpPr>
          <p:cNvPr id="15" name="Group 14">
            <a:extLst>
              <a:ext uri="{FF2B5EF4-FFF2-40B4-BE49-F238E27FC236}">
                <a16:creationId xmlns:a16="http://schemas.microsoft.com/office/drawing/2014/main" id="{67EBF4E4-1BB0-4F75-83AD-98CDE4CA6374}"/>
              </a:ext>
            </a:extLst>
          </p:cNvPr>
          <p:cNvGrpSpPr/>
          <p:nvPr/>
        </p:nvGrpSpPr>
        <p:grpSpPr>
          <a:xfrm>
            <a:off x="8774706" y="2482339"/>
            <a:ext cx="332547" cy="319666"/>
            <a:chOff x="6262381" y="1409152"/>
            <a:chExt cx="443396" cy="426220"/>
          </a:xfrm>
        </p:grpSpPr>
        <p:sp>
          <p:nvSpPr>
            <p:cNvPr id="16" name="Rectangle 15">
              <a:extLst>
                <a:ext uri="{FF2B5EF4-FFF2-40B4-BE49-F238E27FC236}">
                  <a16:creationId xmlns:a16="http://schemas.microsoft.com/office/drawing/2014/main" id="{76B0EDDA-7A67-4678-BE91-9833C33A9C1A}"/>
                </a:ext>
              </a:extLst>
            </p:cNvPr>
            <p:cNvSpPr/>
            <p:nvPr/>
          </p:nvSpPr>
          <p:spPr>
            <a:xfrm>
              <a:off x="6262381" y="1409152"/>
              <a:ext cx="443396" cy="4262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prstClr val="white"/>
                </a:solidFill>
                <a:latin typeface="Calibri" panose="020F0502020204030204"/>
              </a:endParaRPr>
            </a:p>
          </p:txBody>
        </p:sp>
        <p:sp>
          <p:nvSpPr>
            <p:cNvPr id="17" name="Cross 16">
              <a:extLst>
                <a:ext uri="{FF2B5EF4-FFF2-40B4-BE49-F238E27FC236}">
                  <a16:creationId xmlns:a16="http://schemas.microsoft.com/office/drawing/2014/main" id="{4F06DA5D-DA00-4796-B482-EB4445ADBB1C}"/>
                </a:ext>
              </a:extLst>
            </p:cNvPr>
            <p:cNvSpPr/>
            <p:nvPr/>
          </p:nvSpPr>
          <p:spPr>
            <a:xfrm>
              <a:off x="6337129" y="1510022"/>
              <a:ext cx="251453" cy="267760"/>
            </a:xfrm>
            <a:prstGeom prst="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prstClr val="white"/>
                </a:solidFill>
                <a:latin typeface="Calibri" panose="020F0502020204030204"/>
              </a:endParaRPr>
            </a:p>
          </p:txBody>
        </p:sp>
      </p:grpSp>
      <p:grpSp>
        <p:nvGrpSpPr>
          <p:cNvPr id="18" name="Group 17">
            <a:extLst>
              <a:ext uri="{FF2B5EF4-FFF2-40B4-BE49-F238E27FC236}">
                <a16:creationId xmlns:a16="http://schemas.microsoft.com/office/drawing/2014/main" id="{8F8E2D43-D7B2-4B9D-9C06-53A573517497}"/>
              </a:ext>
            </a:extLst>
          </p:cNvPr>
          <p:cNvGrpSpPr/>
          <p:nvPr/>
        </p:nvGrpSpPr>
        <p:grpSpPr>
          <a:xfrm>
            <a:off x="4795904" y="2479323"/>
            <a:ext cx="332547" cy="319666"/>
            <a:chOff x="6262381" y="1409152"/>
            <a:chExt cx="443396" cy="426220"/>
          </a:xfrm>
        </p:grpSpPr>
        <p:sp>
          <p:nvSpPr>
            <p:cNvPr id="19" name="Rectangle 18">
              <a:extLst>
                <a:ext uri="{FF2B5EF4-FFF2-40B4-BE49-F238E27FC236}">
                  <a16:creationId xmlns:a16="http://schemas.microsoft.com/office/drawing/2014/main" id="{AAC73ABC-BC26-4D97-AAA3-236E637D238E}"/>
                </a:ext>
              </a:extLst>
            </p:cNvPr>
            <p:cNvSpPr/>
            <p:nvPr/>
          </p:nvSpPr>
          <p:spPr>
            <a:xfrm>
              <a:off x="6262381" y="1409152"/>
              <a:ext cx="443396" cy="4262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prstClr val="white"/>
                </a:solidFill>
                <a:latin typeface="Calibri" panose="020F0502020204030204"/>
              </a:endParaRPr>
            </a:p>
          </p:txBody>
        </p:sp>
        <p:sp>
          <p:nvSpPr>
            <p:cNvPr id="20" name="Cross 19">
              <a:extLst>
                <a:ext uri="{FF2B5EF4-FFF2-40B4-BE49-F238E27FC236}">
                  <a16:creationId xmlns:a16="http://schemas.microsoft.com/office/drawing/2014/main" id="{24F13E6E-770D-4D3C-B95C-87109B7DFBF6}"/>
                </a:ext>
              </a:extLst>
            </p:cNvPr>
            <p:cNvSpPr/>
            <p:nvPr/>
          </p:nvSpPr>
          <p:spPr>
            <a:xfrm>
              <a:off x="6337129" y="1510022"/>
              <a:ext cx="251453" cy="267760"/>
            </a:xfrm>
            <a:prstGeom prst="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prstClr val="white"/>
                </a:solidFill>
                <a:latin typeface="Calibri" panose="020F0502020204030204"/>
              </a:endParaRPr>
            </a:p>
          </p:txBody>
        </p:sp>
      </p:grpSp>
      <p:grpSp>
        <p:nvGrpSpPr>
          <p:cNvPr id="21" name="Group 20">
            <a:extLst>
              <a:ext uri="{FF2B5EF4-FFF2-40B4-BE49-F238E27FC236}">
                <a16:creationId xmlns:a16="http://schemas.microsoft.com/office/drawing/2014/main" id="{99EB0E99-A765-4A49-BC91-230475DA0BC9}"/>
              </a:ext>
            </a:extLst>
          </p:cNvPr>
          <p:cNvGrpSpPr/>
          <p:nvPr/>
        </p:nvGrpSpPr>
        <p:grpSpPr>
          <a:xfrm>
            <a:off x="6048553" y="2479323"/>
            <a:ext cx="332547" cy="319666"/>
            <a:chOff x="6262381" y="1409152"/>
            <a:chExt cx="443396" cy="426220"/>
          </a:xfrm>
        </p:grpSpPr>
        <p:sp>
          <p:nvSpPr>
            <p:cNvPr id="22" name="Rectangle 21">
              <a:extLst>
                <a:ext uri="{FF2B5EF4-FFF2-40B4-BE49-F238E27FC236}">
                  <a16:creationId xmlns:a16="http://schemas.microsoft.com/office/drawing/2014/main" id="{720CE704-BB8B-4863-8B01-1D8898398832}"/>
                </a:ext>
              </a:extLst>
            </p:cNvPr>
            <p:cNvSpPr/>
            <p:nvPr/>
          </p:nvSpPr>
          <p:spPr>
            <a:xfrm>
              <a:off x="6262381" y="1409152"/>
              <a:ext cx="443396" cy="4262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prstClr val="white"/>
                </a:solidFill>
                <a:latin typeface="Calibri" panose="020F0502020204030204"/>
              </a:endParaRPr>
            </a:p>
          </p:txBody>
        </p:sp>
        <p:sp>
          <p:nvSpPr>
            <p:cNvPr id="23" name="Cross 22">
              <a:extLst>
                <a:ext uri="{FF2B5EF4-FFF2-40B4-BE49-F238E27FC236}">
                  <a16:creationId xmlns:a16="http://schemas.microsoft.com/office/drawing/2014/main" id="{74B1B791-A309-4EF1-87CE-3436922BEC6F}"/>
                </a:ext>
              </a:extLst>
            </p:cNvPr>
            <p:cNvSpPr/>
            <p:nvPr/>
          </p:nvSpPr>
          <p:spPr>
            <a:xfrm>
              <a:off x="6337129" y="1510022"/>
              <a:ext cx="251453" cy="267760"/>
            </a:xfrm>
            <a:prstGeom prst="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prstClr val="white"/>
                </a:solidFill>
                <a:latin typeface="Calibri" panose="020F0502020204030204"/>
              </a:endParaRPr>
            </a:p>
          </p:txBody>
        </p:sp>
      </p:grpSp>
      <p:grpSp>
        <p:nvGrpSpPr>
          <p:cNvPr id="24" name="Group 23">
            <a:extLst>
              <a:ext uri="{FF2B5EF4-FFF2-40B4-BE49-F238E27FC236}">
                <a16:creationId xmlns:a16="http://schemas.microsoft.com/office/drawing/2014/main" id="{CF1B0033-44E0-4372-AD8A-44AF8C81376E}"/>
              </a:ext>
            </a:extLst>
          </p:cNvPr>
          <p:cNvGrpSpPr/>
          <p:nvPr/>
        </p:nvGrpSpPr>
        <p:grpSpPr>
          <a:xfrm>
            <a:off x="7278581" y="2479323"/>
            <a:ext cx="332547" cy="319666"/>
            <a:chOff x="6262381" y="1409152"/>
            <a:chExt cx="443396" cy="426220"/>
          </a:xfrm>
        </p:grpSpPr>
        <p:sp>
          <p:nvSpPr>
            <p:cNvPr id="25" name="Rectangle 24">
              <a:extLst>
                <a:ext uri="{FF2B5EF4-FFF2-40B4-BE49-F238E27FC236}">
                  <a16:creationId xmlns:a16="http://schemas.microsoft.com/office/drawing/2014/main" id="{C7000EBB-B9E4-482F-8BFE-1EB81F2FE4CF}"/>
                </a:ext>
              </a:extLst>
            </p:cNvPr>
            <p:cNvSpPr/>
            <p:nvPr/>
          </p:nvSpPr>
          <p:spPr>
            <a:xfrm>
              <a:off x="6262381" y="1409152"/>
              <a:ext cx="443396" cy="4262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prstClr val="white"/>
                </a:solidFill>
                <a:latin typeface="Calibri" panose="020F0502020204030204"/>
              </a:endParaRPr>
            </a:p>
          </p:txBody>
        </p:sp>
        <p:sp>
          <p:nvSpPr>
            <p:cNvPr id="26" name="Cross 25">
              <a:extLst>
                <a:ext uri="{FF2B5EF4-FFF2-40B4-BE49-F238E27FC236}">
                  <a16:creationId xmlns:a16="http://schemas.microsoft.com/office/drawing/2014/main" id="{D024D5BD-A91C-4714-9B79-4BA4FD1B1929}"/>
                </a:ext>
              </a:extLst>
            </p:cNvPr>
            <p:cNvSpPr/>
            <p:nvPr/>
          </p:nvSpPr>
          <p:spPr>
            <a:xfrm>
              <a:off x="6337129" y="1510022"/>
              <a:ext cx="251453" cy="267760"/>
            </a:xfrm>
            <a:prstGeom prst="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prstClr val="white"/>
                </a:solidFill>
                <a:latin typeface="Calibri" panose="020F0502020204030204"/>
              </a:endParaRPr>
            </a:p>
          </p:txBody>
        </p:sp>
      </p:grpSp>
      <p:grpSp>
        <p:nvGrpSpPr>
          <p:cNvPr id="27" name="Group 26">
            <a:extLst>
              <a:ext uri="{FF2B5EF4-FFF2-40B4-BE49-F238E27FC236}">
                <a16:creationId xmlns:a16="http://schemas.microsoft.com/office/drawing/2014/main" id="{61898C0D-C9BD-4047-BEDB-9BA0D0F8B6ED}"/>
              </a:ext>
            </a:extLst>
          </p:cNvPr>
          <p:cNvGrpSpPr/>
          <p:nvPr/>
        </p:nvGrpSpPr>
        <p:grpSpPr>
          <a:xfrm>
            <a:off x="10081234" y="2479323"/>
            <a:ext cx="332547" cy="319666"/>
            <a:chOff x="6262381" y="1409152"/>
            <a:chExt cx="443396" cy="426220"/>
          </a:xfrm>
        </p:grpSpPr>
        <p:sp>
          <p:nvSpPr>
            <p:cNvPr id="28" name="Rectangle 27">
              <a:extLst>
                <a:ext uri="{FF2B5EF4-FFF2-40B4-BE49-F238E27FC236}">
                  <a16:creationId xmlns:a16="http://schemas.microsoft.com/office/drawing/2014/main" id="{912898BE-91A6-4CEF-8BD1-65827E29EFFE}"/>
                </a:ext>
              </a:extLst>
            </p:cNvPr>
            <p:cNvSpPr/>
            <p:nvPr/>
          </p:nvSpPr>
          <p:spPr>
            <a:xfrm>
              <a:off x="6262381" y="1409152"/>
              <a:ext cx="443396" cy="42622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prstClr val="white"/>
                </a:solidFill>
                <a:latin typeface="Calibri" panose="020F0502020204030204"/>
              </a:endParaRPr>
            </a:p>
          </p:txBody>
        </p:sp>
        <p:sp>
          <p:nvSpPr>
            <p:cNvPr id="29" name="Cross 28">
              <a:extLst>
                <a:ext uri="{FF2B5EF4-FFF2-40B4-BE49-F238E27FC236}">
                  <a16:creationId xmlns:a16="http://schemas.microsoft.com/office/drawing/2014/main" id="{8D18CD5E-B53C-41FA-87C3-CF3AE5039752}"/>
                </a:ext>
              </a:extLst>
            </p:cNvPr>
            <p:cNvSpPr/>
            <p:nvPr/>
          </p:nvSpPr>
          <p:spPr>
            <a:xfrm>
              <a:off x="6337129" y="1510022"/>
              <a:ext cx="251453" cy="267760"/>
            </a:xfrm>
            <a:prstGeom prst="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prstClr val="white"/>
                </a:solidFill>
                <a:latin typeface="Calibri" panose="020F0502020204030204"/>
              </a:endParaRPr>
            </a:p>
          </p:txBody>
        </p:sp>
      </p:grpSp>
    </p:spTree>
    <p:extLst>
      <p:ext uri="{BB962C8B-B14F-4D97-AF65-F5344CB8AC3E}">
        <p14:creationId xmlns:p14="http://schemas.microsoft.com/office/powerpoint/2010/main" val="38672453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84306-7FBC-4FB5-BB80-6CA2653DAE69}"/>
              </a:ext>
            </a:extLst>
          </p:cNvPr>
          <p:cNvSpPr>
            <a:spLocks noGrp="1"/>
          </p:cNvSpPr>
          <p:nvPr>
            <p:ph type="title"/>
          </p:nvPr>
        </p:nvSpPr>
        <p:spPr/>
        <p:txBody>
          <a:bodyPr/>
          <a:lstStyle/>
          <a:p>
            <a:r>
              <a:rPr lang="en-US">
                <a:latin typeface="Georgia" charset="0"/>
                <a:ea typeface="Georgia" charset="0"/>
                <a:cs typeface="Georgia" charset="0"/>
              </a:rPr>
              <a:t>Delegation</a:t>
            </a:r>
            <a:endParaRPr lang="en-US"/>
          </a:p>
        </p:txBody>
      </p:sp>
      <p:sp>
        <p:nvSpPr>
          <p:cNvPr id="3" name="Content Placeholder 2">
            <a:extLst>
              <a:ext uri="{FF2B5EF4-FFF2-40B4-BE49-F238E27FC236}">
                <a16:creationId xmlns:a16="http://schemas.microsoft.com/office/drawing/2014/main" id="{B90B34BA-5157-4F54-9A3F-873A945BCCF9}"/>
              </a:ext>
            </a:extLst>
          </p:cNvPr>
          <p:cNvSpPr>
            <a:spLocks noGrp="1"/>
          </p:cNvSpPr>
          <p:nvPr>
            <p:ph idx="1"/>
          </p:nvPr>
        </p:nvSpPr>
        <p:spPr>
          <a:xfrm>
            <a:off x="838200" y="1583473"/>
            <a:ext cx="10515600" cy="4741806"/>
          </a:xfrm>
        </p:spPr>
        <p:txBody>
          <a:bodyPr/>
          <a:lstStyle/>
          <a:p>
            <a:pPr marL="257174" indent="-257174" defTabSz="685801">
              <a:buFont typeface="Arial" panose="020B0604020202020204" pitchFamily="34" charset="0"/>
              <a:buChar char="•"/>
              <a:defRPr/>
            </a:pPr>
            <a:r>
              <a:rPr lang="en-US" sz="2800">
                <a:solidFill>
                  <a:prstClr val="black"/>
                </a:solidFill>
                <a:latin typeface="Georgia"/>
              </a:rPr>
              <a:t>Delegation is set up according to Reports-To information, not for system managers who have access to an entire department </a:t>
            </a:r>
          </a:p>
          <a:p>
            <a:pPr marL="600075" lvl="1" indent="-257174">
              <a:buFont typeface="Arial" panose="020B0604020202020204" pitchFamily="34" charset="0"/>
              <a:buChar char="•"/>
              <a:defRPr/>
            </a:pPr>
            <a:r>
              <a:rPr lang="en-US" sz="2800">
                <a:solidFill>
                  <a:prstClr val="black"/>
                </a:solidFill>
              </a:rPr>
              <a:t>Delegation is only set up for Reports-To delegation and approvals</a:t>
            </a:r>
          </a:p>
          <a:p>
            <a:pPr marL="257174" indent="-257174" defTabSz="685801">
              <a:buFont typeface="Arial" panose="020B0604020202020204" pitchFamily="34" charset="0"/>
              <a:buChar char="•"/>
              <a:defRPr/>
            </a:pPr>
            <a:r>
              <a:rPr lang="en-US" sz="2800">
                <a:solidFill>
                  <a:prstClr val="black"/>
                </a:solidFill>
                <a:latin typeface="Georgia"/>
              </a:rPr>
              <a:t>As a System Manager, if you want to delegate one of your transactions listed in table, you must submit a security request so the person can do specific tasks</a:t>
            </a:r>
          </a:p>
          <a:p>
            <a:pPr marL="600075" lvl="1" indent="-257174">
              <a:buFont typeface="Arial" panose="020B0604020202020204" pitchFamily="34" charset="0"/>
              <a:buChar char="•"/>
              <a:defRPr/>
            </a:pPr>
            <a:r>
              <a:rPr lang="en-US" sz="2800">
                <a:solidFill>
                  <a:prstClr val="black"/>
                </a:solidFill>
              </a:rPr>
              <a:t>Ex: If a System Manager goes on vacation, he/she can do a security request to allow access to another employee for the same dates.</a:t>
            </a:r>
            <a:endParaRPr lang="en-US" sz="2800">
              <a:solidFill>
                <a:prstClr val="black"/>
              </a:solidFill>
              <a:latin typeface="Merriweather Sans"/>
            </a:endParaRPr>
          </a:p>
          <a:p>
            <a:pPr marL="600075" lvl="1" indent="-257174">
              <a:buFont typeface="Arial" panose="020B0604020202020204" pitchFamily="34" charset="0"/>
              <a:buChar char="•"/>
              <a:defRPr/>
            </a:pPr>
            <a:endParaRPr lang="en-US"/>
          </a:p>
        </p:txBody>
      </p:sp>
      <p:sp>
        <p:nvSpPr>
          <p:cNvPr id="4" name="Slide Number Placeholder 3">
            <a:extLst>
              <a:ext uri="{FF2B5EF4-FFF2-40B4-BE49-F238E27FC236}">
                <a16:creationId xmlns:a16="http://schemas.microsoft.com/office/drawing/2014/main" id="{CC3AB5A6-4650-4FD2-AA1F-39AF774D148D}"/>
              </a:ext>
            </a:extLst>
          </p:cNvPr>
          <p:cNvSpPr>
            <a:spLocks noGrp="1"/>
          </p:cNvSpPr>
          <p:nvPr>
            <p:ph type="sldNum" sz="quarter" idx="4"/>
          </p:nvPr>
        </p:nvSpPr>
        <p:spPr/>
        <p:txBody>
          <a:bodyPr/>
          <a:lstStyle/>
          <a:p>
            <a:fld id="{A4ED125B-D284-4FF1-A924-6417E476951B}" type="slidenum">
              <a:rPr lang="en-US" smtClean="0"/>
              <a:pPr/>
              <a:t>84</a:t>
            </a:fld>
            <a:endParaRPr lang="en-US"/>
          </a:p>
        </p:txBody>
      </p:sp>
    </p:spTree>
    <p:extLst>
      <p:ext uri="{BB962C8B-B14F-4D97-AF65-F5344CB8AC3E}">
        <p14:creationId xmlns:p14="http://schemas.microsoft.com/office/powerpoint/2010/main" val="29622746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99D6-1EDD-4039-B78E-E57A12E63B76}"/>
              </a:ext>
            </a:extLst>
          </p:cNvPr>
          <p:cNvSpPr>
            <a:spLocks noGrp="1"/>
          </p:cNvSpPr>
          <p:nvPr>
            <p:ph type="title"/>
          </p:nvPr>
        </p:nvSpPr>
        <p:spPr/>
        <p:txBody>
          <a:bodyPr/>
          <a:lstStyle/>
          <a:p>
            <a:r>
              <a:rPr lang="en-US" sz="4800"/>
              <a:t>Summary</a:t>
            </a:r>
            <a:endParaRPr lang="en-US"/>
          </a:p>
        </p:txBody>
      </p:sp>
      <p:sp>
        <p:nvSpPr>
          <p:cNvPr id="3" name="Text Placeholder 2">
            <a:extLst>
              <a:ext uri="{FF2B5EF4-FFF2-40B4-BE49-F238E27FC236}">
                <a16:creationId xmlns:a16="http://schemas.microsoft.com/office/drawing/2014/main" id="{5764F90B-FC2A-4FDF-985E-5AE0B615FE8F}"/>
              </a:ext>
            </a:extLst>
          </p:cNvPr>
          <p:cNvSpPr>
            <a:spLocks noGrp="1"/>
          </p:cNvSpPr>
          <p:nvPr>
            <p:ph type="body" idx="1"/>
          </p:nvPr>
        </p:nvSpPr>
        <p:spPr/>
        <p:txBody>
          <a:bodyPr/>
          <a:lstStyle/>
          <a:p>
            <a:r>
              <a:rPr lang="en-US"/>
              <a:t>Manager Self Service for System Managers</a:t>
            </a:r>
          </a:p>
          <a:p>
            <a:endParaRPr lang="en-US"/>
          </a:p>
        </p:txBody>
      </p:sp>
      <p:sp>
        <p:nvSpPr>
          <p:cNvPr id="4" name="Slide Number Placeholder 3">
            <a:extLst>
              <a:ext uri="{FF2B5EF4-FFF2-40B4-BE49-F238E27FC236}">
                <a16:creationId xmlns:a16="http://schemas.microsoft.com/office/drawing/2014/main" id="{C37C90FD-F357-4EAA-AF06-3D4947139EE6}"/>
              </a:ext>
            </a:extLst>
          </p:cNvPr>
          <p:cNvSpPr>
            <a:spLocks noGrp="1"/>
          </p:cNvSpPr>
          <p:nvPr>
            <p:ph type="sldNum" sz="quarter" idx="12"/>
          </p:nvPr>
        </p:nvSpPr>
        <p:spPr/>
        <p:txBody>
          <a:bodyPr/>
          <a:lstStyle/>
          <a:p>
            <a:fld id="{86687E3D-F668-2249-ACB4-BCF73090E4A0}" type="slidenum">
              <a:rPr lang="en-US" smtClean="0"/>
              <a:t>85</a:t>
            </a:fld>
            <a:endParaRPr lang="en-US"/>
          </a:p>
        </p:txBody>
      </p:sp>
    </p:spTree>
    <p:extLst>
      <p:ext uri="{BB962C8B-B14F-4D97-AF65-F5344CB8AC3E}">
        <p14:creationId xmlns:p14="http://schemas.microsoft.com/office/powerpoint/2010/main" val="30444842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99A2-12E1-4520-B20B-F3A0704E87DC}"/>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EACFC11E-D161-4390-8C0A-0FD181490B6B}"/>
              </a:ext>
            </a:extLst>
          </p:cNvPr>
          <p:cNvSpPr>
            <a:spLocks noGrp="1"/>
          </p:cNvSpPr>
          <p:nvPr>
            <p:ph idx="1"/>
          </p:nvPr>
        </p:nvSpPr>
        <p:spPr>
          <a:xfrm>
            <a:off x="838200" y="1090786"/>
            <a:ext cx="10515600" cy="5009646"/>
          </a:xfrm>
        </p:spPr>
        <p:txBody>
          <a:bodyPr vert="horz" lIns="91440" tIns="45720" rIns="91440" bIns="45720" rtlCol="0" anchor="t">
            <a:normAutofit fontScale="70000" lnSpcReduction="20000"/>
          </a:bodyPr>
          <a:lstStyle/>
          <a:p>
            <a:pPr marL="0" indent="0">
              <a:lnSpc>
                <a:spcPct val="120000"/>
              </a:lnSpc>
              <a:buNone/>
            </a:pPr>
            <a:r>
              <a:rPr lang="en-US" sz="3400">
                <a:latin typeface="Georgia"/>
              </a:rPr>
              <a:t>During this training, you have learned</a:t>
            </a:r>
            <a:r>
              <a:rPr lang="en-US" sz="3300">
                <a:latin typeface="Georgia"/>
              </a:rPr>
              <a:t>:</a:t>
            </a:r>
          </a:p>
          <a:p>
            <a:pPr>
              <a:lnSpc>
                <a:spcPct val="120000"/>
              </a:lnSpc>
            </a:pPr>
            <a:r>
              <a:rPr lang="en-US" sz="2800"/>
              <a:t>How to submit Manager Self Service requests on behalf of your reports-to employees</a:t>
            </a:r>
          </a:p>
          <a:p>
            <a:pPr marL="170815" indent="-170815">
              <a:lnSpc>
                <a:spcPct val="120000"/>
              </a:lnSpc>
            </a:pPr>
            <a:r>
              <a:rPr lang="en-US" sz="2800">
                <a:latin typeface="Georgia"/>
              </a:rPr>
              <a:t>How to recognize how Commitment Accounting is used to tie information that is processed in </a:t>
            </a:r>
            <a:r>
              <a:rPr lang="en-US" sz="2800" err="1">
                <a:latin typeface="Georgia"/>
              </a:rPr>
              <a:t>OneUSG</a:t>
            </a:r>
            <a:r>
              <a:rPr lang="en-US" sz="2800">
                <a:latin typeface="Georgia"/>
              </a:rPr>
              <a:t> Connect to the appropriate entries in the UGA Financial Management System and the UGA Budget Management System</a:t>
            </a:r>
          </a:p>
          <a:p>
            <a:pPr>
              <a:lnSpc>
                <a:spcPct val="120000"/>
              </a:lnSpc>
            </a:pPr>
            <a:r>
              <a:rPr lang="en-US" sz="2800"/>
              <a:t>How to recognize combination (combo) codes and how they are tied to the positions employees fill</a:t>
            </a:r>
          </a:p>
          <a:p>
            <a:pPr marL="170815" indent="-170815">
              <a:lnSpc>
                <a:spcPct val="120000"/>
              </a:lnSpc>
            </a:pPr>
            <a:r>
              <a:rPr lang="en-US" sz="2800">
                <a:latin typeface="Georgia"/>
              </a:rPr>
              <a:t>How to review the Invalid Funding Report and understand ways to resolve the errors </a:t>
            </a:r>
            <a:endParaRPr lang="en-US" sz="2800"/>
          </a:p>
          <a:p>
            <a:pPr>
              <a:lnSpc>
                <a:spcPct val="120000"/>
              </a:lnSpc>
            </a:pPr>
            <a:r>
              <a:rPr lang="en-US" sz="2800"/>
              <a:t>How to request changes to the funding for your department’s positions</a:t>
            </a:r>
          </a:p>
          <a:p>
            <a:pPr marL="170815" indent="-170815">
              <a:lnSpc>
                <a:spcPct val="120000"/>
              </a:lnSpc>
            </a:pPr>
            <a:r>
              <a:rPr lang="en-US" sz="2800">
                <a:latin typeface="Georgia"/>
              </a:rPr>
              <a:t>To recognize the encumbrance entries and how they are calculated and sent to the UGA Financial Management System</a:t>
            </a:r>
          </a:p>
          <a:p>
            <a:pPr marL="170815" indent="-170815">
              <a:lnSpc>
                <a:spcPct val="120000"/>
              </a:lnSpc>
            </a:pPr>
            <a:r>
              <a:rPr lang="en-US" sz="2800">
                <a:latin typeface="Georgia"/>
              </a:rPr>
              <a:t>To understand how to initiate retro distributions to correct errors </a:t>
            </a:r>
            <a:endParaRPr lang="en-US" sz="2800"/>
          </a:p>
          <a:p>
            <a:pPr marL="0" indent="0">
              <a:buNone/>
            </a:pPr>
            <a:endParaRPr lang="en-US">
              <a:latin typeface="Verdana" panose="020B0604030504040204" pitchFamily="34" charset="0"/>
              <a:cs typeface="Verdana" panose="020B0604030504040204" pitchFamily="34" charset="0"/>
            </a:endParaRPr>
          </a:p>
          <a:p>
            <a:endParaRPr lang="en-US"/>
          </a:p>
        </p:txBody>
      </p:sp>
      <p:sp>
        <p:nvSpPr>
          <p:cNvPr id="4" name="Slide Number Placeholder 3">
            <a:extLst>
              <a:ext uri="{FF2B5EF4-FFF2-40B4-BE49-F238E27FC236}">
                <a16:creationId xmlns:a16="http://schemas.microsoft.com/office/drawing/2014/main" id="{2BC27215-B289-44FC-AE34-3DF94F0B35F8}"/>
              </a:ext>
            </a:extLst>
          </p:cNvPr>
          <p:cNvSpPr>
            <a:spLocks noGrp="1"/>
          </p:cNvSpPr>
          <p:nvPr>
            <p:ph type="sldNum" sz="quarter" idx="4"/>
          </p:nvPr>
        </p:nvSpPr>
        <p:spPr/>
        <p:txBody>
          <a:bodyPr/>
          <a:lstStyle/>
          <a:p>
            <a:fld id="{A4ED125B-D284-4FF1-A924-6417E476951B}" type="slidenum">
              <a:rPr lang="en-US" smtClean="0"/>
              <a:pPr/>
              <a:t>86</a:t>
            </a:fld>
            <a:endParaRPr lang="en-US"/>
          </a:p>
        </p:txBody>
      </p:sp>
    </p:spTree>
    <p:extLst>
      <p:ext uri="{BB962C8B-B14F-4D97-AF65-F5344CB8AC3E}">
        <p14:creationId xmlns:p14="http://schemas.microsoft.com/office/powerpoint/2010/main" val="1053246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15" y="436225"/>
            <a:ext cx="9765685" cy="471398"/>
          </a:xfrm>
        </p:spPr>
        <p:txBody>
          <a:bodyPr>
            <a:noAutofit/>
          </a:bodyPr>
          <a:lstStyle/>
          <a:p>
            <a:r>
              <a:rPr lang="en-US"/>
              <a:t>Getting Help</a:t>
            </a:r>
          </a:p>
        </p:txBody>
      </p:sp>
      <p:graphicFrame>
        <p:nvGraphicFramePr>
          <p:cNvPr id="5" name="Table 4"/>
          <p:cNvGraphicFramePr>
            <a:graphicFrameLocks noGrp="1"/>
          </p:cNvGraphicFramePr>
          <p:nvPr/>
        </p:nvGraphicFramePr>
        <p:xfrm>
          <a:off x="603848" y="1143636"/>
          <a:ext cx="10610492" cy="4902927"/>
        </p:xfrm>
        <a:graphic>
          <a:graphicData uri="http://schemas.openxmlformats.org/drawingml/2006/table">
            <a:tbl>
              <a:tblPr firstRow="1" bandRow="1">
                <a:tableStyleId>{073A0DAA-6AF3-43AB-8588-CEC1D06C72B9}</a:tableStyleId>
              </a:tblPr>
              <a:tblGrid>
                <a:gridCol w="5305246">
                  <a:extLst>
                    <a:ext uri="{9D8B030D-6E8A-4147-A177-3AD203B41FA5}">
                      <a16:colId xmlns:a16="http://schemas.microsoft.com/office/drawing/2014/main" val="4118314705"/>
                    </a:ext>
                  </a:extLst>
                </a:gridCol>
                <a:gridCol w="5305246">
                  <a:extLst>
                    <a:ext uri="{9D8B030D-6E8A-4147-A177-3AD203B41FA5}">
                      <a16:colId xmlns:a16="http://schemas.microsoft.com/office/drawing/2014/main" val="3732226045"/>
                    </a:ext>
                  </a:extLst>
                </a:gridCol>
              </a:tblGrid>
              <a:tr h="524599">
                <a:tc>
                  <a:txBody>
                    <a:bodyPr/>
                    <a:lstStyle/>
                    <a:p>
                      <a:r>
                        <a:rPr lang="en-US" sz="2400">
                          <a:latin typeface="+mj-lt"/>
                        </a:rPr>
                        <a:t>Issue/Problem</a:t>
                      </a:r>
                    </a:p>
                  </a:txBody>
                  <a:tcPr/>
                </a:tc>
                <a:tc>
                  <a:txBody>
                    <a:bodyPr/>
                    <a:lstStyle/>
                    <a:p>
                      <a:r>
                        <a:rPr lang="en-US" sz="2400">
                          <a:latin typeface="+mj-lt"/>
                        </a:rPr>
                        <a:t>Contact</a:t>
                      </a:r>
                    </a:p>
                  </a:txBody>
                  <a:tcPr/>
                </a:tc>
                <a:extLst>
                  <a:ext uri="{0D108BD9-81ED-4DB2-BD59-A6C34878D82A}">
                    <a16:rowId xmlns:a16="http://schemas.microsoft.com/office/drawing/2014/main" val="247890226"/>
                  </a:ext>
                </a:extLst>
              </a:tr>
              <a:tr h="1154118">
                <a:tc>
                  <a:txBody>
                    <a:bodyPr/>
                    <a:lstStyle/>
                    <a:p>
                      <a:r>
                        <a:rPr lang="en-US" sz="2000" err="1">
                          <a:latin typeface="Georgia"/>
                        </a:rPr>
                        <a:t>ArchPass</a:t>
                      </a:r>
                      <a:r>
                        <a:rPr lang="en-US" sz="2000">
                          <a:latin typeface="Georgia"/>
                        </a:rPr>
                        <a:t> Duo and VPN support</a:t>
                      </a:r>
                    </a:p>
                    <a:p>
                      <a:r>
                        <a:rPr lang="en-US" sz="2000" err="1">
                          <a:latin typeface="Georgia"/>
                        </a:rPr>
                        <a:t>MyID</a:t>
                      </a:r>
                      <a:r>
                        <a:rPr lang="en-US" sz="2000">
                          <a:latin typeface="Georgia"/>
                        </a:rPr>
                        <a:t> password resets</a:t>
                      </a:r>
                    </a:p>
                  </a:txBody>
                  <a:tcPr/>
                </a:tc>
                <a:tc>
                  <a:txBody>
                    <a:bodyPr/>
                    <a:lstStyle/>
                    <a:p>
                      <a:r>
                        <a:rPr lang="en-US" sz="2000">
                          <a:latin typeface="Georgia"/>
                        </a:rPr>
                        <a:t>EITS </a:t>
                      </a:r>
                      <a:r>
                        <a:rPr lang="en-US" sz="2000" err="1">
                          <a:latin typeface="Georgia"/>
                        </a:rPr>
                        <a:t>HelpDesk</a:t>
                      </a:r>
                      <a:endParaRPr lang="en-US" sz="2000">
                        <a:latin typeface="Georgia"/>
                      </a:endParaRPr>
                    </a:p>
                    <a:p>
                      <a:r>
                        <a:rPr lang="en-US" sz="2000">
                          <a:latin typeface="Georgia"/>
                        </a:rPr>
                        <a:t>706-542-3106</a:t>
                      </a:r>
                    </a:p>
                    <a:p>
                      <a:r>
                        <a:rPr lang="en-US" sz="2000">
                          <a:latin typeface="Georgia"/>
                        </a:rPr>
                        <a:t>helpdesk@uga.edu</a:t>
                      </a:r>
                    </a:p>
                  </a:txBody>
                  <a:tcPr/>
                </a:tc>
                <a:extLst>
                  <a:ext uri="{0D108BD9-81ED-4DB2-BD59-A6C34878D82A}">
                    <a16:rowId xmlns:a16="http://schemas.microsoft.com/office/drawing/2014/main" val="2116426875"/>
                  </a:ext>
                </a:extLst>
              </a:tr>
              <a:tr h="804385">
                <a:tc>
                  <a:txBody>
                    <a:bodyPr/>
                    <a:lstStyle/>
                    <a:p>
                      <a:r>
                        <a:rPr lang="en-US" sz="2000">
                          <a:latin typeface="Georgia"/>
                        </a:rPr>
                        <a:t>Using</a:t>
                      </a:r>
                      <a:r>
                        <a:rPr lang="en-US" sz="2000" baseline="0">
                          <a:latin typeface="Georgia"/>
                        </a:rPr>
                        <a:t> the </a:t>
                      </a:r>
                      <a:r>
                        <a:rPr lang="en-US" sz="2000" baseline="0" err="1">
                          <a:latin typeface="Georgia"/>
                        </a:rPr>
                        <a:t>OneUSG</a:t>
                      </a:r>
                      <a:r>
                        <a:rPr lang="en-US" sz="2000" baseline="0">
                          <a:latin typeface="Georgia"/>
                        </a:rPr>
                        <a:t> Connect System</a:t>
                      </a:r>
                      <a:endParaRPr lang="en-US" sz="2000">
                        <a:latin typeface="Georgia"/>
                      </a:endParaRPr>
                    </a:p>
                  </a:txBody>
                  <a:tcPr/>
                </a:tc>
                <a:tc>
                  <a:txBody>
                    <a:bodyPr/>
                    <a:lstStyle/>
                    <a:p>
                      <a:r>
                        <a:rPr lang="en-US" sz="2000" baseline="0">
                          <a:latin typeface="Georgia"/>
                        </a:rPr>
                        <a:t>706-542-0202</a:t>
                      </a:r>
                    </a:p>
                    <a:p>
                      <a:r>
                        <a:rPr lang="en-US" sz="2000" baseline="0">
                          <a:latin typeface="Georgia"/>
                          <a:hlinkClick r:id="rId3"/>
                        </a:rPr>
                        <a:t>oneusgsupport@uga.edu</a:t>
                      </a:r>
                      <a:r>
                        <a:rPr lang="en-US" sz="2000" baseline="0">
                          <a:latin typeface="Georgia"/>
                        </a:rPr>
                        <a:t> </a:t>
                      </a:r>
                    </a:p>
                  </a:txBody>
                  <a:tcPr/>
                </a:tc>
                <a:extLst>
                  <a:ext uri="{0D108BD9-81ED-4DB2-BD59-A6C34878D82A}">
                    <a16:rowId xmlns:a16="http://schemas.microsoft.com/office/drawing/2014/main" val="2049078537"/>
                  </a:ext>
                </a:extLst>
              </a:tr>
              <a:tr h="804385">
                <a:tc>
                  <a:txBody>
                    <a:bodyPr/>
                    <a:lstStyle/>
                    <a:p>
                      <a:r>
                        <a:rPr lang="en-US" sz="2000">
                          <a:latin typeface="Georgia"/>
                        </a:rPr>
                        <a:t>UGA Financial Management System</a:t>
                      </a:r>
                    </a:p>
                    <a:p>
                      <a:r>
                        <a:rPr lang="en-US" sz="2000">
                          <a:latin typeface="Georgia"/>
                        </a:rPr>
                        <a:t>UGA</a:t>
                      </a:r>
                      <a:r>
                        <a:rPr lang="en-US" sz="2000" baseline="0">
                          <a:latin typeface="Georgia"/>
                        </a:rPr>
                        <a:t> Budget Management System</a:t>
                      </a:r>
                      <a:endParaRPr lang="en-US" sz="2000">
                        <a:latin typeface="Georgia"/>
                      </a:endParaRPr>
                    </a:p>
                  </a:txBody>
                  <a:tcPr/>
                </a:tc>
                <a:tc>
                  <a:txBody>
                    <a:bodyPr/>
                    <a:lstStyle/>
                    <a:p>
                      <a:r>
                        <a:rPr lang="en-US" sz="2000">
                          <a:latin typeface="Georgia"/>
                        </a:rPr>
                        <a:t>706-542-0202</a:t>
                      </a:r>
                      <a:endParaRPr lang="en-US" sz="2000" baseline="0">
                        <a:latin typeface="Georgia"/>
                      </a:endParaRPr>
                    </a:p>
                    <a:p>
                      <a:r>
                        <a:rPr lang="en-US" sz="2000" baseline="0">
                          <a:latin typeface="Georgia"/>
                          <a:hlinkClick r:id="rId4"/>
                        </a:rPr>
                        <a:t>onesource@uga.edu</a:t>
                      </a:r>
                      <a:r>
                        <a:rPr lang="en-US" sz="2000" baseline="0">
                          <a:latin typeface="Georgia"/>
                        </a:rPr>
                        <a:t> </a:t>
                      </a:r>
                    </a:p>
                  </a:txBody>
                  <a:tcPr/>
                </a:tc>
                <a:extLst>
                  <a:ext uri="{0D108BD9-81ED-4DB2-BD59-A6C34878D82A}">
                    <a16:rowId xmlns:a16="http://schemas.microsoft.com/office/drawing/2014/main" val="1273348005"/>
                  </a:ext>
                </a:extLst>
              </a:tr>
              <a:tr h="1503850">
                <a:tc gridSpan="2">
                  <a:txBody>
                    <a:bodyPr/>
                    <a:lstStyle/>
                    <a:p>
                      <a:pPr algn="ctr"/>
                      <a:endParaRPr lang="en-US" sz="2000">
                        <a:latin typeface="Georgia"/>
                      </a:endParaRPr>
                    </a:p>
                    <a:p>
                      <a:pPr algn="ctr"/>
                      <a:r>
                        <a:rPr lang="en-US" sz="2000">
                          <a:latin typeface="Georgia"/>
                        </a:rPr>
                        <a:t>Email and phone assistance available by phone M-F, 8am-5pm</a:t>
                      </a:r>
                      <a:r>
                        <a:rPr lang="en-US" sz="2000" baseline="0">
                          <a:latin typeface="Georgia"/>
                        </a:rPr>
                        <a:t> </a:t>
                      </a:r>
                      <a:br>
                        <a:rPr lang="en-US" sz="2000" baseline="0">
                          <a:latin typeface="Georgia"/>
                        </a:rPr>
                      </a:br>
                      <a:br>
                        <a:rPr lang="en-US" sz="2000" baseline="0">
                          <a:latin typeface="Georgia"/>
                        </a:rPr>
                      </a:br>
                      <a:r>
                        <a:rPr lang="en-US" sz="2000" baseline="0">
                          <a:latin typeface="Georgia"/>
                        </a:rPr>
                        <a:t>or 24/7 in the OneSource Training Library</a:t>
                      </a:r>
                    </a:p>
                    <a:p>
                      <a:pPr algn="ctr"/>
                      <a:endParaRPr lang="en-US" sz="2000" baseline="0">
                        <a:latin typeface="Georgia"/>
                      </a:endParaRPr>
                    </a:p>
                  </a:txBody>
                  <a:tcPr/>
                </a:tc>
                <a:tc hMerge="1">
                  <a:txBody>
                    <a:bodyPr/>
                    <a:lstStyle/>
                    <a:p>
                      <a:endParaRPr lang="en-US"/>
                    </a:p>
                  </a:txBody>
                  <a:tcPr/>
                </a:tc>
                <a:extLst>
                  <a:ext uri="{0D108BD9-81ED-4DB2-BD59-A6C34878D82A}">
                    <a16:rowId xmlns:a16="http://schemas.microsoft.com/office/drawing/2014/main" val="3534449902"/>
                  </a:ext>
                </a:extLst>
              </a:tr>
            </a:tbl>
          </a:graphicData>
        </a:graphic>
      </p:graphicFrame>
      <p:sp>
        <p:nvSpPr>
          <p:cNvPr id="3" name="Slide Number Placeholder 2">
            <a:extLst>
              <a:ext uri="{FF2B5EF4-FFF2-40B4-BE49-F238E27FC236}">
                <a16:creationId xmlns:a16="http://schemas.microsoft.com/office/drawing/2014/main" id="{EC8D4FD0-4035-4DDB-BC43-718504D19185}"/>
              </a:ext>
            </a:extLst>
          </p:cNvPr>
          <p:cNvSpPr>
            <a:spLocks noGrp="1"/>
          </p:cNvSpPr>
          <p:nvPr>
            <p:ph type="sldNum" sz="quarter" idx="4"/>
          </p:nvPr>
        </p:nvSpPr>
        <p:spPr/>
        <p:txBody>
          <a:bodyPr/>
          <a:lstStyle/>
          <a:p>
            <a:fld id="{86687E3D-F668-2249-ACB4-BCF73090E4A0}" type="slidenum">
              <a:rPr lang="en-US" smtClean="0"/>
              <a:pPr/>
              <a:t>87</a:t>
            </a:fld>
            <a:endParaRPr lang="en-US"/>
          </a:p>
        </p:txBody>
      </p:sp>
      <p:sp>
        <p:nvSpPr>
          <p:cNvPr id="11" name="Rectangle 10"/>
          <p:cNvSpPr/>
          <p:nvPr/>
        </p:nvSpPr>
        <p:spPr>
          <a:xfrm>
            <a:off x="9523563" y="3306457"/>
            <a:ext cx="2322251" cy="5772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8298611" y="3549919"/>
            <a:ext cx="1214053" cy="61425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894736" y="3421494"/>
            <a:ext cx="607028" cy="2083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512663" y="3281831"/>
            <a:ext cx="2518914" cy="646331"/>
          </a:xfrm>
          <a:prstGeom prst="rect">
            <a:avLst/>
          </a:prstGeom>
          <a:noFill/>
        </p:spPr>
        <p:txBody>
          <a:bodyPr wrap="square" rtlCol="0">
            <a:spAutoFit/>
          </a:bodyPr>
          <a:lstStyle/>
          <a:p>
            <a:r>
              <a:rPr lang="en-US">
                <a:solidFill>
                  <a:srgbClr val="C00000"/>
                </a:solidFill>
              </a:rPr>
              <a:t>Note different email addresses for help</a:t>
            </a:r>
          </a:p>
        </p:txBody>
      </p:sp>
    </p:spTree>
    <p:extLst>
      <p:ext uri="{BB962C8B-B14F-4D97-AF65-F5344CB8AC3E}">
        <p14:creationId xmlns:p14="http://schemas.microsoft.com/office/powerpoint/2010/main" val="19037254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4FDF-0DD5-46DE-B0B9-89370C7C3375}"/>
              </a:ext>
            </a:extLst>
          </p:cNvPr>
          <p:cNvSpPr>
            <a:spLocks noGrp="1"/>
          </p:cNvSpPr>
          <p:nvPr>
            <p:ph type="title"/>
          </p:nvPr>
        </p:nvSpPr>
        <p:spPr/>
        <p:txBody>
          <a:bodyPr/>
          <a:lstStyle/>
          <a:p>
            <a:r>
              <a:rPr lang="en-US"/>
              <a:t>Learning Opportunities</a:t>
            </a:r>
          </a:p>
        </p:txBody>
      </p:sp>
      <p:sp>
        <p:nvSpPr>
          <p:cNvPr id="4" name="Slide Number Placeholder 3">
            <a:extLst>
              <a:ext uri="{FF2B5EF4-FFF2-40B4-BE49-F238E27FC236}">
                <a16:creationId xmlns:a16="http://schemas.microsoft.com/office/drawing/2014/main" id="{35F9C159-C504-4683-9177-1D5621B3CDD2}"/>
              </a:ext>
            </a:extLst>
          </p:cNvPr>
          <p:cNvSpPr>
            <a:spLocks noGrp="1"/>
          </p:cNvSpPr>
          <p:nvPr>
            <p:ph type="sldNum" sz="quarter" idx="4"/>
          </p:nvPr>
        </p:nvSpPr>
        <p:spPr/>
        <p:txBody>
          <a:bodyPr/>
          <a:lstStyle/>
          <a:p>
            <a:fld id="{A4ED125B-D284-4FF1-A924-6417E476951B}" type="slidenum">
              <a:rPr lang="en-US" smtClean="0"/>
              <a:pPr/>
              <a:t>88</a:t>
            </a:fld>
            <a:endParaRPr lang="en-US"/>
          </a:p>
        </p:txBody>
      </p:sp>
      <p:sp>
        <p:nvSpPr>
          <p:cNvPr id="6" name="Content Placeholder 2">
            <a:extLst>
              <a:ext uri="{FF2B5EF4-FFF2-40B4-BE49-F238E27FC236}">
                <a16:creationId xmlns:a16="http://schemas.microsoft.com/office/drawing/2014/main" id="{637A0265-B7CF-49B6-9006-FC24278CEBD7}"/>
              </a:ext>
            </a:extLst>
          </p:cNvPr>
          <p:cNvSpPr>
            <a:spLocks noGrp="1"/>
          </p:cNvSpPr>
          <p:nvPr>
            <p:ph idx="1"/>
          </p:nvPr>
        </p:nvSpPr>
        <p:spPr>
          <a:xfrm>
            <a:off x="838204" y="1825626"/>
            <a:ext cx="10515600" cy="4522166"/>
          </a:xfrm>
        </p:spPr>
        <p:txBody>
          <a:bodyPr vert="horz" lIns="68580" tIns="34291" rIns="68580" bIns="34291" rtlCol="0" anchor="t">
            <a:noAutofit/>
          </a:bodyPr>
          <a:lstStyle/>
          <a:p>
            <a:pPr marL="170815" indent="-170815"/>
            <a:r>
              <a:rPr lang="en-US" sz="2800" b="1">
                <a:solidFill>
                  <a:srgbClr val="BA0C2F"/>
                </a:solidFill>
                <a:latin typeface="+mj-lt"/>
                <a:ea typeface="Verdana"/>
              </a:rPr>
              <a:t>Additional Classes</a:t>
            </a:r>
            <a:endParaRPr lang="en-US" sz="2800">
              <a:ea typeface="Verdana"/>
            </a:endParaRPr>
          </a:p>
          <a:p>
            <a:pPr marL="513715" lvl="1" indent="-170815"/>
            <a:r>
              <a:rPr lang="en-US" sz="2400"/>
              <a:t>Manager Self Service for Supervisors</a:t>
            </a:r>
          </a:p>
          <a:p>
            <a:pPr marL="513715" lvl="1" indent="-170815"/>
            <a:r>
              <a:rPr lang="en-US" sz="2400"/>
              <a:t>Time &amp; Absence Approvers </a:t>
            </a:r>
          </a:p>
          <a:p>
            <a:pPr marL="513715" lvl="1" indent="-170815"/>
            <a:r>
              <a:rPr lang="en-US" sz="2400"/>
              <a:t>Self-Service courses</a:t>
            </a:r>
          </a:p>
          <a:p>
            <a:pPr marL="513715" lvl="1" indent="-170815"/>
            <a:r>
              <a:rPr lang="en-US" sz="2400"/>
              <a:t>Approving MSS Transactions</a:t>
            </a:r>
          </a:p>
          <a:p>
            <a:pPr marL="513715" lvl="1" indent="-170815"/>
            <a:r>
              <a:rPr lang="en-US" sz="2400"/>
              <a:t>Reporting and Queries</a:t>
            </a:r>
          </a:p>
          <a:p>
            <a:pPr marL="342265" lvl="1" indent="0">
              <a:buNone/>
            </a:pPr>
            <a:endParaRPr lang="en-US" sz="2100"/>
          </a:p>
        </p:txBody>
      </p:sp>
      <p:sp>
        <p:nvSpPr>
          <p:cNvPr id="7" name="Rectangle 6">
            <a:extLst>
              <a:ext uri="{FF2B5EF4-FFF2-40B4-BE49-F238E27FC236}">
                <a16:creationId xmlns:a16="http://schemas.microsoft.com/office/drawing/2014/main" id="{4676FD5E-C8B9-4BC3-AE10-B0233578A211}"/>
              </a:ext>
            </a:extLst>
          </p:cNvPr>
          <p:cNvSpPr/>
          <p:nvPr/>
        </p:nvSpPr>
        <p:spPr>
          <a:xfrm>
            <a:off x="6631384" y="3495497"/>
            <a:ext cx="4572000" cy="2205732"/>
          </a:xfrm>
          <a:prstGeom prst="rect">
            <a:avLst/>
          </a:prstGeom>
        </p:spPr>
        <p:txBody>
          <a:bodyPr>
            <a:spAutoFit/>
          </a:bodyPr>
          <a:lstStyle/>
          <a:p>
            <a:pPr marL="171445" indent="-171445" defTabSz="685784">
              <a:spcBef>
                <a:spcPts val="751"/>
              </a:spcBef>
              <a:buFont typeface="Arial"/>
              <a:buChar char="•"/>
            </a:pPr>
            <a:r>
              <a:rPr lang="en-US" sz="2800" b="1">
                <a:solidFill>
                  <a:srgbClr val="BA0C2F"/>
                </a:solidFill>
                <a:latin typeface="Georgia"/>
                <a:ea typeface="Verdana" panose="020B0604030504040204" pitchFamily="34" charset="0"/>
                <a:cs typeface="Verdana" panose="020B0604030504040204" pitchFamily="34" charset="0"/>
              </a:rPr>
              <a:t>Class formats</a:t>
            </a:r>
          </a:p>
          <a:p>
            <a:pPr marL="514337" lvl="1" indent="-171445" defTabSz="685784">
              <a:spcBef>
                <a:spcPts val="374"/>
              </a:spcBef>
              <a:buFont typeface="Arial"/>
              <a:buChar char="•"/>
            </a:pPr>
            <a:r>
              <a:rPr lang="en-US" sz="2400">
                <a:solidFill>
                  <a:prstClr val="black"/>
                </a:solidFill>
                <a:latin typeface="Georgia"/>
                <a:ea typeface="Verdana" panose="020B0604030504040204" pitchFamily="34" charset="0"/>
                <a:cs typeface="Verdana" panose="020B0604030504040204" pitchFamily="34" charset="0"/>
              </a:rPr>
              <a:t>Self Service </a:t>
            </a:r>
          </a:p>
          <a:p>
            <a:pPr marL="514337" lvl="1" indent="-171445" defTabSz="685784">
              <a:spcBef>
                <a:spcPts val="374"/>
              </a:spcBef>
              <a:buFont typeface="Arial"/>
              <a:buChar char="•"/>
            </a:pPr>
            <a:r>
              <a:rPr lang="en-US" sz="2400">
                <a:solidFill>
                  <a:prstClr val="black"/>
                </a:solidFill>
                <a:latin typeface="Georgia"/>
                <a:ea typeface="Verdana" panose="020B0604030504040204" pitchFamily="34" charset="0"/>
                <a:cs typeface="Verdana" panose="020B0604030504040204" pitchFamily="34" charset="0"/>
              </a:rPr>
              <a:t>Recorded</a:t>
            </a:r>
          </a:p>
          <a:p>
            <a:pPr marL="514337" lvl="1" indent="-171445" defTabSz="685784">
              <a:spcBef>
                <a:spcPts val="374"/>
              </a:spcBef>
              <a:buFont typeface="Arial"/>
              <a:buChar char="•"/>
            </a:pPr>
            <a:r>
              <a:rPr lang="en-US" sz="2400">
                <a:solidFill>
                  <a:prstClr val="black"/>
                </a:solidFill>
                <a:latin typeface="Georgia"/>
                <a:ea typeface="Verdana" panose="020B0604030504040204" pitchFamily="34" charset="0"/>
                <a:cs typeface="Verdana" panose="020B0604030504040204" pitchFamily="34" charset="0"/>
              </a:rPr>
              <a:t>Interactive Webinar</a:t>
            </a:r>
          </a:p>
          <a:p>
            <a:pPr marL="514337" lvl="1" indent="-171445" defTabSz="685784">
              <a:spcBef>
                <a:spcPts val="374"/>
              </a:spcBef>
              <a:buFont typeface="Arial"/>
              <a:buChar char="•"/>
            </a:pPr>
            <a:r>
              <a:rPr lang="en-US" sz="2400">
                <a:solidFill>
                  <a:prstClr val="black"/>
                </a:solidFill>
                <a:latin typeface="Georgia"/>
                <a:ea typeface="Verdana" panose="020B0604030504040204" pitchFamily="34" charset="0"/>
                <a:cs typeface="Verdana" panose="020B0604030504040204" pitchFamily="34" charset="0"/>
              </a:rPr>
              <a:t>In Person</a:t>
            </a:r>
          </a:p>
        </p:txBody>
      </p:sp>
    </p:spTree>
    <p:extLst>
      <p:ext uri="{BB962C8B-B14F-4D97-AF65-F5344CB8AC3E}">
        <p14:creationId xmlns:p14="http://schemas.microsoft.com/office/powerpoint/2010/main" val="4311671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15" y="428867"/>
            <a:ext cx="10443462" cy="460445"/>
          </a:xfrm>
        </p:spPr>
        <p:txBody>
          <a:bodyPr>
            <a:normAutofit fontScale="90000"/>
          </a:bodyPr>
          <a:lstStyle/>
          <a:p>
            <a:r>
              <a:rPr lang="en-US"/>
              <a:t>Learning Opportunities</a:t>
            </a:r>
          </a:p>
        </p:txBody>
      </p:sp>
      <p:sp>
        <p:nvSpPr>
          <p:cNvPr id="3" name="Content Placeholder 2"/>
          <p:cNvSpPr>
            <a:spLocks noGrp="1"/>
          </p:cNvSpPr>
          <p:nvPr>
            <p:ph idx="1"/>
          </p:nvPr>
        </p:nvSpPr>
        <p:spPr>
          <a:xfrm>
            <a:off x="1856117" y="1977249"/>
            <a:ext cx="10515600" cy="4570749"/>
          </a:xfrm>
        </p:spPr>
        <p:txBody>
          <a:bodyPr>
            <a:normAutofit lnSpcReduction="10000"/>
          </a:bodyPr>
          <a:lstStyle/>
          <a:p>
            <a:r>
              <a:rPr lang="en-US">
                <a:latin typeface="+mj-lt"/>
                <a:hlinkClick r:id="rId3"/>
              </a:rPr>
              <a:t>OneSource Resources Web Pages</a:t>
            </a:r>
            <a:endParaRPr lang="en-US">
              <a:latin typeface="+mj-lt"/>
            </a:endParaRPr>
          </a:p>
          <a:p>
            <a:pPr lvl="1"/>
            <a:r>
              <a:rPr lang="en-US" sz="2800">
                <a:latin typeface="+mj-lt"/>
              </a:rPr>
              <a:t>By topic</a:t>
            </a:r>
          </a:p>
          <a:p>
            <a:pPr lvl="1"/>
            <a:r>
              <a:rPr lang="en-US" sz="2800">
                <a:latin typeface="+mj-lt"/>
              </a:rPr>
              <a:t>Recorded sessions and forums</a:t>
            </a:r>
          </a:p>
          <a:p>
            <a:pPr lvl="1"/>
            <a:r>
              <a:rPr lang="en-US" sz="2800">
                <a:latin typeface="+mj-lt"/>
              </a:rPr>
              <a:t>Documentation</a:t>
            </a:r>
          </a:p>
          <a:p>
            <a:pPr lvl="1"/>
            <a:endParaRPr lang="en-US" sz="2800">
              <a:latin typeface="+mj-lt"/>
            </a:endParaRPr>
          </a:p>
          <a:p>
            <a:r>
              <a:rPr lang="en-US">
                <a:latin typeface="+mj-lt"/>
                <a:hlinkClick r:id="rId4"/>
              </a:rPr>
              <a:t>OneSource Training Library</a:t>
            </a:r>
            <a:endParaRPr lang="en-US">
              <a:latin typeface="+mj-lt"/>
            </a:endParaRPr>
          </a:p>
          <a:p>
            <a:pPr lvl="1">
              <a:defRPr/>
            </a:pPr>
            <a:r>
              <a:rPr lang="en-US" sz="2800">
                <a:solidFill>
                  <a:prstClr val="black"/>
                </a:solidFill>
                <a:latin typeface="Georgia"/>
              </a:rPr>
              <a:t>Self Service </a:t>
            </a:r>
          </a:p>
          <a:p>
            <a:pPr lvl="1">
              <a:defRPr/>
            </a:pPr>
            <a:r>
              <a:rPr lang="en-US" sz="2800">
                <a:solidFill>
                  <a:prstClr val="black"/>
                </a:solidFill>
                <a:latin typeface="Georgia"/>
              </a:rPr>
              <a:t>Recorded</a:t>
            </a:r>
          </a:p>
          <a:p>
            <a:pPr lvl="1">
              <a:defRPr/>
            </a:pPr>
            <a:r>
              <a:rPr lang="en-US" sz="2800">
                <a:solidFill>
                  <a:prstClr val="black"/>
                </a:solidFill>
                <a:latin typeface="Georgia"/>
              </a:rPr>
              <a:t>Interactive Webinar</a:t>
            </a:r>
          </a:p>
          <a:p>
            <a:pPr lvl="1">
              <a:defRPr/>
            </a:pPr>
            <a:r>
              <a:rPr lang="en-US" sz="2800">
                <a:solidFill>
                  <a:prstClr val="black"/>
                </a:solidFill>
                <a:latin typeface="Georgia"/>
              </a:rPr>
              <a:t>In Person</a:t>
            </a:r>
          </a:p>
        </p:txBody>
      </p:sp>
      <p:sp>
        <p:nvSpPr>
          <p:cNvPr id="4" name="Slide Number Placeholder 3">
            <a:extLst>
              <a:ext uri="{FF2B5EF4-FFF2-40B4-BE49-F238E27FC236}">
                <a16:creationId xmlns:a16="http://schemas.microsoft.com/office/drawing/2014/main" id="{1E5F2EC2-A7CF-469A-B51F-968169AE046A}"/>
              </a:ext>
            </a:extLst>
          </p:cNvPr>
          <p:cNvSpPr>
            <a:spLocks noGrp="1"/>
          </p:cNvSpPr>
          <p:nvPr>
            <p:ph type="sldNum" sz="quarter" idx="4"/>
          </p:nvPr>
        </p:nvSpPr>
        <p:spPr/>
        <p:txBody>
          <a:bodyPr/>
          <a:lstStyle/>
          <a:p>
            <a:fld id="{86687E3D-F668-2249-ACB4-BCF73090E4A0}" type="slidenum">
              <a:rPr lang="en-US" smtClean="0"/>
              <a:pPr/>
              <a:t>89</a:t>
            </a:fld>
            <a:endParaRPr lang="en-US"/>
          </a:p>
        </p:txBody>
      </p:sp>
      <p:sp>
        <p:nvSpPr>
          <p:cNvPr id="6" name="TextBox 5"/>
          <p:cNvSpPr txBox="1"/>
          <p:nvPr/>
        </p:nvSpPr>
        <p:spPr>
          <a:xfrm>
            <a:off x="1856117" y="1272976"/>
            <a:ext cx="5313871" cy="584775"/>
          </a:xfrm>
          <a:prstGeom prst="rect">
            <a:avLst/>
          </a:prstGeom>
          <a:noFill/>
        </p:spPr>
        <p:txBody>
          <a:bodyPr wrap="square" rtlCol="0">
            <a:spAutoFit/>
          </a:bodyPr>
          <a:lstStyle/>
          <a:p>
            <a:r>
              <a:rPr lang="en-US" sz="3200" i="1">
                <a:solidFill>
                  <a:srgbClr val="C00000"/>
                </a:solidFill>
                <a:latin typeface="+mj-lt"/>
              </a:rPr>
              <a:t>onesource.uga.edu</a:t>
            </a:r>
          </a:p>
        </p:txBody>
      </p:sp>
      <p:pic>
        <p:nvPicPr>
          <p:cNvPr id="7" name="Picture 6"/>
          <p:cNvPicPr>
            <a:picLocks noChangeAspect="1"/>
          </p:cNvPicPr>
          <p:nvPr/>
        </p:nvPicPr>
        <p:blipFill>
          <a:blip r:embed="rId5"/>
          <a:stretch>
            <a:fillRect/>
          </a:stretch>
        </p:blipFill>
        <p:spPr>
          <a:xfrm>
            <a:off x="8117070" y="1857751"/>
            <a:ext cx="3083065" cy="2275980"/>
          </a:xfrm>
          <a:prstGeom prst="rect">
            <a:avLst/>
          </a:prstGeom>
        </p:spPr>
      </p:pic>
      <p:pic>
        <p:nvPicPr>
          <p:cNvPr id="8" name="Picture 7"/>
          <p:cNvPicPr>
            <a:picLocks noChangeAspect="1"/>
          </p:cNvPicPr>
          <p:nvPr/>
        </p:nvPicPr>
        <p:blipFill>
          <a:blip r:embed="rId6"/>
          <a:stretch>
            <a:fillRect/>
          </a:stretch>
        </p:blipFill>
        <p:spPr>
          <a:xfrm>
            <a:off x="6393610" y="4977840"/>
            <a:ext cx="5494871" cy="726049"/>
          </a:xfrm>
          <a:prstGeom prst="rect">
            <a:avLst/>
          </a:prstGeom>
        </p:spPr>
      </p:pic>
    </p:spTree>
    <p:extLst>
      <p:ext uri="{BB962C8B-B14F-4D97-AF65-F5344CB8AC3E}">
        <p14:creationId xmlns:p14="http://schemas.microsoft.com/office/powerpoint/2010/main" val="127362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0970B-7E45-4CCC-8C6E-5232BBC4132C}"/>
              </a:ext>
            </a:extLst>
          </p:cNvPr>
          <p:cNvSpPr>
            <a:spLocks noGrp="1"/>
          </p:cNvSpPr>
          <p:nvPr>
            <p:ph type="title"/>
          </p:nvPr>
        </p:nvSpPr>
        <p:spPr/>
        <p:txBody>
          <a:bodyPr/>
          <a:lstStyle/>
          <a:p>
            <a:r>
              <a:rPr lang="en-US"/>
              <a:t>Manager Self Service homepage</a:t>
            </a:r>
          </a:p>
        </p:txBody>
      </p:sp>
      <p:sp>
        <p:nvSpPr>
          <p:cNvPr id="4" name="Slide Number Placeholder 3">
            <a:extLst>
              <a:ext uri="{FF2B5EF4-FFF2-40B4-BE49-F238E27FC236}">
                <a16:creationId xmlns:a16="http://schemas.microsoft.com/office/drawing/2014/main" id="{2BE12D88-5236-4D21-A95A-1ED4BD441707}"/>
              </a:ext>
            </a:extLst>
          </p:cNvPr>
          <p:cNvSpPr>
            <a:spLocks noGrp="1"/>
          </p:cNvSpPr>
          <p:nvPr>
            <p:ph type="sldNum" sz="quarter" idx="4"/>
          </p:nvPr>
        </p:nvSpPr>
        <p:spPr/>
        <p:txBody>
          <a:bodyPr/>
          <a:lstStyle/>
          <a:p>
            <a:fld id="{A4ED125B-D284-4FF1-A924-6417E476951B}" type="slidenum">
              <a:rPr lang="en-US" smtClean="0"/>
              <a:pPr/>
              <a:t>9</a:t>
            </a:fld>
            <a:endParaRPr lang="en-US"/>
          </a:p>
        </p:txBody>
      </p:sp>
      <p:grpSp>
        <p:nvGrpSpPr>
          <p:cNvPr id="5" name="Group 4">
            <a:extLst>
              <a:ext uri="{FF2B5EF4-FFF2-40B4-BE49-F238E27FC236}">
                <a16:creationId xmlns:a16="http://schemas.microsoft.com/office/drawing/2014/main" id="{4E44A4DC-51B5-4C37-91A2-67EC79FE0557}"/>
              </a:ext>
            </a:extLst>
          </p:cNvPr>
          <p:cNvGrpSpPr/>
          <p:nvPr/>
        </p:nvGrpSpPr>
        <p:grpSpPr>
          <a:xfrm>
            <a:off x="1910080" y="1503680"/>
            <a:ext cx="8605621" cy="4519279"/>
            <a:chOff x="2151918" y="1597634"/>
            <a:chExt cx="7307143" cy="4026885"/>
          </a:xfrm>
        </p:grpSpPr>
        <p:pic>
          <p:nvPicPr>
            <p:cNvPr id="6" name="Picture 5">
              <a:extLst>
                <a:ext uri="{FF2B5EF4-FFF2-40B4-BE49-F238E27FC236}">
                  <a16:creationId xmlns:a16="http://schemas.microsoft.com/office/drawing/2014/main" id="{A81E1C26-970F-49C7-9210-183FAADC70DD}"/>
                </a:ext>
              </a:extLst>
            </p:cNvPr>
            <p:cNvPicPr>
              <a:picLocks noChangeAspect="1"/>
            </p:cNvPicPr>
            <p:nvPr/>
          </p:nvPicPr>
          <p:blipFill>
            <a:blip r:embed="rId3"/>
            <a:stretch>
              <a:fillRect/>
            </a:stretch>
          </p:blipFill>
          <p:spPr>
            <a:xfrm>
              <a:off x="2151918" y="1597634"/>
              <a:ext cx="7307143" cy="2035715"/>
            </a:xfrm>
            <a:prstGeom prst="rect">
              <a:avLst/>
            </a:prstGeom>
          </p:spPr>
        </p:pic>
        <p:pic>
          <p:nvPicPr>
            <p:cNvPr id="7" name="Picture 6">
              <a:extLst>
                <a:ext uri="{FF2B5EF4-FFF2-40B4-BE49-F238E27FC236}">
                  <a16:creationId xmlns:a16="http://schemas.microsoft.com/office/drawing/2014/main" id="{30299C23-38FD-4AEA-BAAD-AC7FAD198A94}"/>
                </a:ext>
              </a:extLst>
            </p:cNvPr>
            <p:cNvPicPr>
              <a:picLocks noChangeAspect="1"/>
            </p:cNvPicPr>
            <p:nvPr/>
          </p:nvPicPr>
          <p:blipFill>
            <a:blip r:embed="rId4"/>
            <a:stretch>
              <a:fillRect/>
            </a:stretch>
          </p:blipFill>
          <p:spPr>
            <a:xfrm>
              <a:off x="2261449" y="3874518"/>
              <a:ext cx="6364286" cy="1750000"/>
            </a:xfrm>
            <a:prstGeom prst="rect">
              <a:avLst/>
            </a:prstGeom>
          </p:spPr>
        </p:pic>
        <p:sp>
          <p:nvSpPr>
            <p:cNvPr id="8" name="Right Arrow 7">
              <a:extLst>
                <a:ext uri="{FF2B5EF4-FFF2-40B4-BE49-F238E27FC236}">
                  <a16:creationId xmlns:a16="http://schemas.microsoft.com/office/drawing/2014/main" id="{AE6E4A01-3EA7-4594-B498-16D341E15D30}"/>
                </a:ext>
              </a:extLst>
            </p:cNvPr>
            <p:cNvSpPr/>
            <p:nvPr/>
          </p:nvSpPr>
          <p:spPr>
            <a:xfrm flipV="1">
              <a:off x="3968854" y="2539293"/>
              <a:ext cx="964904" cy="447304"/>
            </a:xfrm>
            <a:prstGeom prst="rightArrow">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erriweather Sans"/>
              </a:endParaRPr>
            </a:p>
          </p:txBody>
        </p:sp>
        <p:sp>
          <p:nvSpPr>
            <p:cNvPr id="9" name="Right Arrow 7">
              <a:extLst>
                <a:ext uri="{FF2B5EF4-FFF2-40B4-BE49-F238E27FC236}">
                  <a16:creationId xmlns:a16="http://schemas.microsoft.com/office/drawing/2014/main" id="{3EBFC0C2-90C5-468B-B9D2-6E73DE8A6EC5}"/>
                </a:ext>
              </a:extLst>
            </p:cNvPr>
            <p:cNvSpPr/>
            <p:nvPr/>
          </p:nvSpPr>
          <p:spPr>
            <a:xfrm rot="5400000" flipV="1">
              <a:off x="5499385" y="3106450"/>
              <a:ext cx="1074166" cy="461966"/>
            </a:xfrm>
            <a:prstGeom prst="rightArrow">
              <a:avLst/>
            </a:prstGeom>
            <a:solidFill>
              <a:srgbClr val="FF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1">
                <a:defRPr/>
              </a:pPr>
              <a:endParaRPr lang="en-US" sz="1351">
                <a:solidFill>
                  <a:srgbClr val="FFFFFF"/>
                </a:solidFill>
                <a:latin typeface="Merriweather Sans"/>
              </a:endParaRPr>
            </a:p>
          </p:txBody>
        </p:sp>
        <p:sp>
          <p:nvSpPr>
            <p:cNvPr id="10" name="Rectangle: Rounded Corners 9">
              <a:extLst>
                <a:ext uri="{FF2B5EF4-FFF2-40B4-BE49-F238E27FC236}">
                  <a16:creationId xmlns:a16="http://schemas.microsoft.com/office/drawing/2014/main" id="{4046DCE6-EB04-4468-B76D-5A14DEAE848A}"/>
                </a:ext>
              </a:extLst>
            </p:cNvPr>
            <p:cNvSpPr/>
            <p:nvPr/>
          </p:nvSpPr>
          <p:spPr>
            <a:xfrm>
              <a:off x="3067052" y="4191003"/>
              <a:ext cx="1866707" cy="1433516"/>
            </a:xfrm>
            <a:prstGeom prst="roundRect">
              <a:avLst/>
            </a:prstGeom>
            <a:noFill/>
            <a:ln w="762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spTree>
    <p:extLst>
      <p:ext uri="{BB962C8B-B14F-4D97-AF65-F5344CB8AC3E}">
        <p14:creationId xmlns:p14="http://schemas.microsoft.com/office/powerpoint/2010/main" val="30730767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A89B-81F4-4C1A-B08A-DD605A377C32}"/>
              </a:ext>
            </a:extLst>
          </p:cNvPr>
          <p:cNvSpPr>
            <a:spLocks noGrp="1"/>
          </p:cNvSpPr>
          <p:nvPr>
            <p:ph type="title"/>
          </p:nvPr>
        </p:nvSpPr>
        <p:spPr/>
        <p:txBody>
          <a:bodyPr/>
          <a:lstStyle/>
          <a:p>
            <a:r>
              <a:rPr lang="en-US"/>
              <a:t>Learning Opportunities: Training Library</a:t>
            </a:r>
          </a:p>
        </p:txBody>
      </p:sp>
      <p:sp>
        <p:nvSpPr>
          <p:cNvPr id="4" name="Slide Number Placeholder 3">
            <a:extLst>
              <a:ext uri="{FF2B5EF4-FFF2-40B4-BE49-F238E27FC236}">
                <a16:creationId xmlns:a16="http://schemas.microsoft.com/office/drawing/2014/main" id="{6450D8E9-9CED-4EE8-B8EB-27EC5307387E}"/>
              </a:ext>
            </a:extLst>
          </p:cNvPr>
          <p:cNvSpPr>
            <a:spLocks noGrp="1"/>
          </p:cNvSpPr>
          <p:nvPr>
            <p:ph type="sldNum" sz="quarter" idx="4"/>
          </p:nvPr>
        </p:nvSpPr>
        <p:spPr/>
        <p:txBody>
          <a:bodyPr/>
          <a:lstStyle/>
          <a:p>
            <a:fld id="{A4ED125B-D284-4FF1-A924-6417E476951B}" type="slidenum">
              <a:rPr lang="en-US" smtClean="0"/>
              <a:pPr/>
              <a:t>90</a:t>
            </a:fld>
            <a:endParaRPr lang="en-US"/>
          </a:p>
        </p:txBody>
      </p:sp>
      <p:pic>
        <p:nvPicPr>
          <p:cNvPr id="5" name="Picture 4">
            <a:extLst>
              <a:ext uri="{FF2B5EF4-FFF2-40B4-BE49-F238E27FC236}">
                <a16:creationId xmlns:a16="http://schemas.microsoft.com/office/drawing/2014/main" id="{ED102236-4A99-4464-BEA2-A585040DA1B9}"/>
              </a:ext>
            </a:extLst>
          </p:cNvPr>
          <p:cNvPicPr>
            <a:picLocks noChangeAspect="1"/>
          </p:cNvPicPr>
          <p:nvPr/>
        </p:nvPicPr>
        <p:blipFill>
          <a:blip r:embed="rId3"/>
          <a:stretch>
            <a:fillRect/>
          </a:stretch>
        </p:blipFill>
        <p:spPr>
          <a:xfrm>
            <a:off x="1264145" y="4035880"/>
            <a:ext cx="10343498" cy="1615980"/>
          </a:xfrm>
          <a:prstGeom prst="rect">
            <a:avLst/>
          </a:prstGeom>
          <a:ln>
            <a:solidFill>
              <a:schemeClr val="tx1"/>
            </a:solidFill>
          </a:ln>
        </p:spPr>
      </p:pic>
      <p:pic>
        <p:nvPicPr>
          <p:cNvPr id="6" name="Picture 5">
            <a:extLst>
              <a:ext uri="{FF2B5EF4-FFF2-40B4-BE49-F238E27FC236}">
                <a16:creationId xmlns:a16="http://schemas.microsoft.com/office/drawing/2014/main" id="{80D58592-1E96-41CE-B651-8D404DDB51D0}"/>
              </a:ext>
            </a:extLst>
          </p:cNvPr>
          <p:cNvPicPr>
            <a:picLocks noChangeAspect="1"/>
          </p:cNvPicPr>
          <p:nvPr/>
        </p:nvPicPr>
        <p:blipFill>
          <a:blip r:embed="rId4"/>
          <a:stretch>
            <a:fillRect/>
          </a:stretch>
        </p:blipFill>
        <p:spPr>
          <a:xfrm>
            <a:off x="4949749" y="3214674"/>
            <a:ext cx="4338628" cy="489159"/>
          </a:xfrm>
          <a:prstGeom prst="rect">
            <a:avLst/>
          </a:prstGeom>
        </p:spPr>
      </p:pic>
      <p:pic>
        <p:nvPicPr>
          <p:cNvPr id="7" name="Picture 6">
            <a:extLst>
              <a:ext uri="{FF2B5EF4-FFF2-40B4-BE49-F238E27FC236}">
                <a16:creationId xmlns:a16="http://schemas.microsoft.com/office/drawing/2014/main" id="{322D2026-E33D-4F45-BA24-3BCB6039B246}"/>
              </a:ext>
            </a:extLst>
          </p:cNvPr>
          <p:cNvPicPr>
            <a:picLocks noChangeAspect="1"/>
          </p:cNvPicPr>
          <p:nvPr/>
        </p:nvPicPr>
        <p:blipFill>
          <a:blip r:embed="rId5"/>
          <a:stretch>
            <a:fillRect/>
          </a:stretch>
        </p:blipFill>
        <p:spPr>
          <a:xfrm>
            <a:off x="4138859" y="3214671"/>
            <a:ext cx="597067" cy="497556"/>
          </a:xfrm>
          <a:prstGeom prst="rect">
            <a:avLst/>
          </a:prstGeom>
        </p:spPr>
      </p:pic>
      <p:sp>
        <p:nvSpPr>
          <p:cNvPr id="8" name="TextBox 7">
            <a:extLst>
              <a:ext uri="{FF2B5EF4-FFF2-40B4-BE49-F238E27FC236}">
                <a16:creationId xmlns:a16="http://schemas.microsoft.com/office/drawing/2014/main" id="{002B6E13-5D6E-4611-9AF8-4EB1A2D805E3}"/>
              </a:ext>
            </a:extLst>
          </p:cNvPr>
          <p:cNvSpPr txBox="1"/>
          <p:nvPr/>
        </p:nvSpPr>
        <p:spPr>
          <a:xfrm>
            <a:off x="4283379" y="2254715"/>
            <a:ext cx="7324264" cy="415498"/>
          </a:xfrm>
          <a:prstGeom prst="rect">
            <a:avLst/>
          </a:prstGeom>
          <a:noFill/>
        </p:spPr>
        <p:txBody>
          <a:bodyPr wrap="square" rtlCol="0">
            <a:spAutoFit/>
          </a:bodyPr>
          <a:lstStyle/>
          <a:p>
            <a:r>
              <a:rPr lang="en-US" sz="2100">
                <a:latin typeface="+mj-lt"/>
              </a:rPr>
              <a:t>https://training.onesource.uga.edu</a:t>
            </a:r>
          </a:p>
        </p:txBody>
      </p:sp>
    </p:spTree>
    <p:extLst>
      <p:ext uri="{BB962C8B-B14F-4D97-AF65-F5344CB8AC3E}">
        <p14:creationId xmlns:p14="http://schemas.microsoft.com/office/powerpoint/2010/main" val="28336114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F020-596B-4B0A-89F7-A476A79B7409}"/>
              </a:ext>
            </a:extLst>
          </p:cNvPr>
          <p:cNvSpPr>
            <a:spLocks noGrp="1"/>
          </p:cNvSpPr>
          <p:nvPr>
            <p:ph type="title"/>
          </p:nvPr>
        </p:nvSpPr>
        <p:spPr>
          <a:xfrm>
            <a:off x="1588118" y="241017"/>
            <a:ext cx="10443463" cy="1241996"/>
          </a:xfrm>
        </p:spPr>
        <p:txBody>
          <a:bodyPr>
            <a:normAutofit/>
          </a:bodyPr>
          <a:lstStyle/>
          <a:p>
            <a:r>
              <a:rPr lang="en-US"/>
              <a:t>Different Modes in the OneSource Training Library</a:t>
            </a:r>
          </a:p>
        </p:txBody>
      </p:sp>
      <p:sp>
        <p:nvSpPr>
          <p:cNvPr id="4" name="Slide Number Placeholder 3">
            <a:extLst>
              <a:ext uri="{FF2B5EF4-FFF2-40B4-BE49-F238E27FC236}">
                <a16:creationId xmlns:a16="http://schemas.microsoft.com/office/drawing/2014/main" id="{426A5631-B3A1-4577-B9A3-DB012A81F82A}"/>
              </a:ext>
            </a:extLst>
          </p:cNvPr>
          <p:cNvSpPr>
            <a:spLocks noGrp="1"/>
          </p:cNvSpPr>
          <p:nvPr>
            <p:ph type="sldNum" sz="quarter" idx="4"/>
          </p:nvPr>
        </p:nvSpPr>
        <p:spPr/>
        <p:txBody>
          <a:bodyPr/>
          <a:lstStyle/>
          <a:p>
            <a:fld id="{A4ED125B-D284-4FF1-A924-6417E476951B}" type="slidenum">
              <a:rPr lang="en-US" smtClean="0"/>
              <a:pPr/>
              <a:t>91</a:t>
            </a:fld>
            <a:endParaRPr lang="en-US"/>
          </a:p>
        </p:txBody>
      </p:sp>
      <p:graphicFrame>
        <p:nvGraphicFramePr>
          <p:cNvPr id="5" name="Content Placeholder 3">
            <a:extLst>
              <a:ext uri="{FF2B5EF4-FFF2-40B4-BE49-F238E27FC236}">
                <a16:creationId xmlns:a16="http://schemas.microsoft.com/office/drawing/2014/main" id="{A4A8FE2A-7165-4D34-BFAE-6520115C2457}"/>
              </a:ext>
            </a:extLst>
          </p:cNvPr>
          <p:cNvGraphicFramePr>
            <a:graphicFrameLocks noGrp="1"/>
          </p:cNvGraphicFramePr>
          <p:nvPr>
            <p:ph idx="1"/>
            <p:extLst>
              <p:ext uri="{D42A27DB-BD31-4B8C-83A1-F6EECF244321}">
                <p14:modId xmlns:p14="http://schemas.microsoft.com/office/powerpoint/2010/main" val="1364963819"/>
              </p:ext>
            </p:extLst>
          </p:nvPr>
        </p:nvGraphicFramePr>
        <p:xfrm>
          <a:off x="838200" y="1825625"/>
          <a:ext cx="10514841" cy="4613913"/>
        </p:xfrm>
        <a:graphic>
          <a:graphicData uri="http://schemas.openxmlformats.org/drawingml/2006/table">
            <a:tbl>
              <a:tblPr firstRow="1" bandRow="1">
                <a:tableStyleId>{5C22544A-7EE6-4342-B048-85BDC9FD1C3A}</a:tableStyleId>
              </a:tblPr>
              <a:tblGrid>
                <a:gridCol w="2560255">
                  <a:extLst>
                    <a:ext uri="{9D8B030D-6E8A-4147-A177-3AD203B41FA5}">
                      <a16:colId xmlns:a16="http://schemas.microsoft.com/office/drawing/2014/main" val="1617531256"/>
                    </a:ext>
                  </a:extLst>
                </a:gridCol>
                <a:gridCol w="2738239">
                  <a:extLst>
                    <a:ext uri="{9D8B030D-6E8A-4147-A177-3AD203B41FA5}">
                      <a16:colId xmlns:a16="http://schemas.microsoft.com/office/drawing/2014/main" val="1062456961"/>
                    </a:ext>
                  </a:extLst>
                </a:gridCol>
                <a:gridCol w="2929916">
                  <a:extLst>
                    <a:ext uri="{9D8B030D-6E8A-4147-A177-3AD203B41FA5}">
                      <a16:colId xmlns:a16="http://schemas.microsoft.com/office/drawing/2014/main" val="927028377"/>
                    </a:ext>
                  </a:extLst>
                </a:gridCol>
                <a:gridCol w="2286431">
                  <a:extLst>
                    <a:ext uri="{9D8B030D-6E8A-4147-A177-3AD203B41FA5}">
                      <a16:colId xmlns:a16="http://schemas.microsoft.com/office/drawing/2014/main" val="398959893"/>
                    </a:ext>
                  </a:extLst>
                </a:gridCol>
              </a:tblGrid>
              <a:tr h="628651">
                <a:tc>
                  <a:txBody>
                    <a:bodyPr/>
                    <a:lstStyle/>
                    <a:p>
                      <a:pPr algn="l"/>
                      <a:endParaRPr lang="en-US" sz="1900">
                        <a:solidFill>
                          <a:schemeClr val="tx1"/>
                        </a:solidFill>
                        <a:latin typeface="+mj-lt"/>
                      </a:endParaRPr>
                    </a:p>
                  </a:txBody>
                  <a:tcPr marL="82147" marR="82147"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900">
                          <a:solidFill>
                            <a:schemeClr val="tx1"/>
                          </a:solidFill>
                          <a:latin typeface="+mj-lt"/>
                        </a:rPr>
                        <a:t>    </a:t>
                      </a:r>
                    </a:p>
                  </a:txBody>
                  <a:tcPr marL="82147" marR="82147"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900">
                          <a:solidFill>
                            <a:schemeClr val="tx1"/>
                          </a:solidFill>
                          <a:latin typeface="+mj-lt"/>
                        </a:rPr>
                        <a:t>       </a:t>
                      </a:r>
                    </a:p>
                  </a:txBody>
                  <a:tcPr marL="82147" marR="82147"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en-US" sz="1900">
                        <a:solidFill>
                          <a:schemeClr val="tx1"/>
                        </a:solidFill>
                        <a:latin typeface="+mj-lt"/>
                      </a:endParaRPr>
                    </a:p>
                  </a:txBody>
                  <a:tcPr marL="82147" marR="82147"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5392352"/>
                  </a:ext>
                </a:extLst>
              </a:tr>
              <a:tr h="3522981">
                <a:tc>
                  <a:txBody>
                    <a:bodyPr/>
                    <a:lstStyle/>
                    <a:p>
                      <a:pPr marL="0" indent="0" algn="ctr">
                        <a:buFont typeface="Arial" panose="020B0604020202020204" pitchFamily="34" charset="0"/>
                        <a:buNone/>
                      </a:pPr>
                      <a:endParaRPr lang="en-US" sz="800" b="1">
                        <a:solidFill>
                          <a:srgbClr val="0070C0"/>
                        </a:solidFill>
                        <a:latin typeface="+mj-lt"/>
                      </a:endParaRPr>
                    </a:p>
                    <a:p>
                      <a:pPr marL="0" indent="0" algn="ctr">
                        <a:buFont typeface="Arial" panose="020B0604020202020204" pitchFamily="34" charset="0"/>
                        <a:buNone/>
                      </a:pPr>
                      <a:r>
                        <a:rPr lang="en-US" sz="2000" b="1">
                          <a:solidFill>
                            <a:srgbClr val="0070C0"/>
                          </a:solidFill>
                          <a:latin typeface="+mj-lt"/>
                        </a:rPr>
                        <a:t>View a video of a topic</a:t>
                      </a:r>
                    </a:p>
                    <a:p>
                      <a:pPr marL="0" indent="0" algn="l">
                        <a:buFont typeface="Arial" panose="020B0604020202020204" pitchFamily="34" charset="0"/>
                        <a:buNone/>
                      </a:pPr>
                      <a:endParaRPr lang="en-US" sz="1100" b="0">
                        <a:solidFill>
                          <a:schemeClr val="tx1"/>
                        </a:solidFill>
                        <a:latin typeface="+mj-lt"/>
                      </a:endParaRPr>
                    </a:p>
                    <a:p>
                      <a:pPr marL="342900" indent="-342900" algn="l">
                        <a:buFont typeface="Arial" panose="020B0604020202020204" pitchFamily="34" charset="0"/>
                        <a:buChar char="•"/>
                      </a:pPr>
                      <a:r>
                        <a:rPr lang="en-US" sz="1800" b="0">
                          <a:solidFill>
                            <a:schemeClr val="tx1"/>
                          </a:solidFill>
                          <a:latin typeface="+mj-lt"/>
                        </a:rPr>
                        <a:t>The video c</a:t>
                      </a:r>
                      <a:r>
                        <a:rPr lang="en-US" sz="1800">
                          <a:solidFill>
                            <a:schemeClr val="tx1"/>
                          </a:solidFill>
                          <a:latin typeface="+mj-lt"/>
                        </a:rPr>
                        <a:t>hanges frames every 5 seconds. </a:t>
                      </a:r>
                    </a:p>
                    <a:p>
                      <a:pPr marL="342900" indent="-342900" algn="l">
                        <a:buFont typeface="Arial" panose="020B0604020202020204" pitchFamily="34" charset="0"/>
                        <a:buChar char="•"/>
                      </a:pPr>
                      <a:r>
                        <a:rPr lang="en-US" sz="1800">
                          <a:solidFill>
                            <a:schemeClr val="tx1"/>
                          </a:solidFill>
                          <a:latin typeface="+mj-lt"/>
                        </a:rPr>
                        <a:t>You can pause the player if you need more time on a slide.</a:t>
                      </a:r>
                    </a:p>
                    <a:p>
                      <a:pPr marL="342900" indent="-342900" algn="l">
                        <a:buFont typeface="Arial" panose="020B0604020202020204" pitchFamily="34" charset="0"/>
                        <a:buChar char="•"/>
                      </a:pPr>
                      <a:r>
                        <a:rPr lang="en-US" sz="1800">
                          <a:solidFill>
                            <a:schemeClr val="tx1"/>
                          </a:solidFill>
                          <a:latin typeface="+mj-lt"/>
                        </a:rPr>
                        <a:t>You can press </a:t>
                      </a:r>
                      <a:r>
                        <a:rPr lang="en-US" sz="1800" b="1" i="0">
                          <a:solidFill>
                            <a:schemeClr val="tx1"/>
                          </a:solidFill>
                          <a:latin typeface="+mj-lt"/>
                        </a:rPr>
                        <a:t>Enter</a:t>
                      </a:r>
                      <a:r>
                        <a:rPr lang="en-US" sz="1800">
                          <a:solidFill>
                            <a:schemeClr val="tx1"/>
                          </a:solidFill>
                          <a:latin typeface="+mj-lt"/>
                        </a:rPr>
                        <a:t> if you want to advance more quickly.</a:t>
                      </a:r>
                    </a:p>
                  </a:txBody>
                  <a:tcPr marL="82147" marR="82147"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US" sz="800" b="1">
                        <a:solidFill>
                          <a:srgbClr val="0070C0"/>
                        </a:solidFill>
                        <a:latin typeface="+mj-lt"/>
                      </a:endParaRPr>
                    </a:p>
                    <a:p>
                      <a:pPr marL="0" indent="0" algn="ctr">
                        <a:buFont typeface="Arial" panose="020B0604020202020204" pitchFamily="34" charset="0"/>
                        <a:buNone/>
                      </a:pPr>
                      <a:r>
                        <a:rPr lang="en-US" sz="2000" b="1">
                          <a:solidFill>
                            <a:srgbClr val="0070C0"/>
                          </a:solidFill>
                          <a:latin typeface="+mj-lt"/>
                        </a:rPr>
                        <a:t>Simulate actions and practice</a:t>
                      </a:r>
                      <a:endParaRPr lang="en-US" sz="2000" b="0">
                        <a:solidFill>
                          <a:schemeClr val="tx1"/>
                        </a:solidFill>
                        <a:latin typeface="+mj-lt"/>
                      </a:endParaRPr>
                    </a:p>
                    <a:p>
                      <a:pPr marL="0" indent="0" algn="l">
                        <a:buFont typeface="Arial" panose="020B0604020202020204" pitchFamily="34" charset="0"/>
                        <a:buNone/>
                      </a:pPr>
                      <a:endParaRPr lang="en-US" sz="1100" b="0">
                        <a:solidFill>
                          <a:schemeClr val="tx1"/>
                        </a:solidFill>
                        <a:latin typeface="+mj-lt"/>
                      </a:endParaRPr>
                    </a:p>
                    <a:p>
                      <a:pPr marL="342900" indent="-342900" algn="l">
                        <a:buFont typeface="Arial" panose="020B0604020202020204" pitchFamily="34" charset="0"/>
                        <a:buChar char="•"/>
                      </a:pPr>
                      <a:r>
                        <a:rPr lang="en-US" sz="1800" b="0">
                          <a:solidFill>
                            <a:schemeClr val="tx1"/>
                          </a:solidFill>
                          <a:latin typeface="+mj-lt"/>
                        </a:rPr>
                        <a:t>In the soon-to-be-released system, y</a:t>
                      </a:r>
                      <a:r>
                        <a:rPr lang="en-US" sz="1800">
                          <a:solidFill>
                            <a:schemeClr val="tx1"/>
                          </a:solidFill>
                          <a:latin typeface="+mj-lt"/>
                        </a:rPr>
                        <a:t>ou can follow the steps to practice completing a specific task, entering values into the simulated system if necessary. </a:t>
                      </a:r>
                    </a:p>
                  </a:txBody>
                  <a:tcPr marL="82147" marR="82147"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US" sz="800" b="1">
                        <a:solidFill>
                          <a:srgbClr val="0070C0"/>
                        </a:solidFill>
                        <a:latin typeface="+mj-lt"/>
                      </a:endParaRPr>
                    </a:p>
                    <a:p>
                      <a:pPr marL="0" indent="0" algn="ctr">
                        <a:buFont typeface="Arial" panose="020B0604020202020204" pitchFamily="34" charset="0"/>
                        <a:buNone/>
                      </a:pPr>
                      <a:r>
                        <a:rPr lang="en-US" sz="2000" b="1">
                          <a:solidFill>
                            <a:srgbClr val="0070C0"/>
                          </a:solidFill>
                          <a:latin typeface="+mj-lt"/>
                        </a:rPr>
                        <a:t>Coach you through the steps</a:t>
                      </a:r>
                    </a:p>
                    <a:p>
                      <a:pPr marL="0" indent="0" algn="l">
                        <a:buFont typeface="Arial" panose="020B0604020202020204" pitchFamily="34" charset="0"/>
                        <a:buNone/>
                      </a:pPr>
                      <a:endParaRPr lang="en-US" sz="1100">
                        <a:solidFill>
                          <a:schemeClr val="tx1"/>
                        </a:solidFill>
                        <a:latin typeface="+mj-lt"/>
                      </a:endParaRPr>
                    </a:p>
                    <a:p>
                      <a:pPr marL="342900" indent="-342900" algn="l">
                        <a:buFont typeface="Arial" panose="020B0604020202020204" pitchFamily="34" charset="0"/>
                        <a:buChar char="•"/>
                      </a:pPr>
                      <a:r>
                        <a:rPr lang="en-US" sz="1800">
                          <a:solidFill>
                            <a:schemeClr val="tx1"/>
                          </a:solidFill>
                          <a:latin typeface="+mj-lt"/>
                        </a:rPr>
                        <a:t>You can use this  mode to open a topic in a small window while completing a task.</a:t>
                      </a:r>
                    </a:p>
                    <a:p>
                      <a:pPr marL="342900" indent="-342900" algn="l">
                        <a:buFont typeface="Arial" panose="020B0604020202020204" pitchFamily="34" charset="0"/>
                        <a:buChar char="•"/>
                      </a:pPr>
                      <a:r>
                        <a:rPr lang="en-US" sz="1800">
                          <a:solidFill>
                            <a:schemeClr val="tx1"/>
                          </a:solidFill>
                          <a:latin typeface="+mj-lt"/>
                        </a:rPr>
                        <a:t>You can keep this window in the forefront while working on your designated UGA page.</a:t>
                      </a:r>
                    </a:p>
                  </a:txBody>
                  <a:tcPr marL="82147" marR="82147"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endParaRPr lang="en-US" sz="800" b="1" kern="1200">
                        <a:solidFill>
                          <a:srgbClr val="0070C0"/>
                        </a:solidFill>
                        <a:latin typeface="+mj-lt"/>
                        <a:ea typeface="+mn-ea"/>
                        <a:cs typeface="+mn-cs"/>
                      </a:endParaRPr>
                    </a:p>
                    <a:p>
                      <a:pPr marL="0" indent="0" algn="ctr">
                        <a:buFont typeface="Arial" panose="020B0604020202020204" pitchFamily="34" charset="0"/>
                        <a:buNone/>
                      </a:pPr>
                      <a:r>
                        <a:rPr lang="en-US" sz="2000" b="1" kern="1200">
                          <a:solidFill>
                            <a:srgbClr val="0070C0"/>
                          </a:solidFill>
                          <a:latin typeface="+mj-lt"/>
                          <a:ea typeface="+mn-ea"/>
                          <a:cs typeface="+mn-cs"/>
                        </a:rPr>
                        <a:t>Print the Job Aid of a topic</a:t>
                      </a:r>
                    </a:p>
                    <a:p>
                      <a:pPr marL="0" indent="0" algn="l">
                        <a:buFont typeface="Arial" panose="020B0604020202020204" pitchFamily="34" charset="0"/>
                        <a:buNone/>
                      </a:pPr>
                      <a:endParaRPr lang="en-US" sz="1100">
                        <a:solidFill>
                          <a:schemeClr val="tx1"/>
                        </a:solidFill>
                        <a:latin typeface="+mj-lt"/>
                      </a:endParaRPr>
                    </a:p>
                    <a:p>
                      <a:pPr marL="342900" indent="-342900" algn="l">
                        <a:buFont typeface="Arial" panose="020B0604020202020204" pitchFamily="34" charset="0"/>
                        <a:buChar char="•"/>
                      </a:pPr>
                      <a:r>
                        <a:rPr lang="en-US" sz="1800" b="0">
                          <a:solidFill>
                            <a:schemeClr val="tx1"/>
                          </a:solidFill>
                          <a:latin typeface="+mj-lt"/>
                        </a:rPr>
                        <a:t>You can save, download, and print the Job Aid of a topic as a reference.</a:t>
                      </a:r>
                    </a:p>
                  </a:txBody>
                  <a:tcPr marL="82147" marR="82147"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1988682"/>
                  </a:ext>
                </a:extLst>
              </a:tr>
            </a:tbl>
          </a:graphicData>
        </a:graphic>
      </p:graphicFrame>
      <p:pic>
        <p:nvPicPr>
          <p:cNvPr id="6" name="Picture 5">
            <a:extLst>
              <a:ext uri="{FF2B5EF4-FFF2-40B4-BE49-F238E27FC236}">
                <a16:creationId xmlns:a16="http://schemas.microsoft.com/office/drawing/2014/main" id="{5F4F582C-EDCF-42E3-B27F-36B6F77CF9C5}"/>
              </a:ext>
            </a:extLst>
          </p:cNvPr>
          <p:cNvPicPr>
            <a:picLocks noChangeAspect="1"/>
          </p:cNvPicPr>
          <p:nvPr/>
        </p:nvPicPr>
        <p:blipFill>
          <a:blip r:embed="rId3"/>
          <a:stretch>
            <a:fillRect/>
          </a:stretch>
        </p:blipFill>
        <p:spPr>
          <a:xfrm>
            <a:off x="9535042" y="1825625"/>
            <a:ext cx="1423037" cy="617220"/>
          </a:xfrm>
          <a:prstGeom prst="rect">
            <a:avLst/>
          </a:prstGeom>
        </p:spPr>
      </p:pic>
      <p:pic>
        <p:nvPicPr>
          <p:cNvPr id="7" name="Picture 6">
            <a:extLst>
              <a:ext uri="{FF2B5EF4-FFF2-40B4-BE49-F238E27FC236}">
                <a16:creationId xmlns:a16="http://schemas.microsoft.com/office/drawing/2014/main" id="{ED6FFF0B-4349-4C08-AFD8-F832D11E7A71}"/>
              </a:ext>
            </a:extLst>
          </p:cNvPr>
          <p:cNvPicPr>
            <a:picLocks noChangeAspect="1"/>
          </p:cNvPicPr>
          <p:nvPr/>
        </p:nvPicPr>
        <p:blipFill>
          <a:blip r:embed="rId4"/>
          <a:stretch>
            <a:fillRect/>
          </a:stretch>
        </p:blipFill>
        <p:spPr>
          <a:xfrm>
            <a:off x="6809849" y="1786749"/>
            <a:ext cx="1371601" cy="617220"/>
          </a:xfrm>
          <a:prstGeom prst="rect">
            <a:avLst/>
          </a:prstGeom>
        </p:spPr>
      </p:pic>
      <p:pic>
        <p:nvPicPr>
          <p:cNvPr id="8" name="Picture 7">
            <a:extLst>
              <a:ext uri="{FF2B5EF4-FFF2-40B4-BE49-F238E27FC236}">
                <a16:creationId xmlns:a16="http://schemas.microsoft.com/office/drawing/2014/main" id="{0DDEDB30-9060-4F6B-B7AE-B9469C9B67C5}"/>
              </a:ext>
            </a:extLst>
          </p:cNvPr>
          <p:cNvPicPr>
            <a:picLocks noChangeAspect="1"/>
          </p:cNvPicPr>
          <p:nvPr/>
        </p:nvPicPr>
        <p:blipFill>
          <a:blip r:embed="rId5"/>
          <a:stretch>
            <a:fillRect/>
          </a:stretch>
        </p:blipFill>
        <p:spPr>
          <a:xfrm>
            <a:off x="4009995" y="1786749"/>
            <a:ext cx="1428423" cy="617220"/>
          </a:xfrm>
          <a:prstGeom prst="rect">
            <a:avLst/>
          </a:prstGeom>
        </p:spPr>
      </p:pic>
      <p:pic>
        <p:nvPicPr>
          <p:cNvPr id="9" name="Picture 8">
            <a:extLst>
              <a:ext uri="{FF2B5EF4-FFF2-40B4-BE49-F238E27FC236}">
                <a16:creationId xmlns:a16="http://schemas.microsoft.com/office/drawing/2014/main" id="{CB342A2A-F605-40CC-BAD0-4858E60C55FE}"/>
              </a:ext>
            </a:extLst>
          </p:cNvPr>
          <p:cNvPicPr>
            <a:picLocks noChangeAspect="1"/>
          </p:cNvPicPr>
          <p:nvPr/>
        </p:nvPicPr>
        <p:blipFill>
          <a:blip r:embed="rId6"/>
          <a:stretch>
            <a:fillRect/>
          </a:stretch>
        </p:blipFill>
        <p:spPr>
          <a:xfrm>
            <a:off x="1299460" y="1786749"/>
            <a:ext cx="1311593" cy="617220"/>
          </a:xfrm>
          <a:prstGeom prst="rect">
            <a:avLst/>
          </a:prstGeom>
        </p:spPr>
      </p:pic>
    </p:spTree>
    <p:extLst>
      <p:ext uri="{BB962C8B-B14F-4D97-AF65-F5344CB8AC3E}">
        <p14:creationId xmlns:p14="http://schemas.microsoft.com/office/powerpoint/2010/main" val="108444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426D0DD-6FB2-43B3-8C53-50C7BAFE8B6B}"/>
              </a:ext>
            </a:extLst>
          </p:cNvPr>
          <p:cNvSpPr txBox="1">
            <a:spLocks/>
          </p:cNvSpPr>
          <p:nvPr/>
        </p:nvSpPr>
        <p:spPr>
          <a:xfrm>
            <a:off x="1140727" y="2137189"/>
            <a:ext cx="4619784" cy="2583628"/>
          </a:xfrm>
          <a:prstGeom prst="rect">
            <a:avLst/>
          </a:prstGeom>
        </p:spPr>
        <p:txBody>
          <a:bodyPr vert="horz" lIns="68580" tIns="34291" rIns="68580" bIns="34291" rtlCol="0" anchor="t">
            <a:noAutofit/>
          </a:bodyPr>
          <a:lstStyle>
            <a:lvl1pPr marL="0" indent="0" algn="l" defTabSz="685784" rtl="0" eaLnBrk="1" latinLnBrk="0" hangingPunct="1">
              <a:lnSpc>
                <a:spcPct val="100000"/>
              </a:lnSpc>
              <a:spcBef>
                <a:spcPts val="751"/>
              </a:spcBef>
              <a:buFont typeface="Arial"/>
              <a:buNone/>
              <a:defRPr sz="2100" kern="1200">
                <a:solidFill>
                  <a:schemeClr val="tx1"/>
                </a:solidFill>
                <a:latin typeface="+mj-lt"/>
                <a:ea typeface="Verdana" panose="020B0604030504040204" pitchFamily="34" charset="0"/>
                <a:cs typeface="+mn-cs"/>
              </a:defRPr>
            </a:lvl1pPr>
            <a:lvl2pPr marL="514337" indent="-171445" algn="l" defTabSz="685784" rtl="0" eaLnBrk="1" latinLnBrk="0" hangingPunct="1">
              <a:lnSpc>
                <a:spcPct val="100000"/>
              </a:lnSpc>
              <a:spcBef>
                <a:spcPts val="374"/>
              </a:spcBef>
              <a:buFont typeface="Arial"/>
              <a:buChar char="•"/>
              <a:defRPr sz="2400" kern="1200">
                <a:solidFill>
                  <a:schemeClr val="tx1"/>
                </a:solidFill>
                <a:latin typeface="+mj-lt"/>
                <a:ea typeface="+mn-ea"/>
                <a:cs typeface="+mn-cs"/>
              </a:defRPr>
            </a:lvl2pPr>
            <a:lvl3pPr marL="857228" indent="-171445" algn="l" defTabSz="685784" rtl="0" eaLnBrk="1" latinLnBrk="0" hangingPunct="1">
              <a:lnSpc>
                <a:spcPct val="100000"/>
              </a:lnSpc>
              <a:spcBef>
                <a:spcPts val="374"/>
              </a:spcBef>
              <a:buFont typeface="Arial"/>
              <a:buChar char="•"/>
              <a:defRPr sz="2000" kern="1200">
                <a:solidFill>
                  <a:schemeClr val="tx1"/>
                </a:solidFill>
                <a:latin typeface="+mj-lt"/>
                <a:ea typeface="+mn-ea"/>
                <a:cs typeface="+mn-cs"/>
              </a:defRPr>
            </a:lvl3pPr>
            <a:lvl4pPr marL="1200120" indent="-171445" algn="l" defTabSz="685784" rtl="0" eaLnBrk="1" latinLnBrk="0" hangingPunct="1">
              <a:lnSpc>
                <a:spcPct val="100000"/>
              </a:lnSpc>
              <a:spcBef>
                <a:spcPts val="374"/>
              </a:spcBef>
              <a:buFont typeface="Arial"/>
              <a:buChar char="•"/>
              <a:defRPr sz="1800" kern="1200">
                <a:solidFill>
                  <a:schemeClr val="tx1"/>
                </a:solidFill>
                <a:latin typeface="+mj-lt"/>
                <a:ea typeface="+mn-ea"/>
                <a:cs typeface="+mn-cs"/>
              </a:defRPr>
            </a:lvl4pPr>
            <a:lvl5pPr marL="1543013" indent="-171445" algn="l" defTabSz="685784" rtl="0" eaLnBrk="1" latinLnBrk="0" hangingPunct="1">
              <a:lnSpc>
                <a:spcPct val="100000"/>
              </a:lnSpc>
              <a:spcBef>
                <a:spcPts val="374"/>
              </a:spcBef>
              <a:buFont typeface="Arial"/>
              <a:buChar char="•"/>
              <a:defRPr sz="1800" kern="1200">
                <a:solidFill>
                  <a:schemeClr val="tx1"/>
                </a:solidFill>
                <a:latin typeface="+mj-lt"/>
                <a:ea typeface="+mn-ea"/>
                <a:cs typeface="+mn-cs"/>
              </a:defRPr>
            </a:lvl5pPr>
            <a:lvl6pPr marL="1885903" indent="-171445" algn="l" defTabSz="685784" rtl="0" eaLnBrk="1" latinLnBrk="0" hangingPunct="1">
              <a:lnSpc>
                <a:spcPct val="90000"/>
              </a:lnSpc>
              <a:spcBef>
                <a:spcPts val="374"/>
              </a:spcBef>
              <a:buFont typeface="Arial"/>
              <a:buChar char="•"/>
              <a:defRPr sz="1351" kern="1200">
                <a:solidFill>
                  <a:schemeClr val="tx1"/>
                </a:solidFill>
                <a:latin typeface="+mn-lt"/>
                <a:ea typeface="+mn-ea"/>
                <a:cs typeface="+mn-cs"/>
              </a:defRPr>
            </a:lvl6pPr>
            <a:lvl7pPr marL="2228795" indent="-171445" algn="l" defTabSz="685784" rtl="0" eaLnBrk="1" latinLnBrk="0" hangingPunct="1">
              <a:lnSpc>
                <a:spcPct val="90000"/>
              </a:lnSpc>
              <a:spcBef>
                <a:spcPts val="374"/>
              </a:spcBef>
              <a:buFont typeface="Arial"/>
              <a:buChar char="•"/>
              <a:defRPr sz="1351" kern="1200">
                <a:solidFill>
                  <a:schemeClr val="tx1"/>
                </a:solidFill>
                <a:latin typeface="+mn-lt"/>
                <a:ea typeface="+mn-ea"/>
                <a:cs typeface="+mn-cs"/>
              </a:defRPr>
            </a:lvl7pPr>
            <a:lvl8pPr marL="2571686" indent="-171445" algn="l" defTabSz="685784" rtl="0" eaLnBrk="1" latinLnBrk="0" hangingPunct="1">
              <a:lnSpc>
                <a:spcPct val="90000"/>
              </a:lnSpc>
              <a:spcBef>
                <a:spcPts val="374"/>
              </a:spcBef>
              <a:buFont typeface="Arial"/>
              <a:buChar char="•"/>
              <a:defRPr sz="1351" kern="1200">
                <a:solidFill>
                  <a:schemeClr val="tx1"/>
                </a:solidFill>
                <a:latin typeface="+mn-lt"/>
                <a:ea typeface="+mn-ea"/>
                <a:cs typeface="+mn-cs"/>
              </a:defRPr>
            </a:lvl8pPr>
            <a:lvl9pPr marL="2914578" indent="-171445" algn="l" defTabSz="685784" rtl="0" eaLnBrk="1" latinLnBrk="0" hangingPunct="1">
              <a:lnSpc>
                <a:spcPct val="90000"/>
              </a:lnSpc>
              <a:spcBef>
                <a:spcPts val="374"/>
              </a:spcBef>
              <a:buFont typeface="Arial"/>
              <a:buChar char="•"/>
              <a:defRPr sz="1351" kern="1200">
                <a:solidFill>
                  <a:schemeClr val="tx1"/>
                </a:solidFill>
                <a:latin typeface="+mn-lt"/>
                <a:ea typeface="+mn-ea"/>
                <a:cs typeface="+mn-cs"/>
              </a:defRPr>
            </a:lvl9pPr>
          </a:lstStyle>
          <a:p>
            <a:r>
              <a:rPr lang="en-US" sz="1726" b="1">
                <a:latin typeface="Georgia" panose="02040502050405020303" pitchFamily="18" charset="0"/>
                <a:hlinkClick r:id="" action="ppaction://noaction">
                  <a:extLst>
                    <a:ext uri="{A12FA001-AC4F-418D-AE19-62706E023703}">
                      <ahyp:hlinkClr xmlns:ahyp="http://schemas.microsoft.com/office/drawing/2018/hyperlinkcolor" val="tx"/>
                    </a:ext>
                  </a:extLst>
                </a:hlinkClick>
              </a:rPr>
              <a:t>Attendance and Evaluation:</a:t>
            </a:r>
            <a:endParaRPr lang="en-US" sz="1726" b="1">
              <a:latin typeface="Georgia" panose="02040502050405020303" pitchFamily="18" charset="0"/>
            </a:endParaRPr>
          </a:p>
          <a:p>
            <a:r>
              <a:rPr lang="en-US" sz="1500" b="1">
                <a:latin typeface="Georgia" panose="02040502050405020303" pitchFamily="18" charset="0"/>
                <a:hlinkClick r:id="rId3"/>
              </a:rPr>
              <a:t>h</a:t>
            </a:r>
            <a:r>
              <a:rPr lang="en-US" sz="1500" b="1">
                <a:latin typeface="Georgia" panose="02040502050405020303" pitchFamily="18" charset="0"/>
                <a:hlinkClick r:id="rId3" invalidUrl="http://://bit.ly/SYS-MGR"/>
              </a:rPr>
              <a:t>ttp://bit.ly/SYS-MGR</a:t>
            </a:r>
            <a:endParaRPr lang="en-US" sz="1500" b="1">
              <a:latin typeface="Georgia"/>
              <a:cs typeface="Verdana"/>
            </a:endParaRPr>
          </a:p>
          <a:p>
            <a:endParaRPr lang="en-US" sz="1726">
              <a:solidFill>
                <a:srgbClr val="C00000"/>
              </a:solidFill>
              <a:latin typeface="Georgia" panose="02040502050405020303" pitchFamily="18" charset="0"/>
            </a:endParaRPr>
          </a:p>
          <a:p>
            <a:endParaRPr lang="en-US" sz="1726">
              <a:solidFill>
                <a:srgbClr val="C00000"/>
              </a:solidFill>
              <a:latin typeface="Georgia" panose="02040502050405020303" pitchFamily="18" charset="0"/>
            </a:endParaRPr>
          </a:p>
          <a:p>
            <a:r>
              <a:rPr lang="en-US" sz="1726" b="1">
                <a:solidFill>
                  <a:srgbClr val="0070C0"/>
                </a:solidFill>
                <a:latin typeface="Georgia" panose="02040502050405020303" pitchFamily="18" charset="0"/>
                <a:hlinkClick r:id="" action="ppaction://noaction">
                  <a:extLst>
                    <a:ext uri="{A12FA001-AC4F-418D-AE19-62706E023703}">
                      <ahyp:hlinkClr xmlns:ahyp="http://schemas.microsoft.com/office/drawing/2018/hyperlinkcolor" val="tx"/>
                    </a:ext>
                  </a:extLst>
                </a:hlinkClick>
              </a:rPr>
              <a:t>onesource.uga.edu</a:t>
            </a:r>
            <a:endParaRPr lang="en-US" sz="1726" b="1">
              <a:solidFill>
                <a:srgbClr val="0070C0"/>
              </a:solidFill>
              <a:latin typeface="Georgia" panose="02040502050405020303" pitchFamily="18" charset="0"/>
            </a:endParaRPr>
          </a:p>
          <a:p>
            <a:r>
              <a:rPr lang="en-US" sz="1726" b="1">
                <a:solidFill>
                  <a:srgbClr val="0070C0"/>
                </a:solidFill>
                <a:latin typeface="Georgia" panose="02040502050405020303" pitchFamily="18" charset="0"/>
                <a:hlinkClick r:id="rId4"/>
              </a:rPr>
              <a:t>oneusgsupport@uga.edu</a:t>
            </a:r>
            <a:r>
              <a:rPr lang="en-US" sz="1726" b="1">
                <a:solidFill>
                  <a:srgbClr val="0070C0"/>
                </a:solidFill>
                <a:latin typeface="Georgia" panose="02040502050405020303" pitchFamily="18" charset="0"/>
              </a:rPr>
              <a:t> </a:t>
            </a:r>
          </a:p>
          <a:p>
            <a:r>
              <a:rPr lang="en-US" sz="1726">
                <a:latin typeface="Georgia" panose="02040502050405020303" pitchFamily="18" charset="0"/>
              </a:rPr>
              <a:t>706-542-0202</a:t>
            </a:r>
          </a:p>
          <a:p>
            <a:endParaRPr lang="en-US" sz="1726">
              <a:latin typeface="Georgia" panose="02040502050405020303" pitchFamily="18" charset="0"/>
            </a:endParaRPr>
          </a:p>
          <a:p>
            <a:endParaRPr lang="en-US" sz="1726">
              <a:latin typeface="Georgia" panose="02040502050405020303" pitchFamily="18" charset="0"/>
            </a:endParaRPr>
          </a:p>
        </p:txBody>
      </p:sp>
      <p:sp>
        <p:nvSpPr>
          <p:cNvPr id="6" name="Rectangle 5">
            <a:extLst>
              <a:ext uri="{FF2B5EF4-FFF2-40B4-BE49-F238E27FC236}">
                <a16:creationId xmlns:a16="http://schemas.microsoft.com/office/drawing/2014/main" id="{474192DA-702A-43CB-BBD8-585B39E946AE}"/>
              </a:ext>
            </a:extLst>
          </p:cNvPr>
          <p:cNvSpPr/>
          <p:nvPr/>
        </p:nvSpPr>
        <p:spPr>
          <a:xfrm>
            <a:off x="1133456" y="1828998"/>
            <a:ext cx="4503484" cy="13696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7" name="Picture 4" descr="A picture containing indoor&#10;&#10;Description generated with high confidence">
            <a:extLst>
              <a:ext uri="{FF2B5EF4-FFF2-40B4-BE49-F238E27FC236}">
                <a16:creationId xmlns:a16="http://schemas.microsoft.com/office/drawing/2014/main" id="{C930EB53-3E48-4AA8-9E76-29EE619FB95E}"/>
              </a:ext>
            </a:extLst>
          </p:cNvPr>
          <p:cNvPicPr>
            <a:picLocks noChangeAspect="1"/>
          </p:cNvPicPr>
          <p:nvPr/>
        </p:nvPicPr>
        <p:blipFill>
          <a:blip r:embed="rId5"/>
          <a:stretch>
            <a:fillRect/>
          </a:stretch>
        </p:blipFill>
        <p:spPr>
          <a:xfrm>
            <a:off x="4323081" y="1879482"/>
            <a:ext cx="1313858" cy="1268731"/>
          </a:xfrm>
          <a:prstGeom prst="rect">
            <a:avLst/>
          </a:prstGeom>
        </p:spPr>
      </p:pic>
      <p:pic>
        <p:nvPicPr>
          <p:cNvPr id="8" name="Picture 7">
            <a:extLst>
              <a:ext uri="{FF2B5EF4-FFF2-40B4-BE49-F238E27FC236}">
                <a16:creationId xmlns:a16="http://schemas.microsoft.com/office/drawing/2014/main" id="{45E03B63-31E0-454E-9867-7DFBD491BF94}"/>
              </a:ext>
            </a:extLst>
          </p:cNvPr>
          <p:cNvPicPr>
            <a:picLocks noChangeAspect="1"/>
          </p:cNvPicPr>
          <p:nvPr/>
        </p:nvPicPr>
        <p:blipFill>
          <a:blip r:embed="rId6"/>
          <a:stretch>
            <a:fillRect/>
          </a:stretch>
        </p:blipFill>
        <p:spPr>
          <a:xfrm>
            <a:off x="6901265" y="1368156"/>
            <a:ext cx="4769560" cy="4121688"/>
          </a:xfrm>
          <a:prstGeom prst="rect">
            <a:avLst/>
          </a:prstGeom>
          <a:ln>
            <a:solidFill>
              <a:schemeClr val="bg1">
                <a:lumMod val="50000"/>
              </a:schemeClr>
            </a:solidFill>
          </a:ln>
        </p:spPr>
      </p:pic>
    </p:spTree>
    <p:extLst>
      <p:ext uri="{BB962C8B-B14F-4D97-AF65-F5344CB8AC3E}">
        <p14:creationId xmlns:p14="http://schemas.microsoft.com/office/powerpoint/2010/main" val="2510422062"/>
      </p:ext>
    </p:extLst>
  </p:cSld>
  <p:clrMapOvr>
    <a:masterClrMapping/>
  </p:clrMapOvr>
</p:sld>
</file>

<file path=ppt/theme/theme1.xml><?xml version="1.0" encoding="utf-8"?>
<a:theme xmlns:a="http://schemas.openxmlformats.org/drawingml/2006/main" name="Office Theme">
  <a:themeElements>
    <a:clrScheme name="UGA">
      <a:dk1>
        <a:sysClr val="windowText" lastClr="000000"/>
      </a:dk1>
      <a:lt1>
        <a:srgbClr val="FFFFFF"/>
      </a:lt1>
      <a:dk2>
        <a:srgbClr val="BA0C2F"/>
      </a:dk2>
      <a:lt2>
        <a:srgbClr val="F2F2F2"/>
      </a:lt2>
      <a:accent1>
        <a:srgbClr val="9EA2A2"/>
      </a:accent1>
      <a:accent2>
        <a:srgbClr val="D6D2C4"/>
      </a:accent2>
      <a:accent3>
        <a:srgbClr val="C8D8EB"/>
      </a:accent3>
      <a:accent4>
        <a:srgbClr val="00A3AA"/>
      </a:accent4>
      <a:accent5>
        <a:srgbClr val="554F47"/>
      </a:accent5>
      <a:accent6>
        <a:srgbClr val="66435A"/>
      </a:accent6>
      <a:hlink>
        <a:srgbClr val="0563C1"/>
      </a:hlink>
      <a:folHlink>
        <a:srgbClr val="954F72"/>
      </a:folHlink>
    </a:clrScheme>
    <a:fontScheme name="UGA">
      <a:majorFont>
        <a:latin typeface="Georgia"/>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derstanding template" id="{586B9B04-9664-4E79-8E89-3B05FFF41872}" vid="{70780DCA-1111-49AE-AFB7-34C0547DBAF3}"/>
    </a:ext>
  </a:extLst>
</a:theme>
</file>

<file path=ppt/theme/theme2.xml><?xml version="1.0" encoding="utf-8"?>
<a:theme xmlns:a="http://schemas.openxmlformats.org/drawingml/2006/main" name="1_Office Theme">
  <a:themeElements>
    <a:clrScheme name="UGA">
      <a:dk1>
        <a:sysClr val="windowText" lastClr="000000"/>
      </a:dk1>
      <a:lt1>
        <a:srgbClr val="FFFFFF"/>
      </a:lt1>
      <a:dk2>
        <a:srgbClr val="BA0C2F"/>
      </a:dk2>
      <a:lt2>
        <a:srgbClr val="F2F2F2"/>
      </a:lt2>
      <a:accent1>
        <a:srgbClr val="9EA2A2"/>
      </a:accent1>
      <a:accent2>
        <a:srgbClr val="D6D2C4"/>
      </a:accent2>
      <a:accent3>
        <a:srgbClr val="C8D8EB"/>
      </a:accent3>
      <a:accent4>
        <a:srgbClr val="00A3AA"/>
      </a:accent4>
      <a:accent5>
        <a:srgbClr val="554F47"/>
      </a:accent5>
      <a:accent6>
        <a:srgbClr val="66435A"/>
      </a:accent6>
      <a:hlink>
        <a:srgbClr val="0563C1"/>
      </a:hlink>
      <a:folHlink>
        <a:srgbClr val="954F72"/>
      </a:folHlink>
    </a:clrScheme>
    <a:fontScheme name="UGA">
      <a:majorFont>
        <a:latin typeface="Georgia"/>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derstanding template" id="{586B9B04-9664-4E79-8E89-3B05FFF41872}" vid="{70780DCA-1111-49AE-AFB7-34C0547DBA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hort_x0020_Description xmlns="0f7e6aac-c920-4393-9c93-cb9de675f0be"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FB80405DDA514485675F60618189A6" ma:contentTypeVersion="15" ma:contentTypeDescription="Create a new document." ma:contentTypeScope="" ma:versionID="d5d43c47a5c555fdaefe3d0033d57a6f">
  <xsd:schema xmlns:xsd="http://www.w3.org/2001/XMLSchema" xmlns:xs="http://www.w3.org/2001/XMLSchema" xmlns:p="http://schemas.microsoft.com/office/2006/metadata/properties" xmlns:ns1="http://schemas.microsoft.com/sharepoint/v3" xmlns:ns2="3d4dfe30-5077-4e2f-b79e-d204245db854" xmlns:ns3="0f7e6aac-c920-4393-9c93-cb9de675f0be" targetNamespace="http://schemas.microsoft.com/office/2006/metadata/properties" ma:root="true" ma:fieldsID="0c4edc2e2664177e383a48c1daaf3a9b" ns1:_="" ns2:_="" ns3:_="">
    <xsd:import namespace="http://schemas.microsoft.com/sharepoint/v3"/>
    <xsd:import namespace="3d4dfe30-5077-4e2f-b79e-d204245db854"/>
    <xsd:import namespace="0f7e6aac-c920-4393-9c93-cb9de675f0be"/>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Short_x0020_Description" minOccurs="0"/>
                <xsd:element ref="ns3:MediaServiceOCR" minOccurs="0"/>
                <xsd:element ref="ns3:MediaServiceEventHashCode" minOccurs="0"/>
                <xsd:element ref="ns3:MediaServiceGeneration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4dfe30-5077-4e2f-b79e-d204245db85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f7e6aac-c920-4393-9c93-cb9de675f0b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Short_x0020_Description" ma:index="17" nillable="true" ma:displayName="Short Description" ma:description="Provides a short description of the purpose of the document" ma:internalName="Short_x0020_Description">
      <xsd:simpleType>
        <xsd:restriction base="dms:Note">
          <xsd:maxLength value="255"/>
        </xsd:restriction>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D317E1-6F74-4505-BAD9-8A5189840037}">
  <ds:schemaRefs>
    <ds:schemaRef ds:uri="http://schemas.openxmlformats.org/package/2006/metadata/core-properties"/>
    <ds:schemaRef ds:uri="http://purl.org/dc/terms/"/>
    <ds:schemaRef ds:uri="0f7e6aac-c920-4393-9c93-cb9de675f0be"/>
    <ds:schemaRef ds:uri="http://schemas.microsoft.com/office/2006/documentManagement/types"/>
    <ds:schemaRef ds:uri="http://schemas.microsoft.com/office/2006/metadata/properties"/>
    <ds:schemaRef ds:uri="http://purl.org/dc/elements/1.1/"/>
    <ds:schemaRef ds:uri="http://schemas.microsoft.com/sharepoint/v3"/>
    <ds:schemaRef ds:uri="3d4dfe30-5077-4e2f-b79e-d204245db854"/>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9E6BDB2-02E2-489F-97C5-D180DF89C9AD}">
  <ds:schemaRefs>
    <ds:schemaRef ds:uri="http://schemas.microsoft.com/sharepoint/v3/contenttype/forms"/>
  </ds:schemaRefs>
</ds:datastoreItem>
</file>

<file path=customXml/itemProps3.xml><?xml version="1.0" encoding="utf-8"?>
<ds:datastoreItem xmlns:ds="http://schemas.openxmlformats.org/officeDocument/2006/customXml" ds:itemID="{0C2FEF28-BE6D-448E-A771-AAE43491F948}">
  <ds:schemaRefs>
    <ds:schemaRef ds:uri="0f7e6aac-c920-4393-9c93-cb9de675f0be"/>
    <ds:schemaRef ds:uri="3d4dfe30-5077-4e2f-b79e-d204245db8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Understanding template</Template>
  <TotalTime>0</TotalTime>
  <Words>9844</Words>
  <Application>Microsoft Office PowerPoint</Application>
  <PresentationFormat>Widescreen</PresentationFormat>
  <Paragraphs>1089</Paragraphs>
  <Slides>92</Slides>
  <Notes>92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92</vt:i4>
      </vt:variant>
    </vt:vector>
  </HeadingPairs>
  <TitlesOfParts>
    <vt:vector size="102" baseType="lpstr">
      <vt:lpstr>Arial</vt:lpstr>
      <vt:lpstr>Arial,Sans-Serif</vt:lpstr>
      <vt:lpstr>Calibri</vt:lpstr>
      <vt:lpstr>Georgia</vt:lpstr>
      <vt:lpstr>Georgia</vt:lpstr>
      <vt:lpstr>Georgia </vt:lpstr>
      <vt:lpstr>Merriweather Sans</vt:lpstr>
      <vt:lpstr>Verdana</vt:lpstr>
      <vt:lpstr>Office Theme</vt:lpstr>
      <vt:lpstr>1_Office Theme</vt:lpstr>
      <vt:lpstr>Manager Self Service for System Managers</vt:lpstr>
      <vt:lpstr>Objectives</vt:lpstr>
      <vt:lpstr>Manager Self Service Courses</vt:lpstr>
      <vt:lpstr>How to Get to the OneSource Training Library</vt:lpstr>
      <vt:lpstr>Introducing Manager Self Service (MSS)</vt:lpstr>
      <vt:lpstr>System Managers  </vt:lpstr>
      <vt:lpstr>Past to Future Systems</vt:lpstr>
      <vt:lpstr>WebDFS Actions &amp; OneUSG Connect</vt:lpstr>
      <vt:lpstr>Manager Self Service homepage</vt:lpstr>
      <vt:lpstr>Manager Self Service Navigation</vt:lpstr>
      <vt:lpstr>Benefits of OneUSG Connect for System Managers</vt:lpstr>
      <vt:lpstr>Introducing MSS Transactions</vt:lpstr>
      <vt:lpstr>Manager Self-Service Transactions at UGA</vt:lpstr>
      <vt:lpstr>MSS vs UGAJobs</vt:lpstr>
      <vt:lpstr>Enrolling/Updating a Time Reporter</vt:lpstr>
      <vt:lpstr>Enrolling/Updating a Time Reporter</vt:lpstr>
      <vt:lpstr>Request Change to Time and Absence Approver</vt:lpstr>
      <vt:lpstr>  Requesting a Change to an Employee’s Time &amp; Absence Approver </vt:lpstr>
      <vt:lpstr>Requesting Leave Changes</vt:lpstr>
      <vt:lpstr>Leave Balances</vt:lpstr>
      <vt:lpstr>Cascading Rules</vt:lpstr>
      <vt:lpstr>Cascading Rules for Leave</vt:lpstr>
      <vt:lpstr>Cascading Rules Example</vt:lpstr>
      <vt:lpstr>PowerPoint Presentation</vt:lpstr>
      <vt:lpstr>Request Leave Balance Adjustment</vt:lpstr>
      <vt:lpstr>PowerPoint Presentation</vt:lpstr>
      <vt:lpstr>Request Ad Hoc Salary Change</vt:lpstr>
      <vt:lpstr>PowerPoint Presentation</vt:lpstr>
      <vt:lpstr>Request Supplemental Pay</vt:lpstr>
      <vt:lpstr>Requesting Retirement for an Employee</vt:lpstr>
      <vt:lpstr>  Requesting Retirement for an Employee  </vt:lpstr>
      <vt:lpstr>Termination Request</vt:lpstr>
      <vt:lpstr>Termination Request Scenarios</vt:lpstr>
      <vt:lpstr>Termination Request Scenarios</vt:lpstr>
      <vt:lpstr>Termination Request Scenarios</vt:lpstr>
      <vt:lpstr>Terminations and Transfers</vt:lpstr>
      <vt:lpstr>Terminations and Transfers</vt:lpstr>
      <vt:lpstr>  Requesting Termination of an Employee  </vt:lpstr>
      <vt:lpstr>Security Request</vt:lpstr>
      <vt:lpstr>  Submitting a Security Request  </vt:lpstr>
      <vt:lpstr>Questions</vt:lpstr>
      <vt:lpstr>Introducing Commitment Accounting</vt:lpstr>
      <vt:lpstr>Commitment Accounting Functions – Position Funding</vt:lpstr>
      <vt:lpstr>Commitment Accounting Functions – Payroll Encumbrances</vt:lpstr>
      <vt:lpstr>Commitment Accounting Functions – Retro Distributions</vt:lpstr>
      <vt:lpstr>Commitment Accounting Functions – Payroll Actuals</vt:lpstr>
      <vt:lpstr>Commitment Accounting Process Flow</vt:lpstr>
      <vt:lpstr>The Magic Starts When…</vt:lpstr>
      <vt:lpstr>What We See…</vt:lpstr>
      <vt:lpstr>The Miracle Explained</vt:lpstr>
      <vt:lpstr>Introducing Combo Codes</vt:lpstr>
      <vt:lpstr>Combination Codes</vt:lpstr>
      <vt:lpstr>What are Suspense Combo Codes</vt:lpstr>
      <vt:lpstr>More About Combo Codes</vt:lpstr>
      <vt:lpstr>How Combo Codes are Created</vt:lpstr>
      <vt:lpstr>PowerPoint Presentation</vt:lpstr>
      <vt:lpstr>Understanding Position Funding</vt:lpstr>
      <vt:lpstr>What Is Position Funding?</vt:lpstr>
      <vt:lpstr>Commitment Accounting Department Budget Table</vt:lpstr>
      <vt:lpstr>Positions in Commitment Accounting Department Budget Table </vt:lpstr>
      <vt:lpstr>Monitoring Funding Errors</vt:lpstr>
      <vt:lpstr>PowerPoint Presentation</vt:lpstr>
      <vt:lpstr>Invalid Funding Report Results</vt:lpstr>
      <vt:lpstr>DBE Funding Does Not Exist or effdt &gt; pay end dt </vt:lpstr>
      <vt:lpstr>Expenses will be Posted to Department Suspense</vt:lpstr>
      <vt:lpstr>Combo Code Not Active in Valid Combo Table</vt:lpstr>
      <vt:lpstr>Changing Funding</vt:lpstr>
      <vt:lpstr>Approving Funding Changes</vt:lpstr>
      <vt:lpstr>PowerPoint Presentation</vt:lpstr>
      <vt:lpstr>Understanding Encumbrance Projections</vt:lpstr>
      <vt:lpstr>Key Payroll Processes</vt:lpstr>
      <vt:lpstr>What is encumbered?</vt:lpstr>
      <vt:lpstr>Salary Encumbrance Calculation</vt:lpstr>
      <vt:lpstr>Fringe Encumbrances</vt:lpstr>
      <vt:lpstr>Tax Encumbrances</vt:lpstr>
      <vt:lpstr>Understanding Retro Distributions</vt:lpstr>
      <vt:lpstr>Retro Distribution Basics</vt:lpstr>
      <vt:lpstr>Budget Retro Changes</vt:lpstr>
      <vt:lpstr>Direct Retro</vt:lpstr>
      <vt:lpstr>Combining Budget and Direct Retro Entries</vt:lpstr>
      <vt:lpstr>Questions</vt:lpstr>
      <vt:lpstr>Introducing MSS Workflow</vt:lpstr>
      <vt:lpstr>Ad Hoc Review and Approve</vt:lpstr>
      <vt:lpstr>Delegation</vt:lpstr>
      <vt:lpstr>Summary</vt:lpstr>
      <vt:lpstr>Summary</vt:lpstr>
      <vt:lpstr>Getting Help</vt:lpstr>
      <vt:lpstr>Learning Opportunities</vt:lpstr>
      <vt:lpstr>Learning Opportunities</vt:lpstr>
      <vt:lpstr>Learning Opportunities: Training Library</vt:lpstr>
      <vt:lpstr>Different Modes in the OneSource Training Library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Dana.Nichol@sierra-cedar.com</dc:creator>
  <cp:lastModifiedBy>Rachel Marie Cassity</cp:lastModifiedBy>
  <cp:revision>1</cp:revision>
  <cp:lastPrinted>2018-12-17T16:49:17Z</cp:lastPrinted>
  <dcterms:created xsi:type="dcterms:W3CDTF">2018-04-02T12:48:26Z</dcterms:created>
  <dcterms:modified xsi:type="dcterms:W3CDTF">2019-05-14T18:12:01Z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0x010100D5FB80405DDA514485675F60618189A6</vt:lpwstr>
  </property>
</Properties>
</file>